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59"/>
  </p:notesMasterIdLst>
  <p:sldIdLst>
    <p:sldId id="283" r:id="rId2"/>
    <p:sldId id="302" r:id="rId3"/>
    <p:sldId id="284" r:id="rId4"/>
    <p:sldId id="285" r:id="rId5"/>
    <p:sldId id="286" r:id="rId6"/>
    <p:sldId id="287" r:id="rId7"/>
    <p:sldId id="288" r:id="rId8"/>
    <p:sldId id="341" r:id="rId9"/>
    <p:sldId id="289" r:id="rId10"/>
    <p:sldId id="290" r:id="rId11"/>
    <p:sldId id="294" r:id="rId12"/>
    <p:sldId id="291" r:id="rId13"/>
    <p:sldId id="292" r:id="rId14"/>
    <p:sldId id="303" r:id="rId15"/>
    <p:sldId id="304" r:id="rId16"/>
    <p:sldId id="305" r:id="rId17"/>
    <p:sldId id="306" r:id="rId18"/>
    <p:sldId id="307" r:id="rId19"/>
    <p:sldId id="295" r:id="rId20"/>
    <p:sldId id="296" r:id="rId21"/>
    <p:sldId id="308" r:id="rId22"/>
    <p:sldId id="338" r:id="rId23"/>
    <p:sldId id="339" r:id="rId24"/>
    <p:sldId id="340" r:id="rId25"/>
    <p:sldId id="297" r:id="rId26"/>
    <p:sldId id="328" r:id="rId27"/>
    <p:sldId id="329" r:id="rId28"/>
    <p:sldId id="330" r:id="rId29"/>
    <p:sldId id="299" r:id="rId30"/>
    <p:sldId id="300" r:id="rId31"/>
    <p:sldId id="301" r:id="rId32"/>
    <p:sldId id="264" r:id="rId33"/>
    <p:sldId id="309" r:id="rId34"/>
    <p:sldId id="310" r:id="rId35"/>
    <p:sldId id="265" r:id="rId36"/>
    <p:sldId id="311" r:id="rId37"/>
    <p:sldId id="313" r:id="rId38"/>
    <p:sldId id="314" r:id="rId39"/>
    <p:sldId id="315" r:id="rId40"/>
    <p:sldId id="318" r:id="rId41"/>
    <p:sldId id="316" r:id="rId42"/>
    <p:sldId id="319" r:id="rId43"/>
    <p:sldId id="317" r:id="rId44"/>
    <p:sldId id="266" r:id="rId45"/>
    <p:sldId id="320" r:id="rId46"/>
    <p:sldId id="321" r:id="rId47"/>
    <p:sldId id="322" r:id="rId48"/>
    <p:sldId id="323" r:id="rId49"/>
    <p:sldId id="267" r:id="rId50"/>
    <p:sldId id="269" r:id="rId51"/>
    <p:sldId id="268" r:id="rId52"/>
    <p:sldId id="280" r:id="rId53"/>
    <p:sldId id="326" r:id="rId54"/>
    <p:sldId id="327" r:id="rId55"/>
    <p:sldId id="324" r:id="rId56"/>
    <p:sldId id="336" r:id="rId57"/>
    <p:sldId id="325"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BABA"/>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FF335A-5B2A-4122-A5DA-548E9988BE56}"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F948A6AB-B62A-4A16-B050-53D741AD202D}">
      <dgm:prSet phldrT="[Text]" custT="1"/>
      <dgm:spPr>
        <a:solidFill>
          <a:schemeClr val="accent1">
            <a:lumMod val="20000"/>
            <a:lumOff val="80000"/>
          </a:schemeClr>
        </a:solidFill>
        <a:ln>
          <a:solidFill>
            <a:schemeClr val="tx1"/>
          </a:solidFill>
        </a:ln>
      </dgm:spPr>
      <dgm:t>
        <a:bodyPr/>
        <a:lstStyle/>
        <a:p>
          <a:r>
            <a:rPr lang="en-US" sz="2400" b="1" dirty="0" smtClean="0">
              <a:solidFill>
                <a:schemeClr val="tx1"/>
              </a:solidFill>
            </a:rPr>
            <a:t>Practices that calm and center us</a:t>
          </a:r>
          <a:endParaRPr lang="en-US" sz="2400" b="1" dirty="0">
            <a:solidFill>
              <a:schemeClr val="tx1"/>
            </a:solidFill>
          </a:endParaRPr>
        </a:p>
      </dgm:t>
    </dgm:pt>
    <dgm:pt modelId="{5D37DAF9-FC58-4E6C-85FC-A6CA66350491}" type="parTrans" cxnId="{17257BD9-E7FE-4A7D-A6C9-1EA8E2F3A8C1}">
      <dgm:prSet/>
      <dgm:spPr/>
      <dgm:t>
        <a:bodyPr/>
        <a:lstStyle/>
        <a:p>
          <a:endParaRPr lang="en-US"/>
        </a:p>
      </dgm:t>
    </dgm:pt>
    <dgm:pt modelId="{761E5A1F-089B-4591-B8B3-C8186C539FF7}" type="sibTrans" cxnId="{17257BD9-E7FE-4A7D-A6C9-1EA8E2F3A8C1}">
      <dgm:prSet/>
      <dgm:spPr/>
      <dgm:t>
        <a:bodyPr/>
        <a:lstStyle/>
        <a:p>
          <a:endParaRPr lang="en-US"/>
        </a:p>
      </dgm:t>
    </dgm:pt>
    <dgm:pt modelId="{4D95C992-CE6A-4E28-8276-66738A91593A}">
      <dgm:prSet phldrT="[Text]" custT="1"/>
      <dgm:spPr>
        <a:solidFill>
          <a:schemeClr val="bg2"/>
        </a:solidFill>
        <a:ln>
          <a:solidFill>
            <a:schemeClr val="tx1"/>
          </a:solidFill>
        </a:ln>
      </dgm:spPr>
      <dgm:t>
        <a:bodyPr/>
        <a:lstStyle/>
        <a:p>
          <a:r>
            <a:rPr lang="en-US" sz="2000" b="1" dirty="0" smtClean="0">
              <a:solidFill>
                <a:schemeClr val="tx1"/>
              </a:solidFill>
            </a:rPr>
            <a:t>Physical Well-Being</a:t>
          </a:r>
          <a:endParaRPr lang="en-US" sz="2000" b="1" dirty="0">
            <a:solidFill>
              <a:schemeClr val="tx1"/>
            </a:solidFill>
          </a:endParaRPr>
        </a:p>
      </dgm:t>
    </dgm:pt>
    <dgm:pt modelId="{F649A8AD-D941-419F-94EB-8314604481F5}" type="parTrans" cxnId="{7F52B3D3-DE5B-46CF-9500-4D01FC152484}">
      <dgm:prSet/>
      <dgm:spPr/>
      <dgm:t>
        <a:bodyPr/>
        <a:lstStyle/>
        <a:p>
          <a:endParaRPr lang="en-US"/>
        </a:p>
      </dgm:t>
    </dgm:pt>
    <dgm:pt modelId="{4BF84DC4-A7FD-4735-8FAC-286DA93E451D}" type="sibTrans" cxnId="{7F52B3D3-DE5B-46CF-9500-4D01FC152484}">
      <dgm:prSet/>
      <dgm:spPr/>
      <dgm:t>
        <a:bodyPr/>
        <a:lstStyle/>
        <a:p>
          <a:endParaRPr lang="en-US"/>
        </a:p>
      </dgm:t>
    </dgm:pt>
    <dgm:pt modelId="{543CA1A6-3F8A-47B0-9A4C-AE456DE85E44}">
      <dgm:prSet phldrT="[Text]" custT="1"/>
      <dgm:spPr>
        <a:solidFill>
          <a:schemeClr val="accent1">
            <a:lumMod val="20000"/>
            <a:lumOff val="80000"/>
          </a:schemeClr>
        </a:solidFill>
        <a:ln>
          <a:solidFill>
            <a:schemeClr val="tx1"/>
          </a:solidFill>
        </a:ln>
      </dgm:spPr>
      <dgm:t>
        <a:bodyPr/>
        <a:lstStyle/>
        <a:p>
          <a:r>
            <a:rPr lang="en-US" sz="2800" b="1" dirty="0" smtClean="0">
              <a:solidFill>
                <a:schemeClr val="tx1"/>
              </a:solidFill>
            </a:rPr>
            <a:t>Spiritual</a:t>
          </a:r>
        </a:p>
        <a:p>
          <a:r>
            <a:rPr lang="en-US" sz="2800" b="1" dirty="0" smtClean="0">
              <a:solidFill>
                <a:schemeClr val="tx1"/>
              </a:solidFill>
            </a:rPr>
            <a:t>Well-Being</a:t>
          </a:r>
          <a:endParaRPr lang="en-US" sz="2800" b="1" dirty="0">
            <a:solidFill>
              <a:schemeClr val="tx1"/>
            </a:solidFill>
          </a:endParaRPr>
        </a:p>
      </dgm:t>
    </dgm:pt>
    <dgm:pt modelId="{724ADCA7-2FB7-4401-A20E-CE4412FCA902}" type="parTrans" cxnId="{FA8B0353-01F2-4F08-BC8A-6FF6381CE2EA}">
      <dgm:prSet/>
      <dgm:spPr/>
      <dgm:t>
        <a:bodyPr/>
        <a:lstStyle/>
        <a:p>
          <a:endParaRPr lang="en-US"/>
        </a:p>
      </dgm:t>
    </dgm:pt>
    <dgm:pt modelId="{EF4BDCD7-9A29-4E94-9B11-B07462BD8D23}" type="sibTrans" cxnId="{FA8B0353-01F2-4F08-BC8A-6FF6381CE2EA}">
      <dgm:prSet/>
      <dgm:spPr/>
      <dgm:t>
        <a:bodyPr/>
        <a:lstStyle/>
        <a:p>
          <a:endParaRPr lang="en-US"/>
        </a:p>
      </dgm:t>
    </dgm:pt>
    <dgm:pt modelId="{09D2B361-0736-4756-93DC-FAFA0841961F}">
      <dgm:prSet phldrT="[Text]" custT="1"/>
      <dgm:spPr>
        <a:solidFill>
          <a:schemeClr val="bg2"/>
        </a:solidFill>
        <a:ln>
          <a:solidFill>
            <a:schemeClr val="tx1"/>
          </a:solidFill>
        </a:ln>
      </dgm:spPr>
      <dgm:t>
        <a:bodyPr/>
        <a:lstStyle/>
        <a:p>
          <a:r>
            <a:rPr lang="en-US" sz="2000" b="1" dirty="0" smtClean="0">
              <a:solidFill>
                <a:schemeClr val="tx1"/>
              </a:solidFill>
            </a:rPr>
            <a:t>Work</a:t>
          </a:r>
        </a:p>
        <a:p>
          <a:r>
            <a:rPr lang="en-US" sz="2000" b="1" dirty="0" smtClean="0">
              <a:solidFill>
                <a:schemeClr val="tx1"/>
              </a:solidFill>
            </a:rPr>
            <a:t>Well-Being</a:t>
          </a:r>
          <a:endParaRPr lang="en-US" sz="2000" b="1" dirty="0">
            <a:solidFill>
              <a:schemeClr val="tx1"/>
            </a:solidFill>
          </a:endParaRPr>
        </a:p>
      </dgm:t>
    </dgm:pt>
    <dgm:pt modelId="{EF5D85E1-D367-49B0-A066-5A3F72771998}" type="parTrans" cxnId="{86EA1FD3-56CD-4B65-B382-30BF50957339}">
      <dgm:prSet/>
      <dgm:spPr/>
      <dgm:t>
        <a:bodyPr/>
        <a:lstStyle/>
        <a:p>
          <a:endParaRPr lang="en-US"/>
        </a:p>
      </dgm:t>
    </dgm:pt>
    <dgm:pt modelId="{4F877F3F-C21B-441F-8616-060CF11EDF62}" type="sibTrans" cxnId="{86EA1FD3-56CD-4B65-B382-30BF50957339}">
      <dgm:prSet/>
      <dgm:spPr/>
      <dgm:t>
        <a:bodyPr/>
        <a:lstStyle/>
        <a:p>
          <a:endParaRPr lang="en-US"/>
        </a:p>
      </dgm:t>
    </dgm:pt>
    <dgm:pt modelId="{959D8FC9-94F1-4DC7-821F-8B49AF8DB6CB}">
      <dgm:prSet phldrT="[Text]" custT="1"/>
      <dgm:spPr>
        <a:solidFill>
          <a:schemeClr val="bg2"/>
        </a:solidFill>
        <a:ln>
          <a:solidFill>
            <a:schemeClr val="tx1"/>
          </a:solidFill>
        </a:ln>
      </dgm:spPr>
      <dgm:t>
        <a:bodyPr/>
        <a:lstStyle/>
        <a:p>
          <a:r>
            <a:rPr lang="en-US" sz="2000" b="1" dirty="0" smtClean="0">
              <a:solidFill>
                <a:schemeClr val="tx1"/>
              </a:solidFill>
            </a:rPr>
            <a:t>Emotional</a:t>
          </a:r>
        </a:p>
        <a:p>
          <a:r>
            <a:rPr lang="en-US" sz="2000" b="1" dirty="0" smtClean="0">
              <a:solidFill>
                <a:schemeClr val="tx1"/>
              </a:solidFill>
            </a:rPr>
            <a:t>Well-Being</a:t>
          </a:r>
          <a:endParaRPr lang="en-US" sz="2000" b="1" dirty="0">
            <a:solidFill>
              <a:schemeClr val="tx1"/>
            </a:solidFill>
          </a:endParaRPr>
        </a:p>
      </dgm:t>
    </dgm:pt>
    <dgm:pt modelId="{8CD35DAA-2B6A-47F1-85A1-1C6ED633E0A3}" type="parTrans" cxnId="{45FF491E-490F-4945-B503-5FB7670B2595}">
      <dgm:prSet/>
      <dgm:spPr/>
      <dgm:t>
        <a:bodyPr/>
        <a:lstStyle/>
        <a:p>
          <a:endParaRPr lang="en-US"/>
        </a:p>
      </dgm:t>
    </dgm:pt>
    <dgm:pt modelId="{23F64DC2-2540-4AE6-80E1-7602D81B7446}" type="sibTrans" cxnId="{45FF491E-490F-4945-B503-5FB7670B2595}">
      <dgm:prSet/>
      <dgm:spPr/>
      <dgm:t>
        <a:bodyPr/>
        <a:lstStyle/>
        <a:p>
          <a:endParaRPr lang="en-US"/>
        </a:p>
      </dgm:t>
    </dgm:pt>
    <dgm:pt modelId="{A66D7744-396A-4295-A440-52FAF10D7F39}">
      <dgm:prSet custT="1"/>
      <dgm:spPr>
        <a:solidFill>
          <a:schemeClr val="bg2"/>
        </a:solidFill>
        <a:ln>
          <a:solidFill>
            <a:schemeClr val="tx1"/>
          </a:solidFill>
        </a:ln>
      </dgm:spPr>
      <dgm:t>
        <a:bodyPr/>
        <a:lstStyle/>
        <a:p>
          <a:r>
            <a:rPr lang="en-US" sz="2000" b="1" dirty="0" smtClean="0">
              <a:solidFill>
                <a:schemeClr val="tx1"/>
              </a:solidFill>
            </a:rPr>
            <a:t>Relational</a:t>
          </a:r>
        </a:p>
        <a:p>
          <a:r>
            <a:rPr lang="en-US" sz="2000" b="1" dirty="0" smtClean="0">
              <a:solidFill>
                <a:schemeClr val="tx1"/>
              </a:solidFill>
            </a:rPr>
            <a:t>Well-Being</a:t>
          </a:r>
          <a:endParaRPr lang="en-US" sz="2000" b="1" dirty="0">
            <a:solidFill>
              <a:schemeClr val="tx1"/>
            </a:solidFill>
          </a:endParaRPr>
        </a:p>
      </dgm:t>
    </dgm:pt>
    <dgm:pt modelId="{A7D56C64-9400-4C5A-A928-1E7D1E8DDD78}" type="parTrans" cxnId="{EB9221AA-FEC5-4BF3-99B3-D44540FF77C6}">
      <dgm:prSet/>
      <dgm:spPr/>
      <dgm:t>
        <a:bodyPr/>
        <a:lstStyle/>
        <a:p>
          <a:endParaRPr lang="en-US"/>
        </a:p>
      </dgm:t>
    </dgm:pt>
    <dgm:pt modelId="{10A490EB-1BC2-4022-8D1B-833BEDCDE976}" type="sibTrans" cxnId="{EB9221AA-FEC5-4BF3-99B3-D44540FF77C6}">
      <dgm:prSet/>
      <dgm:spPr/>
      <dgm:t>
        <a:bodyPr/>
        <a:lstStyle/>
        <a:p>
          <a:endParaRPr lang="en-US"/>
        </a:p>
      </dgm:t>
    </dgm:pt>
    <dgm:pt modelId="{A100A0F5-8E3C-4802-8131-61F8C990EB31}" type="pres">
      <dgm:prSet presAssocID="{02FF335A-5B2A-4122-A5DA-548E9988BE56}" presName="Name0" presStyleCnt="0">
        <dgm:presLayoutVars>
          <dgm:chMax val="1"/>
          <dgm:dir/>
          <dgm:animLvl val="ctr"/>
          <dgm:resizeHandles val="exact"/>
        </dgm:presLayoutVars>
      </dgm:prSet>
      <dgm:spPr/>
      <dgm:t>
        <a:bodyPr/>
        <a:lstStyle/>
        <a:p>
          <a:endParaRPr lang="en-US"/>
        </a:p>
      </dgm:t>
    </dgm:pt>
    <dgm:pt modelId="{3F58AED4-9CE3-4C51-B72D-80F8ED485B97}" type="pres">
      <dgm:prSet presAssocID="{F948A6AB-B62A-4A16-B050-53D741AD202D}" presName="centerShape" presStyleLbl="node0" presStyleIdx="0" presStyleCnt="1" custScaleX="154252" custScaleY="163269" custLinFactNeighborX="2516" custLinFactNeighborY="1258"/>
      <dgm:spPr>
        <a:prstGeom prst="flowChartMagneticTape">
          <a:avLst/>
        </a:prstGeom>
      </dgm:spPr>
      <dgm:t>
        <a:bodyPr/>
        <a:lstStyle/>
        <a:p>
          <a:endParaRPr lang="en-US"/>
        </a:p>
      </dgm:t>
    </dgm:pt>
    <dgm:pt modelId="{3F69DD85-C4B6-44EC-90A2-E14097AF3911}" type="pres">
      <dgm:prSet presAssocID="{F649A8AD-D941-419F-94EB-8314604481F5}" presName="parTrans" presStyleLbl="sibTrans2D1" presStyleIdx="0" presStyleCnt="5"/>
      <dgm:spPr/>
      <dgm:t>
        <a:bodyPr/>
        <a:lstStyle/>
        <a:p>
          <a:endParaRPr lang="en-US"/>
        </a:p>
      </dgm:t>
    </dgm:pt>
    <dgm:pt modelId="{63DF2C8E-98E2-4FE9-A4BA-F3D02B98E2D5}" type="pres">
      <dgm:prSet presAssocID="{F649A8AD-D941-419F-94EB-8314604481F5}" presName="connectorText" presStyleLbl="sibTrans2D1" presStyleIdx="0" presStyleCnt="5"/>
      <dgm:spPr/>
      <dgm:t>
        <a:bodyPr/>
        <a:lstStyle/>
        <a:p>
          <a:endParaRPr lang="en-US"/>
        </a:p>
      </dgm:t>
    </dgm:pt>
    <dgm:pt modelId="{F0813032-F024-4FE9-99AB-D4C4355CECD1}" type="pres">
      <dgm:prSet presAssocID="{4D95C992-CE6A-4E28-8276-66738A91593A}" presName="node" presStyleLbl="node1" presStyleIdx="0" presStyleCnt="5" custScaleX="124146" custRadScaleRad="102007" custRadScaleInc="1338">
        <dgm:presLayoutVars>
          <dgm:bulletEnabled val="1"/>
        </dgm:presLayoutVars>
      </dgm:prSet>
      <dgm:spPr/>
      <dgm:t>
        <a:bodyPr/>
        <a:lstStyle/>
        <a:p>
          <a:endParaRPr lang="en-US"/>
        </a:p>
      </dgm:t>
    </dgm:pt>
    <dgm:pt modelId="{83D0908E-A25A-48E3-8B82-AC6307ED185B}" type="pres">
      <dgm:prSet presAssocID="{A7D56C64-9400-4C5A-A928-1E7D1E8DDD78}" presName="parTrans" presStyleLbl="sibTrans2D1" presStyleIdx="1" presStyleCnt="5"/>
      <dgm:spPr/>
      <dgm:t>
        <a:bodyPr/>
        <a:lstStyle/>
        <a:p>
          <a:endParaRPr lang="en-US"/>
        </a:p>
      </dgm:t>
    </dgm:pt>
    <dgm:pt modelId="{E2EA05CB-AE8A-44A9-9E76-89B08D6B65B9}" type="pres">
      <dgm:prSet presAssocID="{A7D56C64-9400-4C5A-A928-1E7D1E8DDD78}" presName="connectorText" presStyleLbl="sibTrans2D1" presStyleIdx="1" presStyleCnt="5"/>
      <dgm:spPr/>
      <dgm:t>
        <a:bodyPr/>
        <a:lstStyle/>
        <a:p>
          <a:endParaRPr lang="en-US"/>
        </a:p>
      </dgm:t>
    </dgm:pt>
    <dgm:pt modelId="{40708A14-6A5E-4D7D-AB53-4B7586A40C71}" type="pres">
      <dgm:prSet presAssocID="{A66D7744-396A-4295-A440-52FAF10D7F39}" presName="node" presStyleLbl="node1" presStyleIdx="1" presStyleCnt="5" custScaleX="124770" custScaleY="111265" custRadScaleRad="138727" custRadScaleInc="-16796">
        <dgm:presLayoutVars>
          <dgm:bulletEnabled val="1"/>
        </dgm:presLayoutVars>
      </dgm:prSet>
      <dgm:spPr/>
      <dgm:t>
        <a:bodyPr/>
        <a:lstStyle/>
        <a:p>
          <a:endParaRPr lang="en-US"/>
        </a:p>
      </dgm:t>
    </dgm:pt>
    <dgm:pt modelId="{47001657-0BEE-4A47-98A6-AA274CDC5B7A}" type="pres">
      <dgm:prSet presAssocID="{724ADCA7-2FB7-4401-A20E-CE4412FCA902}" presName="parTrans" presStyleLbl="sibTrans2D1" presStyleIdx="2" presStyleCnt="5"/>
      <dgm:spPr/>
      <dgm:t>
        <a:bodyPr/>
        <a:lstStyle/>
        <a:p>
          <a:endParaRPr lang="en-US"/>
        </a:p>
      </dgm:t>
    </dgm:pt>
    <dgm:pt modelId="{8C5EC651-72C7-416B-ABA5-D8A966CD55E5}" type="pres">
      <dgm:prSet presAssocID="{724ADCA7-2FB7-4401-A20E-CE4412FCA902}" presName="connectorText" presStyleLbl="sibTrans2D1" presStyleIdx="2" presStyleCnt="5"/>
      <dgm:spPr/>
      <dgm:t>
        <a:bodyPr/>
        <a:lstStyle/>
        <a:p>
          <a:endParaRPr lang="en-US"/>
        </a:p>
      </dgm:t>
    </dgm:pt>
    <dgm:pt modelId="{E746D151-FCE4-4573-A207-D32948D3D032}" type="pres">
      <dgm:prSet presAssocID="{543CA1A6-3F8A-47B0-9A4C-AE456DE85E44}" presName="node" presStyleLbl="node1" presStyleIdx="2" presStyleCnt="5" custScaleX="146436" custScaleY="94621" custRadScaleRad="113608" custRadScaleInc="-74078">
        <dgm:presLayoutVars>
          <dgm:bulletEnabled val="1"/>
        </dgm:presLayoutVars>
      </dgm:prSet>
      <dgm:spPr>
        <a:prstGeom prst="bracketPair">
          <a:avLst/>
        </a:prstGeom>
      </dgm:spPr>
      <dgm:t>
        <a:bodyPr/>
        <a:lstStyle/>
        <a:p>
          <a:endParaRPr lang="en-US"/>
        </a:p>
      </dgm:t>
    </dgm:pt>
    <dgm:pt modelId="{0A2D3573-EC51-4A26-9E6C-DA68053D15AE}" type="pres">
      <dgm:prSet presAssocID="{EF5D85E1-D367-49B0-A066-5A3F72771998}" presName="parTrans" presStyleLbl="sibTrans2D1" presStyleIdx="3" presStyleCnt="5"/>
      <dgm:spPr/>
      <dgm:t>
        <a:bodyPr/>
        <a:lstStyle/>
        <a:p>
          <a:endParaRPr lang="en-US"/>
        </a:p>
      </dgm:t>
    </dgm:pt>
    <dgm:pt modelId="{6EABFFF5-10CD-4291-AD59-F8021483D87A}" type="pres">
      <dgm:prSet presAssocID="{EF5D85E1-D367-49B0-A066-5A3F72771998}" presName="connectorText" presStyleLbl="sibTrans2D1" presStyleIdx="3" presStyleCnt="5"/>
      <dgm:spPr/>
      <dgm:t>
        <a:bodyPr/>
        <a:lstStyle/>
        <a:p>
          <a:endParaRPr lang="en-US"/>
        </a:p>
      </dgm:t>
    </dgm:pt>
    <dgm:pt modelId="{C36DEAD9-BE2B-4549-9AB3-D0FA070F2D86}" type="pres">
      <dgm:prSet presAssocID="{09D2B361-0736-4756-93DC-FAFA0841961F}" presName="node" presStyleLbl="node1" presStyleIdx="3" presStyleCnt="5" custScaleX="124165" custRadScaleRad="113363" custRadScaleInc="35987">
        <dgm:presLayoutVars>
          <dgm:bulletEnabled val="1"/>
        </dgm:presLayoutVars>
      </dgm:prSet>
      <dgm:spPr/>
      <dgm:t>
        <a:bodyPr/>
        <a:lstStyle/>
        <a:p>
          <a:endParaRPr lang="en-US"/>
        </a:p>
      </dgm:t>
    </dgm:pt>
    <dgm:pt modelId="{001E5BFF-F19C-4029-8598-F286A3F8B483}" type="pres">
      <dgm:prSet presAssocID="{8CD35DAA-2B6A-47F1-85A1-1C6ED633E0A3}" presName="parTrans" presStyleLbl="sibTrans2D1" presStyleIdx="4" presStyleCnt="5"/>
      <dgm:spPr/>
      <dgm:t>
        <a:bodyPr/>
        <a:lstStyle/>
        <a:p>
          <a:endParaRPr lang="en-US"/>
        </a:p>
      </dgm:t>
    </dgm:pt>
    <dgm:pt modelId="{1867DB7B-D27E-4980-B495-652E781635F4}" type="pres">
      <dgm:prSet presAssocID="{8CD35DAA-2B6A-47F1-85A1-1C6ED633E0A3}" presName="connectorText" presStyleLbl="sibTrans2D1" presStyleIdx="4" presStyleCnt="5"/>
      <dgm:spPr/>
      <dgm:t>
        <a:bodyPr/>
        <a:lstStyle/>
        <a:p>
          <a:endParaRPr lang="en-US"/>
        </a:p>
      </dgm:t>
    </dgm:pt>
    <dgm:pt modelId="{8BAFCB95-358B-43E0-A251-F790F846EC90}" type="pres">
      <dgm:prSet presAssocID="{959D8FC9-94F1-4DC7-821F-8B49AF8DB6CB}" presName="node" presStyleLbl="node1" presStyleIdx="4" presStyleCnt="5" custScaleX="131962" custRadScaleRad="127698" custRadScaleInc="8925">
        <dgm:presLayoutVars>
          <dgm:bulletEnabled val="1"/>
        </dgm:presLayoutVars>
      </dgm:prSet>
      <dgm:spPr/>
      <dgm:t>
        <a:bodyPr/>
        <a:lstStyle/>
        <a:p>
          <a:endParaRPr lang="en-US"/>
        </a:p>
      </dgm:t>
    </dgm:pt>
  </dgm:ptLst>
  <dgm:cxnLst>
    <dgm:cxn modelId="{EEE12600-BF1F-43AA-A191-B67781F7AEC3}" type="presOf" srcId="{724ADCA7-2FB7-4401-A20E-CE4412FCA902}" destId="{8C5EC651-72C7-416B-ABA5-D8A966CD55E5}" srcOrd="1" destOrd="0" presId="urn:microsoft.com/office/officeart/2005/8/layout/radial5"/>
    <dgm:cxn modelId="{170D9374-3B9C-4AD4-98F7-5650716E2E15}" type="presOf" srcId="{02FF335A-5B2A-4122-A5DA-548E9988BE56}" destId="{A100A0F5-8E3C-4802-8131-61F8C990EB31}" srcOrd="0" destOrd="0" presId="urn:microsoft.com/office/officeart/2005/8/layout/radial5"/>
    <dgm:cxn modelId="{6626B693-FD71-4510-9EE8-9612E9D0833E}" type="presOf" srcId="{4D95C992-CE6A-4E28-8276-66738A91593A}" destId="{F0813032-F024-4FE9-99AB-D4C4355CECD1}" srcOrd="0" destOrd="0" presId="urn:microsoft.com/office/officeart/2005/8/layout/radial5"/>
    <dgm:cxn modelId="{015090AF-9D75-4E13-87DF-8592EAE3425C}" type="presOf" srcId="{8CD35DAA-2B6A-47F1-85A1-1C6ED633E0A3}" destId="{001E5BFF-F19C-4029-8598-F286A3F8B483}" srcOrd="0" destOrd="0" presId="urn:microsoft.com/office/officeart/2005/8/layout/radial5"/>
    <dgm:cxn modelId="{17257BD9-E7FE-4A7D-A6C9-1EA8E2F3A8C1}" srcId="{02FF335A-5B2A-4122-A5DA-548E9988BE56}" destId="{F948A6AB-B62A-4A16-B050-53D741AD202D}" srcOrd="0" destOrd="0" parTransId="{5D37DAF9-FC58-4E6C-85FC-A6CA66350491}" sibTransId="{761E5A1F-089B-4591-B8B3-C8186C539FF7}"/>
    <dgm:cxn modelId="{6886BC16-3130-44CE-B422-8FD54D7C81F0}" type="presOf" srcId="{F649A8AD-D941-419F-94EB-8314604481F5}" destId="{3F69DD85-C4B6-44EC-90A2-E14097AF3911}" srcOrd="0" destOrd="0" presId="urn:microsoft.com/office/officeart/2005/8/layout/radial5"/>
    <dgm:cxn modelId="{ADC98581-2C4C-4023-8F5B-358FB9F25346}" type="presOf" srcId="{8CD35DAA-2B6A-47F1-85A1-1C6ED633E0A3}" destId="{1867DB7B-D27E-4980-B495-652E781635F4}" srcOrd="1" destOrd="0" presId="urn:microsoft.com/office/officeart/2005/8/layout/radial5"/>
    <dgm:cxn modelId="{388EC0BA-EA50-4BA4-B8BB-F753CD7A2B3C}" type="presOf" srcId="{EF5D85E1-D367-49B0-A066-5A3F72771998}" destId="{0A2D3573-EC51-4A26-9E6C-DA68053D15AE}" srcOrd="0" destOrd="0" presId="urn:microsoft.com/office/officeart/2005/8/layout/radial5"/>
    <dgm:cxn modelId="{2775F631-7382-4323-9A01-92011F2907BB}" type="presOf" srcId="{A66D7744-396A-4295-A440-52FAF10D7F39}" destId="{40708A14-6A5E-4D7D-AB53-4B7586A40C71}" srcOrd="0" destOrd="0" presId="urn:microsoft.com/office/officeart/2005/8/layout/radial5"/>
    <dgm:cxn modelId="{60EBD926-68E2-4591-B8EF-A1B111D78A75}" type="presOf" srcId="{EF5D85E1-D367-49B0-A066-5A3F72771998}" destId="{6EABFFF5-10CD-4291-AD59-F8021483D87A}" srcOrd="1" destOrd="0" presId="urn:microsoft.com/office/officeart/2005/8/layout/radial5"/>
    <dgm:cxn modelId="{C6F6848C-9B62-449B-9A90-F86B12C8FE11}" type="presOf" srcId="{543CA1A6-3F8A-47B0-9A4C-AE456DE85E44}" destId="{E746D151-FCE4-4573-A207-D32948D3D032}" srcOrd="0" destOrd="0" presId="urn:microsoft.com/office/officeart/2005/8/layout/radial5"/>
    <dgm:cxn modelId="{EB9221AA-FEC5-4BF3-99B3-D44540FF77C6}" srcId="{F948A6AB-B62A-4A16-B050-53D741AD202D}" destId="{A66D7744-396A-4295-A440-52FAF10D7F39}" srcOrd="1" destOrd="0" parTransId="{A7D56C64-9400-4C5A-A928-1E7D1E8DDD78}" sibTransId="{10A490EB-1BC2-4022-8D1B-833BEDCDE976}"/>
    <dgm:cxn modelId="{FA8B0353-01F2-4F08-BC8A-6FF6381CE2EA}" srcId="{F948A6AB-B62A-4A16-B050-53D741AD202D}" destId="{543CA1A6-3F8A-47B0-9A4C-AE456DE85E44}" srcOrd="2" destOrd="0" parTransId="{724ADCA7-2FB7-4401-A20E-CE4412FCA902}" sibTransId="{EF4BDCD7-9A29-4E94-9B11-B07462BD8D23}"/>
    <dgm:cxn modelId="{86EA1FD3-56CD-4B65-B382-30BF50957339}" srcId="{F948A6AB-B62A-4A16-B050-53D741AD202D}" destId="{09D2B361-0736-4756-93DC-FAFA0841961F}" srcOrd="3" destOrd="0" parTransId="{EF5D85E1-D367-49B0-A066-5A3F72771998}" sibTransId="{4F877F3F-C21B-441F-8616-060CF11EDF62}"/>
    <dgm:cxn modelId="{9A31B530-F3DE-4FD9-85B2-72C56DA35C5A}" type="presOf" srcId="{A7D56C64-9400-4C5A-A928-1E7D1E8DDD78}" destId="{83D0908E-A25A-48E3-8B82-AC6307ED185B}" srcOrd="0" destOrd="0" presId="urn:microsoft.com/office/officeart/2005/8/layout/radial5"/>
    <dgm:cxn modelId="{25D466F1-296D-4B66-956B-7F65216FE29F}" type="presOf" srcId="{724ADCA7-2FB7-4401-A20E-CE4412FCA902}" destId="{47001657-0BEE-4A47-98A6-AA274CDC5B7A}" srcOrd="0" destOrd="0" presId="urn:microsoft.com/office/officeart/2005/8/layout/radial5"/>
    <dgm:cxn modelId="{55E9942A-5339-49A3-AE0F-23CE91F9EFE5}" type="presOf" srcId="{F649A8AD-D941-419F-94EB-8314604481F5}" destId="{63DF2C8E-98E2-4FE9-A4BA-F3D02B98E2D5}" srcOrd="1" destOrd="0" presId="urn:microsoft.com/office/officeart/2005/8/layout/radial5"/>
    <dgm:cxn modelId="{CDA4A2D9-C555-4BC0-AA0F-868C5F0EA558}" type="presOf" srcId="{A7D56C64-9400-4C5A-A928-1E7D1E8DDD78}" destId="{E2EA05CB-AE8A-44A9-9E76-89B08D6B65B9}" srcOrd="1" destOrd="0" presId="urn:microsoft.com/office/officeart/2005/8/layout/radial5"/>
    <dgm:cxn modelId="{0B73D9A4-B5E0-4C25-AC56-F96E2E15415E}" type="presOf" srcId="{F948A6AB-B62A-4A16-B050-53D741AD202D}" destId="{3F58AED4-9CE3-4C51-B72D-80F8ED485B97}" srcOrd="0" destOrd="0" presId="urn:microsoft.com/office/officeart/2005/8/layout/radial5"/>
    <dgm:cxn modelId="{AD3FA325-5E20-4FD0-A12C-43864BD7CC4A}" type="presOf" srcId="{959D8FC9-94F1-4DC7-821F-8B49AF8DB6CB}" destId="{8BAFCB95-358B-43E0-A251-F790F846EC90}" srcOrd="0" destOrd="0" presId="urn:microsoft.com/office/officeart/2005/8/layout/radial5"/>
    <dgm:cxn modelId="{7F52B3D3-DE5B-46CF-9500-4D01FC152484}" srcId="{F948A6AB-B62A-4A16-B050-53D741AD202D}" destId="{4D95C992-CE6A-4E28-8276-66738A91593A}" srcOrd="0" destOrd="0" parTransId="{F649A8AD-D941-419F-94EB-8314604481F5}" sibTransId="{4BF84DC4-A7FD-4735-8FAC-286DA93E451D}"/>
    <dgm:cxn modelId="{A413DE8D-3EB4-4180-9691-4E7E4625E2E2}" type="presOf" srcId="{09D2B361-0736-4756-93DC-FAFA0841961F}" destId="{C36DEAD9-BE2B-4549-9AB3-D0FA070F2D86}" srcOrd="0" destOrd="0" presId="urn:microsoft.com/office/officeart/2005/8/layout/radial5"/>
    <dgm:cxn modelId="{45FF491E-490F-4945-B503-5FB7670B2595}" srcId="{F948A6AB-B62A-4A16-B050-53D741AD202D}" destId="{959D8FC9-94F1-4DC7-821F-8B49AF8DB6CB}" srcOrd="4" destOrd="0" parTransId="{8CD35DAA-2B6A-47F1-85A1-1C6ED633E0A3}" sibTransId="{23F64DC2-2540-4AE6-80E1-7602D81B7446}"/>
    <dgm:cxn modelId="{7C5DFB91-5B7D-4FB2-ACB8-9972CE85CF0D}" type="presParOf" srcId="{A100A0F5-8E3C-4802-8131-61F8C990EB31}" destId="{3F58AED4-9CE3-4C51-B72D-80F8ED485B97}" srcOrd="0" destOrd="0" presId="urn:microsoft.com/office/officeart/2005/8/layout/radial5"/>
    <dgm:cxn modelId="{30BC4580-21B3-4A55-9E8E-0EE4B0A71427}" type="presParOf" srcId="{A100A0F5-8E3C-4802-8131-61F8C990EB31}" destId="{3F69DD85-C4B6-44EC-90A2-E14097AF3911}" srcOrd="1" destOrd="0" presId="urn:microsoft.com/office/officeart/2005/8/layout/radial5"/>
    <dgm:cxn modelId="{FBE3897A-8144-44C7-9EB9-3F80D876095D}" type="presParOf" srcId="{3F69DD85-C4B6-44EC-90A2-E14097AF3911}" destId="{63DF2C8E-98E2-4FE9-A4BA-F3D02B98E2D5}" srcOrd="0" destOrd="0" presId="urn:microsoft.com/office/officeart/2005/8/layout/radial5"/>
    <dgm:cxn modelId="{12A20B78-F56B-41B3-8E92-3684DF027733}" type="presParOf" srcId="{A100A0F5-8E3C-4802-8131-61F8C990EB31}" destId="{F0813032-F024-4FE9-99AB-D4C4355CECD1}" srcOrd="2" destOrd="0" presId="urn:microsoft.com/office/officeart/2005/8/layout/radial5"/>
    <dgm:cxn modelId="{CD6E10A5-63EF-456D-948A-48F45BAD54B4}" type="presParOf" srcId="{A100A0F5-8E3C-4802-8131-61F8C990EB31}" destId="{83D0908E-A25A-48E3-8B82-AC6307ED185B}" srcOrd="3" destOrd="0" presId="urn:microsoft.com/office/officeart/2005/8/layout/radial5"/>
    <dgm:cxn modelId="{8CBEF7EF-9414-46A3-B4EA-41FD2371DF21}" type="presParOf" srcId="{83D0908E-A25A-48E3-8B82-AC6307ED185B}" destId="{E2EA05CB-AE8A-44A9-9E76-89B08D6B65B9}" srcOrd="0" destOrd="0" presId="urn:microsoft.com/office/officeart/2005/8/layout/radial5"/>
    <dgm:cxn modelId="{F6B7B138-3722-413E-A5BD-232AFE2CDCD5}" type="presParOf" srcId="{A100A0F5-8E3C-4802-8131-61F8C990EB31}" destId="{40708A14-6A5E-4D7D-AB53-4B7586A40C71}" srcOrd="4" destOrd="0" presId="urn:microsoft.com/office/officeart/2005/8/layout/radial5"/>
    <dgm:cxn modelId="{9AF8311B-C38B-4EC2-BA8B-35BCBB8E3F35}" type="presParOf" srcId="{A100A0F5-8E3C-4802-8131-61F8C990EB31}" destId="{47001657-0BEE-4A47-98A6-AA274CDC5B7A}" srcOrd="5" destOrd="0" presId="urn:microsoft.com/office/officeart/2005/8/layout/radial5"/>
    <dgm:cxn modelId="{E80D09C4-A3D8-45F7-A033-594CBB0FDECC}" type="presParOf" srcId="{47001657-0BEE-4A47-98A6-AA274CDC5B7A}" destId="{8C5EC651-72C7-416B-ABA5-D8A966CD55E5}" srcOrd="0" destOrd="0" presId="urn:microsoft.com/office/officeart/2005/8/layout/radial5"/>
    <dgm:cxn modelId="{35C1A600-2E00-482E-B30A-1DB7EE4A8D6D}" type="presParOf" srcId="{A100A0F5-8E3C-4802-8131-61F8C990EB31}" destId="{E746D151-FCE4-4573-A207-D32948D3D032}" srcOrd="6" destOrd="0" presId="urn:microsoft.com/office/officeart/2005/8/layout/radial5"/>
    <dgm:cxn modelId="{FBAFA3A6-EC1C-4CAE-A696-D00320550165}" type="presParOf" srcId="{A100A0F5-8E3C-4802-8131-61F8C990EB31}" destId="{0A2D3573-EC51-4A26-9E6C-DA68053D15AE}" srcOrd="7" destOrd="0" presId="urn:microsoft.com/office/officeart/2005/8/layout/radial5"/>
    <dgm:cxn modelId="{2CFAA2ED-B35D-4437-A2B0-98406312F237}" type="presParOf" srcId="{0A2D3573-EC51-4A26-9E6C-DA68053D15AE}" destId="{6EABFFF5-10CD-4291-AD59-F8021483D87A}" srcOrd="0" destOrd="0" presId="urn:microsoft.com/office/officeart/2005/8/layout/radial5"/>
    <dgm:cxn modelId="{268A073C-E2AB-4A5B-889B-E42A0B51665B}" type="presParOf" srcId="{A100A0F5-8E3C-4802-8131-61F8C990EB31}" destId="{C36DEAD9-BE2B-4549-9AB3-D0FA070F2D86}" srcOrd="8" destOrd="0" presId="urn:microsoft.com/office/officeart/2005/8/layout/radial5"/>
    <dgm:cxn modelId="{F3AA6A14-027A-4564-8E7C-10E113B220C8}" type="presParOf" srcId="{A100A0F5-8E3C-4802-8131-61F8C990EB31}" destId="{001E5BFF-F19C-4029-8598-F286A3F8B483}" srcOrd="9" destOrd="0" presId="urn:microsoft.com/office/officeart/2005/8/layout/radial5"/>
    <dgm:cxn modelId="{0501E792-8A99-4062-A32E-0ABB77EF06EA}" type="presParOf" srcId="{001E5BFF-F19C-4029-8598-F286A3F8B483}" destId="{1867DB7B-D27E-4980-B495-652E781635F4}" srcOrd="0" destOrd="0" presId="urn:microsoft.com/office/officeart/2005/8/layout/radial5"/>
    <dgm:cxn modelId="{087E1D87-1012-49B1-AA32-0D7D5CE1AA63}" type="presParOf" srcId="{A100A0F5-8E3C-4802-8131-61F8C990EB31}" destId="{8BAFCB95-358B-43E0-A251-F790F846EC90}"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F3C98D7-6CAB-44A2-A1CE-40467D97427C}"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B8260733-26C4-4EEC-813C-AEBC5AE2E475}">
      <dgm:prSet phldrT="[Text]" custT="1"/>
      <dgm:spPr>
        <a:solidFill>
          <a:schemeClr val="bg2"/>
        </a:solidFill>
      </dgm:spPr>
      <dgm:t>
        <a:bodyPr/>
        <a:lstStyle/>
        <a:p>
          <a:pPr algn="r"/>
          <a:r>
            <a:rPr lang="en-US" sz="2400" dirty="0" smtClean="0">
              <a:solidFill>
                <a:schemeClr val="tx1"/>
              </a:solidFill>
            </a:rPr>
            <a:t>Beliefs: Suffering does not ultimately destroy;</a:t>
          </a:r>
        </a:p>
        <a:p>
          <a:pPr algn="r"/>
          <a:r>
            <a:rPr lang="en-US" sz="2400" dirty="0" smtClean="0">
              <a:solidFill>
                <a:schemeClr val="tx1"/>
              </a:solidFill>
            </a:rPr>
            <a:t>Goodness of humanity &amp; God = new life</a:t>
          </a:r>
          <a:endParaRPr lang="en-US" sz="2400" dirty="0">
            <a:solidFill>
              <a:schemeClr val="tx1"/>
            </a:solidFill>
          </a:endParaRPr>
        </a:p>
      </dgm:t>
    </dgm:pt>
    <dgm:pt modelId="{C6D131DD-0B28-4853-B9C0-D75D724E0391}" type="parTrans" cxnId="{CC85678C-CE57-493D-821B-4AE498462A3A}">
      <dgm:prSet/>
      <dgm:spPr/>
      <dgm:t>
        <a:bodyPr/>
        <a:lstStyle/>
        <a:p>
          <a:endParaRPr lang="en-US"/>
        </a:p>
      </dgm:t>
    </dgm:pt>
    <dgm:pt modelId="{155D272F-D587-43D0-B5EE-D095B4694F21}" type="sibTrans" cxnId="{CC85678C-CE57-493D-821B-4AE498462A3A}">
      <dgm:prSet/>
      <dgm:spPr/>
      <dgm:t>
        <a:bodyPr/>
        <a:lstStyle/>
        <a:p>
          <a:endParaRPr lang="en-US"/>
        </a:p>
      </dgm:t>
    </dgm:pt>
    <dgm:pt modelId="{8D349CE6-09D5-4976-A7DD-C746B1106E25}">
      <dgm:prSet phldrT="[Text]" custT="1"/>
      <dgm:spPr>
        <a:solidFill>
          <a:schemeClr val="bg2"/>
        </a:solidFill>
      </dgm:spPr>
      <dgm:t>
        <a:bodyPr/>
        <a:lstStyle/>
        <a:p>
          <a:r>
            <a:rPr lang="en-US" sz="2400" dirty="0" smtClean="0">
              <a:solidFill>
                <a:schemeClr val="tx1"/>
              </a:solidFill>
            </a:rPr>
            <a:t>Coping/Practices: Connect us with goodness in ourselves, others; with God</a:t>
          </a:r>
          <a:endParaRPr lang="en-US" sz="2400" dirty="0">
            <a:solidFill>
              <a:schemeClr val="tx1"/>
            </a:solidFill>
          </a:endParaRPr>
        </a:p>
      </dgm:t>
    </dgm:pt>
    <dgm:pt modelId="{CCE9B6B1-7499-44BE-B62E-D21D6B8434E3}" type="parTrans" cxnId="{FFC63107-72FE-4F2B-92FB-1A67590D7BAF}">
      <dgm:prSet/>
      <dgm:spPr/>
      <dgm:t>
        <a:bodyPr/>
        <a:lstStyle/>
        <a:p>
          <a:endParaRPr lang="en-US"/>
        </a:p>
      </dgm:t>
    </dgm:pt>
    <dgm:pt modelId="{817EDC0B-2B7F-45D8-BA33-FB9747118DDF}" type="sibTrans" cxnId="{FFC63107-72FE-4F2B-92FB-1A67590D7BAF}">
      <dgm:prSet/>
      <dgm:spPr/>
      <dgm:t>
        <a:bodyPr/>
        <a:lstStyle/>
        <a:p>
          <a:endParaRPr lang="en-US"/>
        </a:p>
      </dgm:t>
    </dgm:pt>
    <dgm:pt modelId="{BCCD9E4D-99D4-4599-954D-6A535D28938B}">
      <dgm:prSet phldrT="[Text]" custT="1"/>
      <dgm:spPr>
        <a:solidFill>
          <a:schemeClr val="bg2"/>
        </a:solidFill>
      </dgm:spPr>
      <dgm:t>
        <a:bodyPr/>
        <a:lstStyle/>
        <a:p>
          <a:pPr algn="ctr"/>
          <a:r>
            <a:rPr lang="en-US" sz="2400" dirty="0" smtClean="0">
              <a:solidFill>
                <a:schemeClr val="tx1"/>
              </a:solidFill>
            </a:rPr>
            <a:t>Values: Belonging; Sharing inter-connected responsibility </a:t>
          </a:r>
          <a:endParaRPr lang="en-US" sz="2400" dirty="0">
            <a:solidFill>
              <a:schemeClr val="tx1"/>
            </a:solidFill>
          </a:endParaRPr>
        </a:p>
      </dgm:t>
    </dgm:pt>
    <dgm:pt modelId="{5F10AC0E-8B6F-4C72-8F76-FAF870A4B3DA}" type="parTrans" cxnId="{A152DB4D-67C3-4382-88CB-B39ED6732D67}">
      <dgm:prSet/>
      <dgm:spPr/>
      <dgm:t>
        <a:bodyPr/>
        <a:lstStyle/>
        <a:p>
          <a:endParaRPr lang="en-US"/>
        </a:p>
      </dgm:t>
    </dgm:pt>
    <dgm:pt modelId="{5AA1E157-050A-47B7-A2A9-03CF1AAF51DB}" type="sibTrans" cxnId="{A152DB4D-67C3-4382-88CB-B39ED6732D67}">
      <dgm:prSet/>
      <dgm:spPr/>
      <dgm:t>
        <a:bodyPr/>
        <a:lstStyle/>
        <a:p>
          <a:endParaRPr lang="en-US"/>
        </a:p>
      </dgm:t>
    </dgm:pt>
    <dgm:pt modelId="{C520EF70-394A-401E-829C-C92883474D69}" type="pres">
      <dgm:prSet presAssocID="{CF3C98D7-6CAB-44A2-A1CE-40467D97427C}" presName="compositeShape" presStyleCnt="0">
        <dgm:presLayoutVars>
          <dgm:chMax val="7"/>
          <dgm:dir/>
          <dgm:resizeHandles val="exact"/>
        </dgm:presLayoutVars>
      </dgm:prSet>
      <dgm:spPr/>
      <dgm:t>
        <a:bodyPr/>
        <a:lstStyle/>
        <a:p>
          <a:endParaRPr lang="en-US"/>
        </a:p>
      </dgm:t>
    </dgm:pt>
    <dgm:pt modelId="{8AA5E4AC-875A-47A9-A56E-DED4F44100AD}" type="pres">
      <dgm:prSet presAssocID="{CF3C98D7-6CAB-44A2-A1CE-40467D97427C}" presName="wedge1" presStyleLbl="node1" presStyleIdx="0" presStyleCnt="3" custScaleX="96115" custScaleY="104050"/>
      <dgm:spPr/>
      <dgm:t>
        <a:bodyPr/>
        <a:lstStyle/>
        <a:p>
          <a:endParaRPr lang="en-US"/>
        </a:p>
      </dgm:t>
    </dgm:pt>
    <dgm:pt modelId="{749BE55F-96ED-4D22-A22C-8B21E0CD70AF}" type="pres">
      <dgm:prSet presAssocID="{CF3C98D7-6CAB-44A2-A1CE-40467D97427C}" presName="dummy1a" presStyleCnt="0"/>
      <dgm:spPr/>
    </dgm:pt>
    <dgm:pt modelId="{07F48076-DD9F-4F5B-B44A-947F6D61636A}" type="pres">
      <dgm:prSet presAssocID="{CF3C98D7-6CAB-44A2-A1CE-40467D97427C}" presName="dummy1b" presStyleCnt="0"/>
      <dgm:spPr/>
    </dgm:pt>
    <dgm:pt modelId="{B4E403AA-2D2B-41D1-80AE-B29A09DDCA39}" type="pres">
      <dgm:prSet presAssocID="{CF3C98D7-6CAB-44A2-A1CE-40467D97427C}" presName="wedge1Tx" presStyleLbl="node1" presStyleIdx="0" presStyleCnt="3">
        <dgm:presLayoutVars>
          <dgm:chMax val="0"/>
          <dgm:chPref val="0"/>
          <dgm:bulletEnabled val="1"/>
        </dgm:presLayoutVars>
      </dgm:prSet>
      <dgm:spPr/>
      <dgm:t>
        <a:bodyPr/>
        <a:lstStyle/>
        <a:p>
          <a:endParaRPr lang="en-US"/>
        </a:p>
      </dgm:t>
    </dgm:pt>
    <dgm:pt modelId="{53615AE8-9328-4C34-8FDD-7BC8C88464D1}" type="pres">
      <dgm:prSet presAssocID="{CF3C98D7-6CAB-44A2-A1CE-40467D97427C}" presName="wedge2" presStyleLbl="node1" presStyleIdx="1" presStyleCnt="3" custScaleX="94495" custScaleY="94850" custLinFactNeighborX="156" custLinFactNeighborY="1128"/>
      <dgm:spPr/>
      <dgm:t>
        <a:bodyPr/>
        <a:lstStyle/>
        <a:p>
          <a:endParaRPr lang="en-US"/>
        </a:p>
      </dgm:t>
    </dgm:pt>
    <dgm:pt modelId="{9F1DA6F1-0BA0-49D2-9FA1-8EAFCE8EA1E5}" type="pres">
      <dgm:prSet presAssocID="{CF3C98D7-6CAB-44A2-A1CE-40467D97427C}" presName="dummy2a" presStyleCnt="0"/>
      <dgm:spPr/>
    </dgm:pt>
    <dgm:pt modelId="{65E687DC-E5CD-4E22-9DDF-4A34C50EE426}" type="pres">
      <dgm:prSet presAssocID="{CF3C98D7-6CAB-44A2-A1CE-40467D97427C}" presName="dummy2b" presStyleCnt="0"/>
      <dgm:spPr/>
    </dgm:pt>
    <dgm:pt modelId="{940B6473-2E7A-4AD8-9B94-D82ADBBC786A}" type="pres">
      <dgm:prSet presAssocID="{CF3C98D7-6CAB-44A2-A1CE-40467D97427C}" presName="wedge2Tx" presStyleLbl="node1" presStyleIdx="1" presStyleCnt="3">
        <dgm:presLayoutVars>
          <dgm:chMax val="0"/>
          <dgm:chPref val="0"/>
          <dgm:bulletEnabled val="1"/>
        </dgm:presLayoutVars>
      </dgm:prSet>
      <dgm:spPr/>
      <dgm:t>
        <a:bodyPr/>
        <a:lstStyle/>
        <a:p>
          <a:endParaRPr lang="en-US"/>
        </a:p>
      </dgm:t>
    </dgm:pt>
    <dgm:pt modelId="{70F09CD6-775A-4435-99F3-129D600C047E}" type="pres">
      <dgm:prSet presAssocID="{CF3C98D7-6CAB-44A2-A1CE-40467D97427C}" presName="wedge3" presStyleLbl="node1" presStyleIdx="2" presStyleCnt="3" custScaleX="97812" custScaleY="98997" custLinFactNeighborX="-233" custLinFactNeighborY="-2193"/>
      <dgm:spPr/>
      <dgm:t>
        <a:bodyPr/>
        <a:lstStyle/>
        <a:p>
          <a:endParaRPr lang="en-US"/>
        </a:p>
      </dgm:t>
    </dgm:pt>
    <dgm:pt modelId="{0BAD3657-6E33-4AAC-B7A2-585D6F706BD4}" type="pres">
      <dgm:prSet presAssocID="{CF3C98D7-6CAB-44A2-A1CE-40467D97427C}" presName="dummy3a" presStyleCnt="0"/>
      <dgm:spPr/>
    </dgm:pt>
    <dgm:pt modelId="{92A67490-0A9E-4702-9CB4-B960C5E4EA13}" type="pres">
      <dgm:prSet presAssocID="{CF3C98D7-6CAB-44A2-A1CE-40467D97427C}" presName="dummy3b" presStyleCnt="0"/>
      <dgm:spPr/>
    </dgm:pt>
    <dgm:pt modelId="{51EF83FB-58CA-4EF0-B393-DF554D918714}" type="pres">
      <dgm:prSet presAssocID="{CF3C98D7-6CAB-44A2-A1CE-40467D97427C}" presName="wedge3Tx" presStyleLbl="node1" presStyleIdx="2" presStyleCnt="3">
        <dgm:presLayoutVars>
          <dgm:chMax val="0"/>
          <dgm:chPref val="0"/>
          <dgm:bulletEnabled val="1"/>
        </dgm:presLayoutVars>
      </dgm:prSet>
      <dgm:spPr/>
      <dgm:t>
        <a:bodyPr/>
        <a:lstStyle/>
        <a:p>
          <a:endParaRPr lang="en-US"/>
        </a:p>
      </dgm:t>
    </dgm:pt>
    <dgm:pt modelId="{E8E851E2-7429-4AB6-88A9-59300EFF7C45}" type="pres">
      <dgm:prSet presAssocID="{155D272F-D587-43D0-B5EE-D095B4694F21}" presName="arrowWedge1" presStyleLbl="fgSibTrans2D1" presStyleIdx="0" presStyleCnt="3" custLinFactNeighborX="6027" custLinFactNeighborY="-7072"/>
      <dgm:spPr>
        <a:solidFill>
          <a:srgbClr val="FF0000"/>
        </a:solidFill>
      </dgm:spPr>
      <dgm:t>
        <a:bodyPr/>
        <a:lstStyle/>
        <a:p>
          <a:endParaRPr lang="en-US"/>
        </a:p>
      </dgm:t>
    </dgm:pt>
    <dgm:pt modelId="{B4B78AF8-37CA-4D9A-9DED-2961EE582F09}" type="pres">
      <dgm:prSet presAssocID="{817EDC0B-2B7F-45D8-BA33-FB9747118DDF}" presName="arrowWedge2" presStyleLbl="fgSibTrans2D1" presStyleIdx="1" presStyleCnt="3" custScaleX="101174" custScaleY="101308" custLinFactNeighborX="1005" custLinFactNeighborY="-72"/>
      <dgm:spPr>
        <a:solidFill>
          <a:srgbClr val="FF0000"/>
        </a:solidFill>
      </dgm:spPr>
      <dgm:t>
        <a:bodyPr/>
        <a:lstStyle/>
        <a:p>
          <a:endParaRPr lang="en-US"/>
        </a:p>
      </dgm:t>
    </dgm:pt>
    <dgm:pt modelId="{B32B3803-08B5-4C00-9D0B-4FEE60D83570}" type="pres">
      <dgm:prSet presAssocID="{5AA1E157-050A-47B7-A2A9-03CF1AAF51DB}" presName="arrowWedge3" presStyleLbl="fgSibTrans2D1" presStyleIdx="2" presStyleCnt="3" custLinFactNeighborX="-2712" custLinFactNeighborY="-2551"/>
      <dgm:spPr>
        <a:solidFill>
          <a:srgbClr val="FF0000"/>
        </a:solidFill>
      </dgm:spPr>
      <dgm:t>
        <a:bodyPr/>
        <a:lstStyle/>
        <a:p>
          <a:endParaRPr lang="en-US"/>
        </a:p>
      </dgm:t>
    </dgm:pt>
  </dgm:ptLst>
  <dgm:cxnLst>
    <dgm:cxn modelId="{FD4936A8-7215-4F69-A13A-478483F8BD2F}" type="presOf" srcId="{BCCD9E4D-99D4-4599-954D-6A535D28938B}" destId="{70F09CD6-775A-4435-99F3-129D600C047E}" srcOrd="0" destOrd="0" presId="urn:microsoft.com/office/officeart/2005/8/layout/cycle8"/>
    <dgm:cxn modelId="{74A03105-07DD-4C40-8D03-4C020849B610}" type="presOf" srcId="{BCCD9E4D-99D4-4599-954D-6A535D28938B}" destId="{51EF83FB-58CA-4EF0-B393-DF554D918714}" srcOrd="1" destOrd="0" presId="urn:microsoft.com/office/officeart/2005/8/layout/cycle8"/>
    <dgm:cxn modelId="{9CECC592-6978-4617-9239-C6C18E217C3C}" type="presOf" srcId="{8D349CE6-09D5-4976-A7DD-C746B1106E25}" destId="{940B6473-2E7A-4AD8-9B94-D82ADBBC786A}" srcOrd="1" destOrd="0" presId="urn:microsoft.com/office/officeart/2005/8/layout/cycle8"/>
    <dgm:cxn modelId="{A152DB4D-67C3-4382-88CB-B39ED6732D67}" srcId="{CF3C98D7-6CAB-44A2-A1CE-40467D97427C}" destId="{BCCD9E4D-99D4-4599-954D-6A535D28938B}" srcOrd="2" destOrd="0" parTransId="{5F10AC0E-8B6F-4C72-8F76-FAF870A4B3DA}" sibTransId="{5AA1E157-050A-47B7-A2A9-03CF1AAF51DB}"/>
    <dgm:cxn modelId="{5F32DA6B-C026-4D41-9790-C6A68F55ED8A}" type="presOf" srcId="{B8260733-26C4-4EEC-813C-AEBC5AE2E475}" destId="{B4E403AA-2D2B-41D1-80AE-B29A09DDCA39}" srcOrd="1" destOrd="0" presId="urn:microsoft.com/office/officeart/2005/8/layout/cycle8"/>
    <dgm:cxn modelId="{F888504F-C920-445B-A0A6-78886AEB0B8D}" type="presOf" srcId="{B8260733-26C4-4EEC-813C-AEBC5AE2E475}" destId="{8AA5E4AC-875A-47A9-A56E-DED4F44100AD}" srcOrd="0" destOrd="0" presId="urn:microsoft.com/office/officeart/2005/8/layout/cycle8"/>
    <dgm:cxn modelId="{FFC63107-72FE-4F2B-92FB-1A67590D7BAF}" srcId="{CF3C98D7-6CAB-44A2-A1CE-40467D97427C}" destId="{8D349CE6-09D5-4976-A7DD-C746B1106E25}" srcOrd="1" destOrd="0" parTransId="{CCE9B6B1-7499-44BE-B62E-D21D6B8434E3}" sibTransId="{817EDC0B-2B7F-45D8-BA33-FB9747118DDF}"/>
    <dgm:cxn modelId="{CC85678C-CE57-493D-821B-4AE498462A3A}" srcId="{CF3C98D7-6CAB-44A2-A1CE-40467D97427C}" destId="{B8260733-26C4-4EEC-813C-AEBC5AE2E475}" srcOrd="0" destOrd="0" parTransId="{C6D131DD-0B28-4853-B9C0-D75D724E0391}" sibTransId="{155D272F-D587-43D0-B5EE-D095B4694F21}"/>
    <dgm:cxn modelId="{6B16699F-53ED-4545-B9A4-9514DF5333E2}" type="presOf" srcId="{8D349CE6-09D5-4976-A7DD-C746B1106E25}" destId="{53615AE8-9328-4C34-8FDD-7BC8C88464D1}" srcOrd="0" destOrd="0" presId="urn:microsoft.com/office/officeart/2005/8/layout/cycle8"/>
    <dgm:cxn modelId="{ABAC19AA-0B4E-45B3-AF4D-503F2B1B8C4F}" type="presOf" srcId="{CF3C98D7-6CAB-44A2-A1CE-40467D97427C}" destId="{C520EF70-394A-401E-829C-C92883474D69}" srcOrd="0" destOrd="0" presId="urn:microsoft.com/office/officeart/2005/8/layout/cycle8"/>
    <dgm:cxn modelId="{44EC7447-4828-4A02-A487-64E6BEEBBCAB}" type="presParOf" srcId="{C520EF70-394A-401E-829C-C92883474D69}" destId="{8AA5E4AC-875A-47A9-A56E-DED4F44100AD}" srcOrd="0" destOrd="0" presId="urn:microsoft.com/office/officeart/2005/8/layout/cycle8"/>
    <dgm:cxn modelId="{64284E06-4BF1-416B-8033-FBB0A59C3541}" type="presParOf" srcId="{C520EF70-394A-401E-829C-C92883474D69}" destId="{749BE55F-96ED-4D22-A22C-8B21E0CD70AF}" srcOrd="1" destOrd="0" presId="urn:microsoft.com/office/officeart/2005/8/layout/cycle8"/>
    <dgm:cxn modelId="{21D73EDC-7200-401D-9C4B-F0CD16188E72}" type="presParOf" srcId="{C520EF70-394A-401E-829C-C92883474D69}" destId="{07F48076-DD9F-4F5B-B44A-947F6D61636A}" srcOrd="2" destOrd="0" presId="urn:microsoft.com/office/officeart/2005/8/layout/cycle8"/>
    <dgm:cxn modelId="{DE083C5C-F9B2-4F22-ADF3-2A4BAC79C196}" type="presParOf" srcId="{C520EF70-394A-401E-829C-C92883474D69}" destId="{B4E403AA-2D2B-41D1-80AE-B29A09DDCA39}" srcOrd="3" destOrd="0" presId="urn:microsoft.com/office/officeart/2005/8/layout/cycle8"/>
    <dgm:cxn modelId="{FD20BC31-716E-498E-8C64-A45E99476BBD}" type="presParOf" srcId="{C520EF70-394A-401E-829C-C92883474D69}" destId="{53615AE8-9328-4C34-8FDD-7BC8C88464D1}" srcOrd="4" destOrd="0" presId="urn:microsoft.com/office/officeart/2005/8/layout/cycle8"/>
    <dgm:cxn modelId="{A27E9586-8481-4860-B2FD-0E5FE060C1F5}" type="presParOf" srcId="{C520EF70-394A-401E-829C-C92883474D69}" destId="{9F1DA6F1-0BA0-49D2-9FA1-8EAFCE8EA1E5}" srcOrd="5" destOrd="0" presId="urn:microsoft.com/office/officeart/2005/8/layout/cycle8"/>
    <dgm:cxn modelId="{10F9A4EB-F759-41A3-A40F-A19B9F9787BB}" type="presParOf" srcId="{C520EF70-394A-401E-829C-C92883474D69}" destId="{65E687DC-E5CD-4E22-9DDF-4A34C50EE426}" srcOrd="6" destOrd="0" presId="urn:microsoft.com/office/officeart/2005/8/layout/cycle8"/>
    <dgm:cxn modelId="{594429E8-5BC7-478C-906C-7FB01426154E}" type="presParOf" srcId="{C520EF70-394A-401E-829C-C92883474D69}" destId="{940B6473-2E7A-4AD8-9B94-D82ADBBC786A}" srcOrd="7" destOrd="0" presId="urn:microsoft.com/office/officeart/2005/8/layout/cycle8"/>
    <dgm:cxn modelId="{E78DCC66-5068-4CAE-88D3-72A926BC4DC6}" type="presParOf" srcId="{C520EF70-394A-401E-829C-C92883474D69}" destId="{70F09CD6-775A-4435-99F3-129D600C047E}" srcOrd="8" destOrd="0" presId="urn:microsoft.com/office/officeart/2005/8/layout/cycle8"/>
    <dgm:cxn modelId="{BA0B29AC-CAE1-4867-A3C7-C2678A50B3D8}" type="presParOf" srcId="{C520EF70-394A-401E-829C-C92883474D69}" destId="{0BAD3657-6E33-4AAC-B7A2-585D6F706BD4}" srcOrd="9" destOrd="0" presId="urn:microsoft.com/office/officeart/2005/8/layout/cycle8"/>
    <dgm:cxn modelId="{F2D06672-CF63-49B6-9C71-B4A432F3572A}" type="presParOf" srcId="{C520EF70-394A-401E-829C-C92883474D69}" destId="{92A67490-0A9E-4702-9CB4-B960C5E4EA13}" srcOrd="10" destOrd="0" presId="urn:microsoft.com/office/officeart/2005/8/layout/cycle8"/>
    <dgm:cxn modelId="{C30D694D-187B-4371-9C10-375C65B400BB}" type="presParOf" srcId="{C520EF70-394A-401E-829C-C92883474D69}" destId="{51EF83FB-58CA-4EF0-B393-DF554D918714}" srcOrd="11" destOrd="0" presId="urn:microsoft.com/office/officeart/2005/8/layout/cycle8"/>
    <dgm:cxn modelId="{006CA91D-7988-4595-9890-242E637580E3}" type="presParOf" srcId="{C520EF70-394A-401E-829C-C92883474D69}" destId="{E8E851E2-7429-4AB6-88A9-59300EFF7C45}" srcOrd="12" destOrd="0" presId="urn:microsoft.com/office/officeart/2005/8/layout/cycle8"/>
    <dgm:cxn modelId="{8BA34A31-1FD8-4874-A73D-64DBC9B0A1E0}" type="presParOf" srcId="{C520EF70-394A-401E-829C-C92883474D69}" destId="{B4B78AF8-37CA-4D9A-9DED-2961EE582F09}" srcOrd="13" destOrd="0" presId="urn:microsoft.com/office/officeart/2005/8/layout/cycle8"/>
    <dgm:cxn modelId="{66181B50-5E13-4470-9D43-BCAEF8BB6D6A}" type="presParOf" srcId="{C520EF70-394A-401E-829C-C92883474D69}" destId="{B32B3803-08B5-4C00-9D0B-4FEE60D83570}"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F3C98D7-6CAB-44A2-A1CE-40467D97427C}"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B8260733-26C4-4EEC-813C-AEBC5AE2E475}">
      <dgm:prSet phldrT="[Text]" custT="1"/>
      <dgm:spPr>
        <a:solidFill>
          <a:schemeClr val="bg2"/>
        </a:solidFill>
      </dgm:spPr>
      <dgm:t>
        <a:bodyPr/>
        <a:lstStyle/>
        <a:p>
          <a:pPr algn="r"/>
          <a:r>
            <a:rPr lang="en-US" sz="2000" dirty="0" smtClean="0">
              <a:solidFill>
                <a:schemeClr val="tx1"/>
              </a:solidFill>
            </a:rPr>
            <a:t>Beliefs: Suffering will not ultimately destroy; Goodness of humanity&amp; God = new life</a:t>
          </a:r>
          <a:endParaRPr lang="en-US" sz="2000" dirty="0">
            <a:solidFill>
              <a:schemeClr val="tx1"/>
            </a:solidFill>
          </a:endParaRPr>
        </a:p>
      </dgm:t>
    </dgm:pt>
    <dgm:pt modelId="{C6D131DD-0B28-4853-B9C0-D75D724E0391}" type="parTrans" cxnId="{CC85678C-CE57-493D-821B-4AE498462A3A}">
      <dgm:prSet/>
      <dgm:spPr/>
      <dgm:t>
        <a:bodyPr/>
        <a:lstStyle/>
        <a:p>
          <a:endParaRPr lang="en-US"/>
        </a:p>
      </dgm:t>
    </dgm:pt>
    <dgm:pt modelId="{155D272F-D587-43D0-B5EE-D095B4694F21}" type="sibTrans" cxnId="{CC85678C-CE57-493D-821B-4AE498462A3A}">
      <dgm:prSet/>
      <dgm:spPr/>
      <dgm:t>
        <a:bodyPr/>
        <a:lstStyle/>
        <a:p>
          <a:endParaRPr lang="en-US"/>
        </a:p>
      </dgm:t>
    </dgm:pt>
    <dgm:pt modelId="{8D349CE6-09D5-4976-A7DD-C746B1106E25}">
      <dgm:prSet phldrT="[Text]" custT="1"/>
      <dgm:spPr>
        <a:solidFill>
          <a:schemeClr val="bg2"/>
        </a:solidFill>
      </dgm:spPr>
      <dgm:t>
        <a:bodyPr/>
        <a:lstStyle/>
        <a:p>
          <a:r>
            <a:rPr lang="en-US" sz="2000" dirty="0" smtClean="0">
              <a:solidFill>
                <a:schemeClr val="tx1"/>
              </a:solidFill>
            </a:rPr>
            <a:t>Coping/Practices: Connect us with goodness in ourselves, others; with God</a:t>
          </a:r>
          <a:endParaRPr lang="en-US" sz="2000" dirty="0">
            <a:solidFill>
              <a:schemeClr val="tx1"/>
            </a:solidFill>
          </a:endParaRPr>
        </a:p>
      </dgm:t>
    </dgm:pt>
    <dgm:pt modelId="{CCE9B6B1-7499-44BE-B62E-D21D6B8434E3}" type="parTrans" cxnId="{FFC63107-72FE-4F2B-92FB-1A67590D7BAF}">
      <dgm:prSet/>
      <dgm:spPr/>
      <dgm:t>
        <a:bodyPr/>
        <a:lstStyle/>
        <a:p>
          <a:endParaRPr lang="en-US"/>
        </a:p>
      </dgm:t>
    </dgm:pt>
    <dgm:pt modelId="{817EDC0B-2B7F-45D8-BA33-FB9747118DDF}" type="sibTrans" cxnId="{FFC63107-72FE-4F2B-92FB-1A67590D7BAF}">
      <dgm:prSet/>
      <dgm:spPr/>
      <dgm:t>
        <a:bodyPr/>
        <a:lstStyle/>
        <a:p>
          <a:endParaRPr lang="en-US"/>
        </a:p>
      </dgm:t>
    </dgm:pt>
    <dgm:pt modelId="{BCCD9E4D-99D4-4599-954D-6A535D28938B}">
      <dgm:prSet phldrT="[Text]" custT="1"/>
      <dgm:spPr>
        <a:solidFill>
          <a:schemeClr val="bg2"/>
        </a:solidFill>
      </dgm:spPr>
      <dgm:t>
        <a:bodyPr/>
        <a:lstStyle/>
        <a:p>
          <a:pPr algn="ctr"/>
          <a:r>
            <a:rPr lang="en-US" sz="2000" dirty="0" smtClean="0">
              <a:solidFill>
                <a:schemeClr val="tx1"/>
              </a:solidFill>
            </a:rPr>
            <a:t>Values: Belonging; inter-connected responsibility </a:t>
          </a:r>
          <a:endParaRPr lang="en-US" sz="2000" dirty="0">
            <a:solidFill>
              <a:schemeClr val="tx1"/>
            </a:solidFill>
          </a:endParaRPr>
        </a:p>
      </dgm:t>
    </dgm:pt>
    <dgm:pt modelId="{5F10AC0E-8B6F-4C72-8F76-FAF870A4B3DA}" type="parTrans" cxnId="{A152DB4D-67C3-4382-88CB-B39ED6732D67}">
      <dgm:prSet/>
      <dgm:spPr/>
      <dgm:t>
        <a:bodyPr/>
        <a:lstStyle/>
        <a:p>
          <a:endParaRPr lang="en-US"/>
        </a:p>
      </dgm:t>
    </dgm:pt>
    <dgm:pt modelId="{5AA1E157-050A-47B7-A2A9-03CF1AAF51DB}" type="sibTrans" cxnId="{A152DB4D-67C3-4382-88CB-B39ED6732D67}">
      <dgm:prSet/>
      <dgm:spPr/>
      <dgm:t>
        <a:bodyPr/>
        <a:lstStyle/>
        <a:p>
          <a:endParaRPr lang="en-US"/>
        </a:p>
      </dgm:t>
    </dgm:pt>
    <dgm:pt modelId="{C520EF70-394A-401E-829C-C92883474D69}" type="pres">
      <dgm:prSet presAssocID="{CF3C98D7-6CAB-44A2-A1CE-40467D97427C}" presName="compositeShape" presStyleCnt="0">
        <dgm:presLayoutVars>
          <dgm:chMax val="7"/>
          <dgm:dir/>
          <dgm:resizeHandles val="exact"/>
        </dgm:presLayoutVars>
      </dgm:prSet>
      <dgm:spPr/>
      <dgm:t>
        <a:bodyPr/>
        <a:lstStyle/>
        <a:p>
          <a:endParaRPr lang="en-US"/>
        </a:p>
      </dgm:t>
    </dgm:pt>
    <dgm:pt modelId="{8AA5E4AC-875A-47A9-A56E-DED4F44100AD}" type="pres">
      <dgm:prSet presAssocID="{CF3C98D7-6CAB-44A2-A1CE-40467D97427C}" presName="wedge1" presStyleLbl="node1" presStyleIdx="0" presStyleCnt="3" custScaleX="104867" custScaleY="104050"/>
      <dgm:spPr/>
      <dgm:t>
        <a:bodyPr/>
        <a:lstStyle/>
        <a:p>
          <a:endParaRPr lang="en-US"/>
        </a:p>
      </dgm:t>
    </dgm:pt>
    <dgm:pt modelId="{749BE55F-96ED-4D22-A22C-8B21E0CD70AF}" type="pres">
      <dgm:prSet presAssocID="{CF3C98D7-6CAB-44A2-A1CE-40467D97427C}" presName="dummy1a" presStyleCnt="0"/>
      <dgm:spPr/>
    </dgm:pt>
    <dgm:pt modelId="{07F48076-DD9F-4F5B-B44A-947F6D61636A}" type="pres">
      <dgm:prSet presAssocID="{CF3C98D7-6CAB-44A2-A1CE-40467D97427C}" presName="dummy1b" presStyleCnt="0"/>
      <dgm:spPr/>
    </dgm:pt>
    <dgm:pt modelId="{B4E403AA-2D2B-41D1-80AE-B29A09DDCA39}" type="pres">
      <dgm:prSet presAssocID="{CF3C98D7-6CAB-44A2-A1CE-40467D97427C}" presName="wedge1Tx" presStyleLbl="node1" presStyleIdx="0" presStyleCnt="3">
        <dgm:presLayoutVars>
          <dgm:chMax val="0"/>
          <dgm:chPref val="0"/>
          <dgm:bulletEnabled val="1"/>
        </dgm:presLayoutVars>
      </dgm:prSet>
      <dgm:spPr/>
      <dgm:t>
        <a:bodyPr/>
        <a:lstStyle/>
        <a:p>
          <a:endParaRPr lang="en-US"/>
        </a:p>
      </dgm:t>
    </dgm:pt>
    <dgm:pt modelId="{53615AE8-9328-4C34-8FDD-7BC8C88464D1}" type="pres">
      <dgm:prSet presAssocID="{CF3C98D7-6CAB-44A2-A1CE-40467D97427C}" presName="wedge2" presStyleLbl="node1" presStyleIdx="1" presStyleCnt="3" custScaleX="94495" custScaleY="94850" custLinFactNeighborX="156" custLinFactNeighborY="1128"/>
      <dgm:spPr/>
      <dgm:t>
        <a:bodyPr/>
        <a:lstStyle/>
        <a:p>
          <a:endParaRPr lang="en-US"/>
        </a:p>
      </dgm:t>
    </dgm:pt>
    <dgm:pt modelId="{9F1DA6F1-0BA0-49D2-9FA1-8EAFCE8EA1E5}" type="pres">
      <dgm:prSet presAssocID="{CF3C98D7-6CAB-44A2-A1CE-40467D97427C}" presName="dummy2a" presStyleCnt="0"/>
      <dgm:spPr/>
    </dgm:pt>
    <dgm:pt modelId="{65E687DC-E5CD-4E22-9DDF-4A34C50EE426}" type="pres">
      <dgm:prSet presAssocID="{CF3C98D7-6CAB-44A2-A1CE-40467D97427C}" presName="dummy2b" presStyleCnt="0"/>
      <dgm:spPr/>
    </dgm:pt>
    <dgm:pt modelId="{940B6473-2E7A-4AD8-9B94-D82ADBBC786A}" type="pres">
      <dgm:prSet presAssocID="{CF3C98D7-6CAB-44A2-A1CE-40467D97427C}" presName="wedge2Tx" presStyleLbl="node1" presStyleIdx="1" presStyleCnt="3">
        <dgm:presLayoutVars>
          <dgm:chMax val="0"/>
          <dgm:chPref val="0"/>
          <dgm:bulletEnabled val="1"/>
        </dgm:presLayoutVars>
      </dgm:prSet>
      <dgm:spPr/>
      <dgm:t>
        <a:bodyPr/>
        <a:lstStyle/>
        <a:p>
          <a:endParaRPr lang="en-US"/>
        </a:p>
      </dgm:t>
    </dgm:pt>
    <dgm:pt modelId="{70F09CD6-775A-4435-99F3-129D600C047E}" type="pres">
      <dgm:prSet presAssocID="{CF3C98D7-6CAB-44A2-A1CE-40467D97427C}" presName="wedge3" presStyleLbl="node1" presStyleIdx="2" presStyleCnt="3" custScaleX="97812" custScaleY="98997" custLinFactNeighborX="-233" custLinFactNeighborY="-2193"/>
      <dgm:spPr/>
      <dgm:t>
        <a:bodyPr/>
        <a:lstStyle/>
        <a:p>
          <a:endParaRPr lang="en-US"/>
        </a:p>
      </dgm:t>
    </dgm:pt>
    <dgm:pt modelId="{0BAD3657-6E33-4AAC-B7A2-585D6F706BD4}" type="pres">
      <dgm:prSet presAssocID="{CF3C98D7-6CAB-44A2-A1CE-40467D97427C}" presName="dummy3a" presStyleCnt="0"/>
      <dgm:spPr/>
    </dgm:pt>
    <dgm:pt modelId="{92A67490-0A9E-4702-9CB4-B960C5E4EA13}" type="pres">
      <dgm:prSet presAssocID="{CF3C98D7-6CAB-44A2-A1CE-40467D97427C}" presName="dummy3b" presStyleCnt="0"/>
      <dgm:spPr/>
    </dgm:pt>
    <dgm:pt modelId="{51EF83FB-58CA-4EF0-B393-DF554D918714}" type="pres">
      <dgm:prSet presAssocID="{CF3C98D7-6CAB-44A2-A1CE-40467D97427C}" presName="wedge3Tx" presStyleLbl="node1" presStyleIdx="2" presStyleCnt="3">
        <dgm:presLayoutVars>
          <dgm:chMax val="0"/>
          <dgm:chPref val="0"/>
          <dgm:bulletEnabled val="1"/>
        </dgm:presLayoutVars>
      </dgm:prSet>
      <dgm:spPr/>
      <dgm:t>
        <a:bodyPr/>
        <a:lstStyle/>
        <a:p>
          <a:endParaRPr lang="en-US"/>
        </a:p>
      </dgm:t>
    </dgm:pt>
    <dgm:pt modelId="{E8E851E2-7429-4AB6-88A9-59300EFF7C45}" type="pres">
      <dgm:prSet presAssocID="{155D272F-D587-43D0-B5EE-D095B4694F21}" presName="arrowWedge1" presStyleLbl="fgSibTrans2D1" presStyleIdx="0" presStyleCnt="3" custLinFactNeighborX="2619" custLinFactNeighborY="-4346"/>
      <dgm:spPr>
        <a:solidFill>
          <a:srgbClr val="FF0000"/>
        </a:solidFill>
      </dgm:spPr>
      <dgm:t>
        <a:bodyPr/>
        <a:lstStyle/>
        <a:p>
          <a:endParaRPr lang="en-US"/>
        </a:p>
      </dgm:t>
    </dgm:pt>
    <dgm:pt modelId="{B4B78AF8-37CA-4D9A-9DED-2961EE582F09}" type="pres">
      <dgm:prSet presAssocID="{817EDC0B-2B7F-45D8-BA33-FB9747118DDF}" presName="arrowWedge2" presStyleLbl="fgSibTrans2D1" presStyleIdx="1" presStyleCnt="3" custLinFactNeighborX="-17" custLinFactNeighborY="-4371"/>
      <dgm:spPr>
        <a:solidFill>
          <a:srgbClr val="FF0000"/>
        </a:solidFill>
      </dgm:spPr>
      <dgm:t>
        <a:bodyPr/>
        <a:lstStyle/>
        <a:p>
          <a:endParaRPr lang="en-US"/>
        </a:p>
      </dgm:t>
    </dgm:pt>
    <dgm:pt modelId="{B32B3803-08B5-4C00-9D0B-4FEE60D83570}" type="pres">
      <dgm:prSet presAssocID="{5AA1E157-050A-47B7-A2A9-03CF1AAF51DB}" presName="arrowWedge3" presStyleLbl="fgSibTrans2D1" presStyleIdx="2" presStyleCnt="3" custLinFactNeighborX="-524" custLinFactNeighborY="-2384"/>
      <dgm:spPr>
        <a:solidFill>
          <a:srgbClr val="FF0000"/>
        </a:solidFill>
      </dgm:spPr>
      <dgm:t>
        <a:bodyPr/>
        <a:lstStyle/>
        <a:p>
          <a:endParaRPr lang="en-US"/>
        </a:p>
      </dgm:t>
    </dgm:pt>
  </dgm:ptLst>
  <dgm:cxnLst>
    <dgm:cxn modelId="{A152DB4D-67C3-4382-88CB-B39ED6732D67}" srcId="{CF3C98D7-6CAB-44A2-A1CE-40467D97427C}" destId="{BCCD9E4D-99D4-4599-954D-6A535D28938B}" srcOrd="2" destOrd="0" parTransId="{5F10AC0E-8B6F-4C72-8F76-FAF870A4B3DA}" sibTransId="{5AA1E157-050A-47B7-A2A9-03CF1AAF51DB}"/>
    <dgm:cxn modelId="{95AC23FA-36F5-4BD4-B96D-3BFD2047B03F}" type="presOf" srcId="{CF3C98D7-6CAB-44A2-A1CE-40467D97427C}" destId="{C520EF70-394A-401E-829C-C92883474D69}" srcOrd="0" destOrd="0" presId="urn:microsoft.com/office/officeart/2005/8/layout/cycle8"/>
    <dgm:cxn modelId="{4FC06F16-2F62-430C-A191-0FA0256E5EF1}" type="presOf" srcId="{B8260733-26C4-4EEC-813C-AEBC5AE2E475}" destId="{B4E403AA-2D2B-41D1-80AE-B29A09DDCA39}" srcOrd="1" destOrd="0" presId="urn:microsoft.com/office/officeart/2005/8/layout/cycle8"/>
    <dgm:cxn modelId="{B4A3AA6B-D6B9-4D6C-ABF1-E0C55E6F44DE}" type="presOf" srcId="{8D349CE6-09D5-4976-A7DD-C746B1106E25}" destId="{53615AE8-9328-4C34-8FDD-7BC8C88464D1}" srcOrd="0" destOrd="0" presId="urn:microsoft.com/office/officeart/2005/8/layout/cycle8"/>
    <dgm:cxn modelId="{CC85678C-CE57-493D-821B-4AE498462A3A}" srcId="{CF3C98D7-6CAB-44A2-A1CE-40467D97427C}" destId="{B8260733-26C4-4EEC-813C-AEBC5AE2E475}" srcOrd="0" destOrd="0" parTransId="{C6D131DD-0B28-4853-B9C0-D75D724E0391}" sibTransId="{155D272F-D587-43D0-B5EE-D095B4694F21}"/>
    <dgm:cxn modelId="{C2DAE73E-4DD6-472B-86DA-AC83411FE9C5}" type="presOf" srcId="{8D349CE6-09D5-4976-A7DD-C746B1106E25}" destId="{940B6473-2E7A-4AD8-9B94-D82ADBBC786A}" srcOrd="1" destOrd="0" presId="urn:microsoft.com/office/officeart/2005/8/layout/cycle8"/>
    <dgm:cxn modelId="{FD03CDCE-E911-4FD7-B0B6-AC8C2A48AD11}" type="presOf" srcId="{B8260733-26C4-4EEC-813C-AEBC5AE2E475}" destId="{8AA5E4AC-875A-47A9-A56E-DED4F44100AD}" srcOrd="0" destOrd="0" presId="urn:microsoft.com/office/officeart/2005/8/layout/cycle8"/>
    <dgm:cxn modelId="{90EE0912-DEA0-48D8-B48F-7EAE8842C7CF}" type="presOf" srcId="{BCCD9E4D-99D4-4599-954D-6A535D28938B}" destId="{51EF83FB-58CA-4EF0-B393-DF554D918714}" srcOrd="1" destOrd="0" presId="urn:microsoft.com/office/officeart/2005/8/layout/cycle8"/>
    <dgm:cxn modelId="{5633F12B-7A9C-4E14-8B84-7F46A0F0814D}" type="presOf" srcId="{BCCD9E4D-99D4-4599-954D-6A535D28938B}" destId="{70F09CD6-775A-4435-99F3-129D600C047E}" srcOrd="0" destOrd="0" presId="urn:microsoft.com/office/officeart/2005/8/layout/cycle8"/>
    <dgm:cxn modelId="{FFC63107-72FE-4F2B-92FB-1A67590D7BAF}" srcId="{CF3C98D7-6CAB-44A2-A1CE-40467D97427C}" destId="{8D349CE6-09D5-4976-A7DD-C746B1106E25}" srcOrd="1" destOrd="0" parTransId="{CCE9B6B1-7499-44BE-B62E-D21D6B8434E3}" sibTransId="{817EDC0B-2B7F-45D8-BA33-FB9747118DDF}"/>
    <dgm:cxn modelId="{AC371D3F-0195-41E9-87A1-8C3A4C2546E6}" type="presParOf" srcId="{C520EF70-394A-401E-829C-C92883474D69}" destId="{8AA5E4AC-875A-47A9-A56E-DED4F44100AD}" srcOrd="0" destOrd="0" presId="urn:microsoft.com/office/officeart/2005/8/layout/cycle8"/>
    <dgm:cxn modelId="{CBB5ABA5-AAF0-4CF4-900A-EF658E9DD04C}" type="presParOf" srcId="{C520EF70-394A-401E-829C-C92883474D69}" destId="{749BE55F-96ED-4D22-A22C-8B21E0CD70AF}" srcOrd="1" destOrd="0" presId="urn:microsoft.com/office/officeart/2005/8/layout/cycle8"/>
    <dgm:cxn modelId="{816401EF-3866-44BF-99E8-1A3D53BC3D51}" type="presParOf" srcId="{C520EF70-394A-401E-829C-C92883474D69}" destId="{07F48076-DD9F-4F5B-B44A-947F6D61636A}" srcOrd="2" destOrd="0" presId="urn:microsoft.com/office/officeart/2005/8/layout/cycle8"/>
    <dgm:cxn modelId="{B7CA6247-E56C-44F5-BD6F-4748A2DB507B}" type="presParOf" srcId="{C520EF70-394A-401E-829C-C92883474D69}" destId="{B4E403AA-2D2B-41D1-80AE-B29A09DDCA39}" srcOrd="3" destOrd="0" presId="urn:microsoft.com/office/officeart/2005/8/layout/cycle8"/>
    <dgm:cxn modelId="{F46FBC5E-957F-4CCE-B303-F032D12D8B45}" type="presParOf" srcId="{C520EF70-394A-401E-829C-C92883474D69}" destId="{53615AE8-9328-4C34-8FDD-7BC8C88464D1}" srcOrd="4" destOrd="0" presId="urn:microsoft.com/office/officeart/2005/8/layout/cycle8"/>
    <dgm:cxn modelId="{E1E12051-41F1-430D-AD9A-B717DD74841F}" type="presParOf" srcId="{C520EF70-394A-401E-829C-C92883474D69}" destId="{9F1DA6F1-0BA0-49D2-9FA1-8EAFCE8EA1E5}" srcOrd="5" destOrd="0" presId="urn:microsoft.com/office/officeart/2005/8/layout/cycle8"/>
    <dgm:cxn modelId="{AC17F0D1-F1DE-4FF1-AEF3-3934939610F3}" type="presParOf" srcId="{C520EF70-394A-401E-829C-C92883474D69}" destId="{65E687DC-E5CD-4E22-9DDF-4A34C50EE426}" srcOrd="6" destOrd="0" presId="urn:microsoft.com/office/officeart/2005/8/layout/cycle8"/>
    <dgm:cxn modelId="{687339FF-187E-4417-924B-0A644B3D35A9}" type="presParOf" srcId="{C520EF70-394A-401E-829C-C92883474D69}" destId="{940B6473-2E7A-4AD8-9B94-D82ADBBC786A}" srcOrd="7" destOrd="0" presId="urn:microsoft.com/office/officeart/2005/8/layout/cycle8"/>
    <dgm:cxn modelId="{4AC3A835-894F-4C32-ADD9-EC8C6F5C51EB}" type="presParOf" srcId="{C520EF70-394A-401E-829C-C92883474D69}" destId="{70F09CD6-775A-4435-99F3-129D600C047E}" srcOrd="8" destOrd="0" presId="urn:microsoft.com/office/officeart/2005/8/layout/cycle8"/>
    <dgm:cxn modelId="{627D47B7-EE0F-4046-BCE2-4AD250FFBEAA}" type="presParOf" srcId="{C520EF70-394A-401E-829C-C92883474D69}" destId="{0BAD3657-6E33-4AAC-B7A2-585D6F706BD4}" srcOrd="9" destOrd="0" presId="urn:microsoft.com/office/officeart/2005/8/layout/cycle8"/>
    <dgm:cxn modelId="{733FECEE-8AEE-4540-AE89-6BB5B35AF7B9}" type="presParOf" srcId="{C520EF70-394A-401E-829C-C92883474D69}" destId="{92A67490-0A9E-4702-9CB4-B960C5E4EA13}" srcOrd="10" destOrd="0" presId="urn:microsoft.com/office/officeart/2005/8/layout/cycle8"/>
    <dgm:cxn modelId="{83818748-85EF-4558-AAA4-FE15A8E0F6A9}" type="presParOf" srcId="{C520EF70-394A-401E-829C-C92883474D69}" destId="{51EF83FB-58CA-4EF0-B393-DF554D918714}" srcOrd="11" destOrd="0" presId="urn:microsoft.com/office/officeart/2005/8/layout/cycle8"/>
    <dgm:cxn modelId="{83B7876C-9AAA-4E42-9FCA-090EC34B4FA6}" type="presParOf" srcId="{C520EF70-394A-401E-829C-C92883474D69}" destId="{E8E851E2-7429-4AB6-88A9-59300EFF7C45}" srcOrd="12" destOrd="0" presId="urn:microsoft.com/office/officeart/2005/8/layout/cycle8"/>
    <dgm:cxn modelId="{9DBB202A-9DFA-4EFA-8842-90B8768DB7D9}" type="presParOf" srcId="{C520EF70-394A-401E-829C-C92883474D69}" destId="{B4B78AF8-37CA-4D9A-9DED-2961EE582F09}" srcOrd="13" destOrd="0" presId="urn:microsoft.com/office/officeart/2005/8/layout/cycle8"/>
    <dgm:cxn modelId="{0FD7AA0D-AFE0-4F49-9B3C-5F782EDB58A9}" type="presParOf" srcId="{C520EF70-394A-401E-829C-C92883474D69}" destId="{B32B3803-08B5-4C00-9D0B-4FEE60D83570}"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3C98D7-6CAB-44A2-A1CE-40467D97427C}"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B8260733-26C4-4EEC-813C-AEBC5AE2E475}">
      <dgm:prSet phldrT="[Text]"/>
      <dgm:spPr>
        <a:solidFill>
          <a:schemeClr val="accent1">
            <a:lumMod val="20000"/>
            <a:lumOff val="80000"/>
          </a:schemeClr>
        </a:solidFill>
      </dgm:spPr>
      <dgm:t>
        <a:bodyPr/>
        <a:lstStyle/>
        <a:p>
          <a:r>
            <a:rPr lang="en-US" b="1" dirty="0" smtClean="0">
              <a:solidFill>
                <a:schemeClr val="tx1"/>
              </a:solidFill>
            </a:rPr>
            <a:t>Beliefs</a:t>
          </a:r>
          <a:endParaRPr lang="en-US" b="1" dirty="0">
            <a:solidFill>
              <a:schemeClr val="tx1"/>
            </a:solidFill>
          </a:endParaRPr>
        </a:p>
      </dgm:t>
    </dgm:pt>
    <dgm:pt modelId="{C6D131DD-0B28-4853-B9C0-D75D724E0391}" type="parTrans" cxnId="{CC85678C-CE57-493D-821B-4AE498462A3A}">
      <dgm:prSet/>
      <dgm:spPr/>
      <dgm:t>
        <a:bodyPr/>
        <a:lstStyle/>
        <a:p>
          <a:endParaRPr lang="en-US"/>
        </a:p>
      </dgm:t>
    </dgm:pt>
    <dgm:pt modelId="{155D272F-D587-43D0-B5EE-D095B4694F21}" type="sibTrans" cxnId="{CC85678C-CE57-493D-821B-4AE498462A3A}">
      <dgm:prSet/>
      <dgm:spPr/>
      <dgm:t>
        <a:bodyPr/>
        <a:lstStyle/>
        <a:p>
          <a:endParaRPr lang="en-US"/>
        </a:p>
      </dgm:t>
    </dgm:pt>
    <dgm:pt modelId="{8D349CE6-09D5-4976-A7DD-C746B1106E25}">
      <dgm:prSet phldrT="[Text]"/>
      <dgm:spPr>
        <a:solidFill>
          <a:schemeClr val="accent1">
            <a:lumMod val="20000"/>
            <a:lumOff val="80000"/>
          </a:schemeClr>
        </a:solidFill>
      </dgm:spPr>
      <dgm:t>
        <a:bodyPr/>
        <a:lstStyle/>
        <a:p>
          <a:r>
            <a:rPr lang="en-US" b="1" dirty="0" smtClean="0">
              <a:solidFill>
                <a:schemeClr val="tx1"/>
              </a:solidFill>
            </a:rPr>
            <a:t>Ways of Coping/</a:t>
          </a:r>
        </a:p>
        <a:p>
          <a:r>
            <a:rPr lang="en-US" b="1" dirty="0" smtClean="0">
              <a:solidFill>
                <a:schemeClr val="tx1"/>
              </a:solidFill>
            </a:rPr>
            <a:t>Self Care Practices</a:t>
          </a:r>
          <a:endParaRPr lang="en-US" b="1" dirty="0">
            <a:solidFill>
              <a:schemeClr val="tx1"/>
            </a:solidFill>
          </a:endParaRPr>
        </a:p>
      </dgm:t>
    </dgm:pt>
    <dgm:pt modelId="{CCE9B6B1-7499-44BE-B62E-D21D6B8434E3}" type="parTrans" cxnId="{FFC63107-72FE-4F2B-92FB-1A67590D7BAF}">
      <dgm:prSet/>
      <dgm:spPr/>
      <dgm:t>
        <a:bodyPr/>
        <a:lstStyle/>
        <a:p>
          <a:endParaRPr lang="en-US"/>
        </a:p>
      </dgm:t>
    </dgm:pt>
    <dgm:pt modelId="{817EDC0B-2B7F-45D8-BA33-FB9747118DDF}" type="sibTrans" cxnId="{FFC63107-72FE-4F2B-92FB-1A67590D7BAF}">
      <dgm:prSet/>
      <dgm:spPr/>
      <dgm:t>
        <a:bodyPr/>
        <a:lstStyle/>
        <a:p>
          <a:endParaRPr lang="en-US"/>
        </a:p>
      </dgm:t>
    </dgm:pt>
    <dgm:pt modelId="{BCCD9E4D-99D4-4599-954D-6A535D28938B}">
      <dgm:prSet phldrT="[Text]"/>
      <dgm:spPr>
        <a:solidFill>
          <a:schemeClr val="accent1">
            <a:lumMod val="20000"/>
            <a:lumOff val="80000"/>
          </a:schemeClr>
        </a:solidFill>
      </dgm:spPr>
      <dgm:t>
        <a:bodyPr/>
        <a:lstStyle/>
        <a:p>
          <a:r>
            <a:rPr lang="en-US" b="1" dirty="0" smtClean="0">
              <a:solidFill>
                <a:schemeClr val="tx1"/>
              </a:solidFill>
            </a:rPr>
            <a:t>Values</a:t>
          </a:r>
          <a:endParaRPr lang="en-US" b="1" dirty="0">
            <a:solidFill>
              <a:schemeClr val="tx1"/>
            </a:solidFill>
          </a:endParaRPr>
        </a:p>
      </dgm:t>
    </dgm:pt>
    <dgm:pt modelId="{5F10AC0E-8B6F-4C72-8F76-FAF870A4B3DA}" type="parTrans" cxnId="{A152DB4D-67C3-4382-88CB-B39ED6732D67}">
      <dgm:prSet/>
      <dgm:spPr/>
      <dgm:t>
        <a:bodyPr/>
        <a:lstStyle/>
        <a:p>
          <a:endParaRPr lang="en-US"/>
        </a:p>
      </dgm:t>
    </dgm:pt>
    <dgm:pt modelId="{5AA1E157-050A-47B7-A2A9-03CF1AAF51DB}" type="sibTrans" cxnId="{A152DB4D-67C3-4382-88CB-B39ED6732D67}">
      <dgm:prSet/>
      <dgm:spPr/>
      <dgm:t>
        <a:bodyPr/>
        <a:lstStyle/>
        <a:p>
          <a:endParaRPr lang="en-US"/>
        </a:p>
      </dgm:t>
    </dgm:pt>
    <dgm:pt modelId="{C520EF70-394A-401E-829C-C92883474D69}" type="pres">
      <dgm:prSet presAssocID="{CF3C98D7-6CAB-44A2-A1CE-40467D97427C}" presName="compositeShape" presStyleCnt="0">
        <dgm:presLayoutVars>
          <dgm:chMax val="7"/>
          <dgm:dir/>
          <dgm:resizeHandles val="exact"/>
        </dgm:presLayoutVars>
      </dgm:prSet>
      <dgm:spPr/>
      <dgm:t>
        <a:bodyPr/>
        <a:lstStyle/>
        <a:p>
          <a:endParaRPr lang="en-US"/>
        </a:p>
      </dgm:t>
    </dgm:pt>
    <dgm:pt modelId="{8AA5E4AC-875A-47A9-A56E-DED4F44100AD}" type="pres">
      <dgm:prSet presAssocID="{CF3C98D7-6CAB-44A2-A1CE-40467D97427C}" presName="wedge1" presStyleLbl="node1" presStyleIdx="0" presStyleCnt="3" custScaleX="101546"/>
      <dgm:spPr/>
      <dgm:t>
        <a:bodyPr/>
        <a:lstStyle/>
        <a:p>
          <a:endParaRPr lang="en-US"/>
        </a:p>
      </dgm:t>
    </dgm:pt>
    <dgm:pt modelId="{749BE55F-96ED-4D22-A22C-8B21E0CD70AF}" type="pres">
      <dgm:prSet presAssocID="{CF3C98D7-6CAB-44A2-A1CE-40467D97427C}" presName="dummy1a" presStyleCnt="0"/>
      <dgm:spPr/>
    </dgm:pt>
    <dgm:pt modelId="{07F48076-DD9F-4F5B-B44A-947F6D61636A}" type="pres">
      <dgm:prSet presAssocID="{CF3C98D7-6CAB-44A2-A1CE-40467D97427C}" presName="dummy1b" presStyleCnt="0"/>
      <dgm:spPr/>
    </dgm:pt>
    <dgm:pt modelId="{B4E403AA-2D2B-41D1-80AE-B29A09DDCA39}" type="pres">
      <dgm:prSet presAssocID="{CF3C98D7-6CAB-44A2-A1CE-40467D97427C}" presName="wedge1Tx" presStyleLbl="node1" presStyleIdx="0" presStyleCnt="3">
        <dgm:presLayoutVars>
          <dgm:chMax val="0"/>
          <dgm:chPref val="0"/>
          <dgm:bulletEnabled val="1"/>
        </dgm:presLayoutVars>
      </dgm:prSet>
      <dgm:spPr/>
      <dgm:t>
        <a:bodyPr/>
        <a:lstStyle/>
        <a:p>
          <a:endParaRPr lang="en-US"/>
        </a:p>
      </dgm:t>
    </dgm:pt>
    <dgm:pt modelId="{53615AE8-9328-4C34-8FDD-7BC8C88464D1}" type="pres">
      <dgm:prSet presAssocID="{CF3C98D7-6CAB-44A2-A1CE-40467D97427C}" presName="wedge2" presStyleLbl="node1" presStyleIdx="1" presStyleCnt="3" custLinFactNeighborX="396" custLinFactNeighborY="-876"/>
      <dgm:spPr/>
      <dgm:t>
        <a:bodyPr/>
        <a:lstStyle/>
        <a:p>
          <a:endParaRPr lang="en-US"/>
        </a:p>
      </dgm:t>
    </dgm:pt>
    <dgm:pt modelId="{9F1DA6F1-0BA0-49D2-9FA1-8EAFCE8EA1E5}" type="pres">
      <dgm:prSet presAssocID="{CF3C98D7-6CAB-44A2-A1CE-40467D97427C}" presName="dummy2a" presStyleCnt="0"/>
      <dgm:spPr/>
    </dgm:pt>
    <dgm:pt modelId="{65E687DC-E5CD-4E22-9DDF-4A34C50EE426}" type="pres">
      <dgm:prSet presAssocID="{CF3C98D7-6CAB-44A2-A1CE-40467D97427C}" presName="dummy2b" presStyleCnt="0"/>
      <dgm:spPr/>
    </dgm:pt>
    <dgm:pt modelId="{940B6473-2E7A-4AD8-9B94-D82ADBBC786A}" type="pres">
      <dgm:prSet presAssocID="{CF3C98D7-6CAB-44A2-A1CE-40467D97427C}" presName="wedge2Tx" presStyleLbl="node1" presStyleIdx="1" presStyleCnt="3">
        <dgm:presLayoutVars>
          <dgm:chMax val="0"/>
          <dgm:chPref val="0"/>
          <dgm:bulletEnabled val="1"/>
        </dgm:presLayoutVars>
      </dgm:prSet>
      <dgm:spPr/>
      <dgm:t>
        <a:bodyPr/>
        <a:lstStyle/>
        <a:p>
          <a:endParaRPr lang="en-US"/>
        </a:p>
      </dgm:t>
    </dgm:pt>
    <dgm:pt modelId="{70F09CD6-775A-4435-99F3-129D600C047E}" type="pres">
      <dgm:prSet presAssocID="{CF3C98D7-6CAB-44A2-A1CE-40467D97427C}" presName="wedge3" presStyleLbl="node1" presStyleIdx="2" presStyleCnt="3" custLinFactNeighborX="-110" custLinFactNeighborY="-3"/>
      <dgm:spPr/>
      <dgm:t>
        <a:bodyPr/>
        <a:lstStyle/>
        <a:p>
          <a:endParaRPr lang="en-US"/>
        </a:p>
      </dgm:t>
    </dgm:pt>
    <dgm:pt modelId="{0BAD3657-6E33-4AAC-B7A2-585D6F706BD4}" type="pres">
      <dgm:prSet presAssocID="{CF3C98D7-6CAB-44A2-A1CE-40467D97427C}" presName="dummy3a" presStyleCnt="0"/>
      <dgm:spPr/>
    </dgm:pt>
    <dgm:pt modelId="{92A67490-0A9E-4702-9CB4-B960C5E4EA13}" type="pres">
      <dgm:prSet presAssocID="{CF3C98D7-6CAB-44A2-A1CE-40467D97427C}" presName="dummy3b" presStyleCnt="0"/>
      <dgm:spPr/>
    </dgm:pt>
    <dgm:pt modelId="{51EF83FB-58CA-4EF0-B393-DF554D918714}" type="pres">
      <dgm:prSet presAssocID="{CF3C98D7-6CAB-44A2-A1CE-40467D97427C}" presName="wedge3Tx" presStyleLbl="node1" presStyleIdx="2" presStyleCnt="3">
        <dgm:presLayoutVars>
          <dgm:chMax val="0"/>
          <dgm:chPref val="0"/>
          <dgm:bulletEnabled val="1"/>
        </dgm:presLayoutVars>
      </dgm:prSet>
      <dgm:spPr/>
      <dgm:t>
        <a:bodyPr/>
        <a:lstStyle/>
        <a:p>
          <a:endParaRPr lang="en-US"/>
        </a:p>
      </dgm:t>
    </dgm:pt>
    <dgm:pt modelId="{E8E851E2-7429-4AB6-88A9-59300EFF7C45}" type="pres">
      <dgm:prSet presAssocID="{155D272F-D587-43D0-B5EE-D095B4694F21}" presName="arrowWedge1" presStyleLbl="fgSibTrans2D1" presStyleIdx="0" presStyleCnt="3"/>
      <dgm:spPr>
        <a:solidFill>
          <a:srgbClr val="FF0000"/>
        </a:solidFill>
      </dgm:spPr>
      <dgm:t>
        <a:bodyPr/>
        <a:lstStyle/>
        <a:p>
          <a:endParaRPr lang="en-US"/>
        </a:p>
      </dgm:t>
    </dgm:pt>
    <dgm:pt modelId="{B4B78AF8-37CA-4D9A-9DED-2961EE582F09}" type="pres">
      <dgm:prSet presAssocID="{817EDC0B-2B7F-45D8-BA33-FB9747118DDF}" presName="arrowWedge2" presStyleLbl="fgSibTrans2D1" presStyleIdx="1" presStyleCnt="3"/>
      <dgm:spPr>
        <a:solidFill>
          <a:srgbClr val="FF0000"/>
        </a:solidFill>
      </dgm:spPr>
      <dgm:t>
        <a:bodyPr/>
        <a:lstStyle/>
        <a:p>
          <a:endParaRPr lang="en-US"/>
        </a:p>
      </dgm:t>
    </dgm:pt>
    <dgm:pt modelId="{B32B3803-08B5-4C00-9D0B-4FEE60D83570}" type="pres">
      <dgm:prSet presAssocID="{5AA1E157-050A-47B7-A2A9-03CF1AAF51DB}" presName="arrowWedge3" presStyleLbl="fgSibTrans2D1" presStyleIdx="2" presStyleCnt="3"/>
      <dgm:spPr>
        <a:solidFill>
          <a:srgbClr val="FF0000"/>
        </a:solidFill>
      </dgm:spPr>
      <dgm:t>
        <a:bodyPr/>
        <a:lstStyle/>
        <a:p>
          <a:endParaRPr lang="en-US"/>
        </a:p>
      </dgm:t>
    </dgm:pt>
  </dgm:ptLst>
  <dgm:cxnLst>
    <dgm:cxn modelId="{4F72DCBA-42F4-44C1-ACBC-55D0518B5C4E}" type="presOf" srcId="{B8260733-26C4-4EEC-813C-AEBC5AE2E475}" destId="{8AA5E4AC-875A-47A9-A56E-DED4F44100AD}" srcOrd="0" destOrd="0" presId="urn:microsoft.com/office/officeart/2005/8/layout/cycle8"/>
    <dgm:cxn modelId="{A24F5C60-136A-46D8-9B1B-77E97CD86B39}" type="presOf" srcId="{CF3C98D7-6CAB-44A2-A1CE-40467D97427C}" destId="{C520EF70-394A-401E-829C-C92883474D69}" srcOrd="0" destOrd="0" presId="urn:microsoft.com/office/officeart/2005/8/layout/cycle8"/>
    <dgm:cxn modelId="{F3FE7D19-3FC1-4BF4-8FF8-324072DF64AC}" type="presOf" srcId="{B8260733-26C4-4EEC-813C-AEBC5AE2E475}" destId="{B4E403AA-2D2B-41D1-80AE-B29A09DDCA39}" srcOrd="1" destOrd="0" presId="urn:microsoft.com/office/officeart/2005/8/layout/cycle8"/>
    <dgm:cxn modelId="{A152DB4D-67C3-4382-88CB-B39ED6732D67}" srcId="{CF3C98D7-6CAB-44A2-A1CE-40467D97427C}" destId="{BCCD9E4D-99D4-4599-954D-6A535D28938B}" srcOrd="2" destOrd="0" parTransId="{5F10AC0E-8B6F-4C72-8F76-FAF870A4B3DA}" sibTransId="{5AA1E157-050A-47B7-A2A9-03CF1AAF51DB}"/>
    <dgm:cxn modelId="{826930FF-C59E-4DE8-A3FD-2451BF03AD39}" type="presOf" srcId="{BCCD9E4D-99D4-4599-954D-6A535D28938B}" destId="{51EF83FB-58CA-4EF0-B393-DF554D918714}" srcOrd="1" destOrd="0" presId="urn:microsoft.com/office/officeart/2005/8/layout/cycle8"/>
    <dgm:cxn modelId="{8B0788DC-31F7-46DA-90EB-59E3D5DC4CC0}" type="presOf" srcId="{8D349CE6-09D5-4976-A7DD-C746B1106E25}" destId="{940B6473-2E7A-4AD8-9B94-D82ADBBC786A}" srcOrd="1" destOrd="0" presId="urn:microsoft.com/office/officeart/2005/8/layout/cycle8"/>
    <dgm:cxn modelId="{9A54976E-576D-49CC-8E07-57479A5A88CB}" type="presOf" srcId="{BCCD9E4D-99D4-4599-954D-6A535D28938B}" destId="{70F09CD6-775A-4435-99F3-129D600C047E}" srcOrd="0" destOrd="0" presId="urn:microsoft.com/office/officeart/2005/8/layout/cycle8"/>
    <dgm:cxn modelId="{0D573CD0-33C5-47CE-889A-3D43384B3136}" type="presOf" srcId="{8D349CE6-09D5-4976-A7DD-C746B1106E25}" destId="{53615AE8-9328-4C34-8FDD-7BC8C88464D1}" srcOrd="0" destOrd="0" presId="urn:microsoft.com/office/officeart/2005/8/layout/cycle8"/>
    <dgm:cxn modelId="{FFC63107-72FE-4F2B-92FB-1A67590D7BAF}" srcId="{CF3C98D7-6CAB-44A2-A1CE-40467D97427C}" destId="{8D349CE6-09D5-4976-A7DD-C746B1106E25}" srcOrd="1" destOrd="0" parTransId="{CCE9B6B1-7499-44BE-B62E-D21D6B8434E3}" sibTransId="{817EDC0B-2B7F-45D8-BA33-FB9747118DDF}"/>
    <dgm:cxn modelId="{CC85678C-CE57-493D-821B-4AE498462A3A}" srcId="{CF3C98D7-6CAB-44A2-A1CE-40467D97427C}" destId="{B8260733-26C4-4EEC-813C-AEBC5AE2E475}" srcOrd="0" destOrd="0" parTransId="{C6D131DD-0B28-4853-B9C0-D75D724E0391}" sibTransId="{155D272F-D587-43D0-B5EE-D095B4694F21}"/>
    <dgm:cxn modelId="{7498A9CE-201B-4239-9F98-45DE3247D767}" type="presParOf" srcId="{C520EF70-394A-401E-829C-C92883474D69}" destId="{8AA5E4AC-875A-47A9-A56E-DED4F44100AD}" srcOrd="0" destOrd="0" presId="urn:microsoft.com/office/officeart/2005/8/layout/cycle8"/>
    <dgm:cxn modelId="{54D1DE4A-A6CD-459D-87A2-EAD749C9836D}" type="presParOf" srcId="{C520EF70-394A-401E-829C-C92883474D69}" destId="{749BE55F-96ED-4D22-A22C-8B21E0CD70AF}" srcOrd="1" destOrd="0" presId="urn:microsoft.com/office/officeart/2005/8/layout/cycle8"/>
    <dgm:cxn modelId="{29745278-6479-4D4B-A618-BFCA7C0EF015}" type="presParOf" srcId="{C520EF70-394A-401E-829C-C92883474D69}" destId="{07F48076-DD9F-4F5B-B44A-947F6D61636A}" srcOrd="2" destOrd="0" presId="urn:microsoft.com/office/officeart/2005/8/layout/cycle8"/>
    <dgm:cxn modelId="{5155EEF0-32FB-4393-95EF-3D2EECF9903B}" type="presParOf" srcId="{C520EF70-394A-401E-829C-C92883474D69}" destId="{B4E403AA-2D2B-41D1-80AE-B29A09DDCA39}" srcOrd="3" destOrd="0" presId="urn:microsoft.com/office/officeart/2005/8/layout/cycle8"/>
    <dgm:cxn modelId="{828EBB7A-41DA-4B60-82B8-78EDB2FDC9DE}" type="presParOf" srcId="{C520EF70-394A-401E-829C-C92883474D69}" destId="{53615AE8-9328-4C34-8FDD-7BC8C88464D1}" srcOrd="4" destOrd="0" presId="urn:microsoft.com/office/officeart/2005/8/layout/cycle8"/>
    <dgm:cxn modelId="{99CDC91E-F16B-4312-B20B-1392BD478470}" type="presParOf" srcId="{C520EF70-394A-401E-829C-C92883474D69}" destId="{9F1DA6F1-0BA0-49D2-9FA1-8EAFCE8EA1E5}" srcOrd="5" destOrd="0" presId="urn:microsoft.com/office/officeart/2005/8/layout/cycle8"/>
    <dgm:cxn modelId="{4B90C4CD-847C-4900-8162-B3FDC8255612}" type="presParOf" srcId="{C520EF70-394A-401E-829C-C92883474D69}" destId="{65E687DC-E5CD-4E22-9DDF-4A34C50EE426}" srcOrd="6" destOrd="0" presId="urn:microsoft.com/office/officeart/2005/8/layout/cycle8"/>
    <dgm:cxn modelId="{828719DD-F94C-42BF-AE06-0A61FCECB4EB}" type="presParOf" srcId="{C520EF70-394A-401E-829C-C92883474D69}" destId="{940B6473-2E7A-4AD8-9B94-D82ADBBC786A}" srcOrd="7" destOrd="0" presId="urn:microsoft.com/office/officeart/2005/8/layout/cycle8"/>
    <dgm:cxn modelId="{95D14423-134F-4D35-882C-87EDC5FCEF59}" type="presParOf" srcId="{C520EF70-394A-401E-829C-C92883474D69}" destId="{70F09CD6-775A-4435-99F3-129D600C047E}" srcOrd="8" destOrd="0" presId="urn:microsoft.com/office/officeart/2005/8/layout/cycle8"/>
    <dgm:cxn modelId="{7A625FC8-DB23-4C63-A8D2-19FE94243650}" type="presParOf" srcId="{C520EF70-394A-401E-829C-C92883474D69}" destId="{0BAD3657-6E33-4AAC-B7A2-585D6F706BD4}" srcOrd="9" destOrd="0" presId="urn:microsoft.com/office/officeart/2005/8/layout/cycle8"/>
    <dgm:cxn modelId="{40CAE464-F3D8-455D-85F5-8F87473FF2F5}" type="presParOf" srcId="{C520EF70-394A-401E-829C-C92883474D69}" destId="{92A67490-0A9E-4702-9CB4-B960C5E4EA13}" srcOrd="10" destOrd="0" presId="urn:microsoft.com/office/officeart/2005/8/layout/cycle8"/>
    <dgm:cxn modelId="{C107ED44-A948-498F-AAB3-2E65E0614D06}" type="presParOf" srcId="{C520EF70-394A-401E-829C-C92883474D69}" destId="{51EF83FB-58CA-4EF0-B393-DF554D918714}" srcOrd="11" destOrd="0" presId="urn:microsoft.com/office/officeart/2005/8/layout/cycle8"/>
    <dgm:cxn modelId="{EB6F7B28-3092-4FC2-A171-F1B7282F363A}" type="presParOf" srcId="{C520EF70-394A-401E-829C-C92883474D69}" destId="{E8E851E2-7429-4AB6-88A9-59300EFF7C45}" srcOrd="12" destOrd="0" presId="urn:microsoft.com/office/officeart/2005/8/layout/cycle8"/>
    <dgm:cxn modelId="{A62F46FA-BD43-4266-BF1D-BFF91086418E}" type="presParOf" srcId="{C520EF70-394A-401E-829C-C92883474D69}" destId="{B4B78AF8-37CA-4D9A-9DED-2961EE582F09}" srcOrd="13" destOrd="0" presId="urn:microsoft.com/office/officeart/2005/8/layout/cycle8"/>
    <dgm:cxn modelId="{1B8C77CF-BF2C-4186-AC19-092C944459C4}" type="presParOf" srcId="{C520EF70-394A-401E-829C-C92883474D69}" destId="{B32B3803-08B5-4C00-9D0B-4FEE60D83570}"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3C98D7-6CAB-44A2-A1CE-40467D97427C}"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B8260733-26C4-4EEC-813C-AEBC5AE2E475}">
      <dgm:prSet phldrT="[Text]"/>
      <dgm:spPr>
        <a:solidFill>
          <a:schemeClr val="accent1">
            <a:lumMod val="20000"/>
            <a:lumOff val="80000"/>
          </a:schemeClr>
        </a:solidFill>
      </dgm:spPr>
      <dgm:t>
        <a:bodyPr/>
        <a:lstStyle/>
        <a:p>
          <a:r>
            <a:rPr lang="en-US" b="1" dirty="0" smtClean="0">
              <a:solidFill>
                <a:schemeClr val="tx1"/>
              </a:solidFill>
            </a:rPr>
            <a:t>Beliefs</a:t>
          </a:r>
          <a:endParaRPr lang="en-US" b="1" dirty="0">
            <a:solidFill>
              <a:schemeClr val="tx1"/>
            </a:solidFill>
          </a:endParaRPr>
        </a:p>
      </dgm:t>
    </dgm:pt>
    <dgm:pt modelId="{C6D131DD-0B28-4853-B9C0-D75D724E0391}" type="parTrans" cxnId="{CC85678C-CE57-493D-821B-4AE498462A3A}">
      <dgm:prSet/>
      <dgm:spPr/>
      <dgm:t>
        <a:bodyPr/>
        <a:lstStyle/>
        <a:p>
          <a:endParaRPr lang="en-US"/>
        </a:p>
      </dgm:t>
    </dgm:pt>
    <dgm:pt modelId="{155D272F-D587-43D0-B5EE-D095B4694F21}" type="sibTrans" cxnId="{CC85678C-CE57-493D-821B-4AE498462A3A}">
      <dgm:prSet/>
      <dgm:spPr/>
      <dgm:t>
        <a:bodyPr/>
        <a:lstStyle/>
        <a:p>
          <a:endParaRPr lang="en-US"/>
        </a:p>
      </dgm:t>
    </dgm:pt>
    <dgm:pt modelId="{8D349CE6-09D5-4976-A7DD-C746B1106E25}">
      <dgm:prSet phldrT="[Text]"/>
      <dgm:spPr>
        <a:solidFill>
          <a:schemeClr val="accent1">
            <a:lumMod val="20000"/>
            <a:lumOff val="80000"/>
          </a:schemeClr>
        </a:solidFill>
      </dgm:spPr>
      <dgm:t>
        <a:bodyPr/>
        <a:lstStyle/>
        <a:p>
          <a:r>
            <a:rPr lang="en-US" b="1" dirty="0" smtClean="0">
              <a:solidFill>
                <a:schemeClr val="tx1"/>
              </a:solidFill>
            </a:rPr>
            <a:t>Ways of Coping/</a:t>
          </a:r>
        </a:p>
        <a:p>
          <a:r>
            <a:rPr lang="en-US" b="1" dirty="0" smtClean="0">
              <a:solidFill>
                <a:schemeClr val="tx1"/>
              </a:solidFill>
            </a:rPr>
            <a:t>Self Care Practices</a:t>
          </a:r>
          <a:endParaRPr lang="en-US" b="1" dirty="0">
            <a:solidFill>
              <a:schemeClr val="tx1"/>
            </a:solidFill>
          </a:endParaRPr>
        </a:p>
      </dgm:t>
    </dgm:pt>
    <dgm:pt modelId="{CCE9B6B1-7499-44BE-B62E-D21D6B8434E3}" type="parTrans" cxnId="{FFC63107-72FE-4F2B-92FB-1A67590D7BAF}">
      <dgm:prSet/>
      <dgm:spPr/>
      <dgm:t>
        <a:bodyPr/>
        <a:lstStyle/>
        <a:p>
          <a:endParaRPr lang="en-US"/>
        </a:p>
      </dgm:t>
    </dgm:pt>
    <dgm:pt modelId="{817EDC0B-2B7F-45D8-BA33-FB9747118DDF}" type="sibTrans" cxnId="{FFC63107-72FE-4F2B-92FB-1A67590D7BAF}">
      <dgm:prSet/>
      <dgm:spPr/>
      <dgm:t>
        <a:bodyPr/>
        <a:lstStyle/>
        <a:p>
          <a:endParaRPr lang="en-US"/>
        </a:p>
      </dgm:t>
    </dgm:pt>
    <dgm:pt modelId="{BCCD9E4D-99D4-4599-954D-6A535D28938B}">
      <dgm:prSet phldrT="[Text]"/>
      <dgm:spPr>
        <a:solidFill>
          <a:schemeClr val="accent1">
            <a:lumMod val="20000"/>
            <a:lumOff val="80000"/>
          </a:schemeClr>
        </a:solidFill>
      </dgm:spPr>
      <dgm:t>
        <a:bodyPr/>
        <a:lstStyle/>
        <a:p>
          <a:r>
            <a:rPr lang="en-US" b="1" dirty="0" smtClean="0">
              <a:solidFill>
                <a:schemeClr val="tx1"/>
              </a:solidFill>
            </a:rPr>
            <a:t>Values</a:t>
          </a:r>
          <a:endParaRPr lang="en-US" b="1" dirty="0">
            <a:solidFill>
              <a:schemeClr val="tx1"/>
            </a:solidFill>
          </a:endParaRPr>
        </a:p>
      </dgm:t>
    </dgm:pt>
    <dgm:pt modelId="{5F10AC0E-8B6F-4C72-8F76-FAF870A4B3DA}" type="parTrans" cxnId="{A152DB4D-67C3-4382-88CB-B39ED6732D67}">
      <dgm:prSet/>
      <dgm:spPr/>
      <dgm:t>
        <a:bodyPr/>
        <a:lstStyle/>
        <a:p>
          <a:endParaRPr lang="en-US"/>
        </a:p>
      </dgm:t>
    </dgm:pt>
    <dgm:pt modelId="{5AA1E157-050A-47B7-A2A9-03CF1AAF51DB}" type="sibTrans" cxnId="{A152DB4D-67C3-4382-88CB-B39ED6732D67}">
      <dgm:prSet/>
      <dgm:spPr/>
      <dgm:t>
        <a:bodyPr/>
        <a:lstStyle/>
        <a:p>
          <a:endParaRPr lang="en-US"/>
        </a:p>
      </dgm:t>
    </dgm:pt>
    <dgm:pt modelId="{C520EF70-394A-401E-829C-C92883474D69}" type="pres">
      <dgm:prSet presAssocID="{CF3C98D7-6CAB-44A2-A1CE-40467D97427C}" presName="compositeShape" presStyleCnt="0">
        <dgm:presLayoutVars>
          <dgm:chMax val="7"/>
          <dgm:dir/>
          <dgm:resizeHandles val="exact"/>
        </dgm:presLayoutVars>
      </dgm:prSet>
      <dgm:spPr/>
      <dgm:t>
        <a:bodyPr/>
        <a:lstStyle/>
        <a:p>
          <a:endParaRPr lang="en-US"/>
        </a:p>
      </dgm:t>
    </dgm:pt>
    <dgm:pt modelId="{8AA5E4AC-875A-47A9-A56E-DED4F44100AD}" type="pres">
      <dgm:prSet presAssocID="{CF3C98D7-6CAB-44A2-A1CE-40467D97427C}" presName="wedge1" presStyleLbl="node1" presStyleIdx="0" presStyleCnt="3" custLinFactNeighborX="2605" custLinFactNeighborY="-585"/>
      <dgm:spPr/>
      <dgm:t>
        <a:bodyPr/>
        <a:lstStyle/>
        <a:p>
          <a:endParaRPr lang="en-US"/>
        </a:p>
      </dgm:t>
    </dgm:pt>
    <dgm:pt modelId="{749BE55F-96ED-4D22-A22C-8B21E0CD70AF}" type="pres">
      <dgm:prSet presAssocID="{CF3C98D7-6CAB-44A2-A1CE-40467D97427C}" presName="dummy1a" presStyleCnt="0"/>
      <dgm:spPr/>
    </dgm:pt>
    <dgm:pt modelId="{07F48076-DD9F-4F5B-B44A-947F6D61636A}" type="pres">
      <dgm:prSet presAssocID="{CF3C98D7-6CAB-44A2-A1CE-40467D97427C}" presName="dummy1b" presStyleCnt="0"/>
      <dgm:spPr/>
    </dgm:pt>
    <dgm:pt modelId="{B4E403AA-2D2B-41D1-80AE-B29A09DDCA39}" type="pres">
      <dgm:prSet presAssocID="{CF3C98D7-6CAB-44A2-A1CE-40467D97427C}" presName="wedge1Tx" presStyleLbl="node1" presStyleIdx="0" presStyleCnt="3">
        <dgm:presLayoutVars>
          <dgm:chMax val="0"/>
          <dgm:chPref val="0"/>
          <dgm:bulletEnabled val="1"/>
        </dgm:presLayoutVars>
      </dgm:prSet>
      <dgm:spPr/>
      <dgm:t>
        <a:bodyPr/>
        <a:lstStyle/>
        <a:p>
          <a:endParaRPr lang="en-US"/>
        </a:p>
      </dgm:t>
    </dgm:pt>
    <dgm:pt modelId="{53615AE8-9328-4C34-8FDD-7BC8C88464D1}" type="pres">
      <dgm:prSet presAssocID="{CF3C98D7-6CAB-44A2-A1CE-40467D97427C}" presName="wedge2" presStyleLbl="node1" presStyleIdx="1" presStyleCnt="3" custLinFactNeighborX="396" custLinFactNeighborY="-876"/>
      <dgm:spPr/>
      <dgm:t>
        <a:bodyPr/>
        <a:lstStyle/>
        <a:p>
          <a:endParaRPr lang="en-US"/>
        </a:p>
      </dgm:t>
    </dgm:pt>
    <dgm:pt modelId="{9F1DA6F1-0BA0-49D2-9FA1-8EAFCE8EA1E5}" type="pres">
      <dgm:prSet presAssocID="{CF3C98D7-6CAB-44A2-A1CE-40467D97427C}" presName="dummy2a" presStyleCnt="0"/>
      <dgm:spPr/>
    </dgm:pt>
    <dgm:pt modelId="{65E687DC-E5CD-4E22-9DDF-4A34C50EE426}" type="pres">
      <dgm:prSet presAssocID="{CF3C98D7-6CAB-44A2-A1CE-40467D97427C}" presName="dummy2b" presStyleCnt="0"/>
      <dgm:spPr/>
    </dgm:pt>
    <dgm:pt modelId="{940B6473-2E7A-4AD8-9B94-D82ADBBC786A}" type="pres">
      <dgm:prSet presAssocID="{CF3C98D7-6CAB-44A2-A1CE-40467D97427C}" presName="wedge2Tx" presStyleLbl="node1" presStyleIdx="1" presStyleCnt="3">
        <dgm:presLayoutVars>
          <dgm:chMax val="0"/>
          <dgm:chPref val="0"/>
          <dgm:bulletEnabled val="1"/>
        </dgm:presLayoutVars>
      </dgm:prSet>
      <dgm:spPr/>
      <dgm:t>
        <a:bodyPr/>
        <a:lstStyle/>
        <a:p>
          <a:endParaRPr lang="en-US"/>
        </a:p>
      </dgm:t>
    </dgm:pt>
    <dgm:pt modelId="{70F09CD6-775A-4435-99F3-129D600C047E}" type="pres">
      <dgm:prSet presAssocID="{CF3C98D7-6CAB-44A2-A1CE-40467D97427C}" presName="wedge3" presStyleLbl="node1" presStyleIdx="2" presStyleCnt="3" custLinFactNeighborY="-646"/>
      <dgm:spPr/>
      <dgm:t>
        <a:bodyPr/>
        <a:lstStyle/>
        <a:p>
          <a:endParaRPr lang="en-US"/>
        </a:p>
      </dgm:t>
    </dgm:pt>
    <dgm:pt modelId="{0BAD3657-6E33-4AAC-B7A2-585D6F706BD4}" type="pres">
      <dgm:prSet presAssocID="{CF3C98D7-6CAB-44A2-A1CE-40467D97427C}" presName="dummy3a" presStyleCnt="0"/>
      <dgm:spPr/>
    </dgm:pt>
    <dgm:pt modelId="{92A67490-0A9E-4702-9CB4-B960C5E4EA13}" type="pres">
      <dgm:prSet presAssocID="{CF3C98D7-6CAB-44A2-A1CE-40467D97427C}" presName="dummy3b" presStyleCnt="0"/>
      <dgm:spPr/>
    </dgm:pt>
    <dgm:pt modelId="{51EF83FB-58CA-4EF0-B393-DF554D918714}" type="pres">
      <dgm:prSet presAssocID="{CF3C98D7-6CAB-44A2-A1CE-40467D97427C}" presName="wedge3Tx" presStyleLbl="node1" presStyleIdx="2" presStyleCnt="3">
        <dgm:presLayoutVars>
          <dgm:chMax val="0"/>
          <dgm:chPref val="0"/>
          <dgm:bulletEnabled val="1"/>
        </dgm:presLayoutVars>
      </dgm:prSet>
      <dgm:spPr/>
      <dgm:t>
        <a:bodyPr/>
        <a:lstStyle/>
        <a:p>
          <a:endParaRPr lang="en-US"/>
        </a:p>
      </dgm:t>
    </dgm:pt>
    <dgm:pt modelId="{E8E851E2-7429-4AB6-88A9-59300EFF7C45}" type="pres">
      <dgm:prSet presAssocID="{155D272F-D587-43D0-B5EE-D095B4694F21}" presName="arrowWedge1" presStyleLbl="fgSibTrans2D1" presStyleIdx="0" presStyleCnt="3"/>
      <dgm:spPr>
        <a:solidFill>
          <a:srgbClr val="FF0000"/>
        </a:solidFill>
      </dgm:spPr>
      <dgm:t>
        <a:bodyPr/>
        <a:lstStyle/>
        <a:p>
          <a:endParaRPr lang="en-US"/>
        </a:p>
      </dgm:t>
    </dgm:pt>
    <dgm:pt modelId="{B4B78AF8-37CA-4D9A-9DED-2961EE582F09}" type="pres">
      <dgm:prSet presAssocID="{817EDC0B-2B7F-45D8-BA33-FB9747118DDF}" presName="arrowWedge2" presStyleLbl="fgSibTrans2D1" presStyleIdx="1" presStyleCnt="3"/>
      <dgm:spPr>
        <a:solidFill>
          <a:srgbClr val="FF0000"/>
        </a:solidFill>
      </dgm:spPr>
      <dgm:t>
        <a:bodyPr/>
        <a:lstStyle/>
        <a:p>
          <a:endParaRPr lang="en-US"/>
        </a:p>
      </dgm:t>
    </dgm:pt>
    <dgm:pt modelId="{B32B3803-08B5-4C00-9D0B-4FEE60D83570}" type="pres">
      <dgm:prSet presAssocID="{5AA1E157-050A-47B7-A2A9-03CF1AAF51DB}" presName="arrowWedge3" presStyleLbl="fgSibTrans2D1" presStyleIdx="2" presStyleCnt="3"/>
      <dgm:spPr>
        <a:solidFill>
          <a:srgbClr val="FF0000"/>
        </a:solidFill>
      </dgm:spPr>
      <dgm:t>
        <a:bodyPr/>
        <a:lstStyle/>
        <a:p>
          <a:endParaRPr lang="en-US"/>
        </a:p>
      </dgm:t>
    </dgm:pt>
  </dgm:ptLst>
  <dgm:cxnLst>
    <dgm:cxn modelId="{F97F3E14-56E1-402D-9C16-094F2734AC64}" type="presOf" srcId="{CF3C98D7-6CAB-44A2-A1CE-40467D97427C}" destId="{C520EF70-394A-401E-829C-C92883474D69}" srcOrd="0" destOrd="0" presId="urn:microsoft.com/office/officeart/2005/8/layout/cycle8"/>
    <dgm:cxn modelId="{A152DB4D-67C3-4382-88CB-B39ED6732D67}" srcId="{CF3C98D7-6CAB-44A2-A1CE-40467D97427C}" destId="{BCCD9E4D-99D4-4599-954D-6A535D28938B}" srcOrd="2" destOrd="0" parTransId="{5F10AC0E-8B6F-4C72-8F76-FAF870A4B3DA}" sibTransId="{5AA1E157-050A-47B7-A2A9-03CF1AAF51DB}"/>
    <dgm:cxn modelId="{0E19B90B-1F5A-451B-8760-574F804ECC10}" type="presOf" srcId="{B8260733-26C4-4EEC-813C-AEBC5AE2E475}" destId="{8AA5E4AC-875A-47A9-A56E-DED4F44100AD}" srcOrd="0" destOrd="0" presId="urn:microsoft.com/office/officeart/2005/8/layout/cycle8"/>
    <dgm:cxn modelId="{9A9EB553-C503-4BB0-AECB-F3A9DD7F1149}" type="presOf" srcId="{BCCD9E4D-99D4-4599-954D-6A535D28938B}" destId="{51EF83FB-58CA-4EF0-B393-DF554D918714}" srcOrd="1" destOrd="0" presId="urn:microsoft.com/office/officeart/2005/8/layout/cycle8"/>
    <dgm:cxn modelId="{D6B1DEB6-509D-488E-AC8D-6B823FD5B83A}" type="presOf" srcId="{8D349CE6-09D5-4976-A7DD-C746B1106E25}" destId="{940B6473-2E7A-4AD8-9B94-D82ADBBC786A}" srcOrd="1" destOrd="0" presId="urn:microsoft.com/office/officeart/2005/8/layout/cycle8"/>
    <dgm:cxn modelId="{CA52126C-6ED0-4D53-B887-DF2FB6B404A9}" type="presOf" srcId="{8D349CE6-09D5-4976-A7DD-C746B1106E25}" destId="{53615AE8-9328-4C34-8FDD-7BC8C88464D1}" srcOrd="0" destOrd="0" presId="urn:microsoft.com/office/officeart/2005/8/layout/cycle8"/>
    <dgm:cxn modelId="{C1DC830D-F583-4E77-A243-EECFB2F6C633}" type="presOf" srcId="{BCCD9E4D-99D4-4599-954D-6A535D28938B}" destId="{70F09CD6-775A-4435-99F3-129D600C047E}" srcOrd="0" destOrd="0" presId="urn:microsoft.com/office/officeart/2005/8/layout/cycle8"/>
    <dgm:cxn modelId="{5F2B029A-C5E7-43E1-B9D0-32EDAF54E2BB}" type="presOf" srcId="{B8260733-26C4-4EEC-813C-AEBC5AE2E475}" destId="{B4E403AA-2D2B-41D1-80AE-B29A09DDCA39}" srcOrd="1" destOrd="0" presId="urn:microsoft.com/office/officeart/2005/8/layout/cycle8"/>
    <dgm:cxn modelId="{FFC63107-72FE-4F2B-92FB-1A67590D7BAF}" srcId="{CF3C98D7-6CAB-44A2-A1CE-40467D97427C}" destId="{8D349CE6-09D5-4976-A7DD-C746B1106E25}" srcOrd="1" destOrd="0" parTransId="{CCE9B6B1-7499-44BE-B62E-D21D6B8434E3}" sibTransId="{817EDC0B-2B7F-45D8-BA33-FB9747118DDF}"/>
    <dgm:cxn modelId="{CC85678C-CE57-493D-821B-4AE498462A3A}" srcId="{CF3C98D7-6CAB-44A2-A1CE-40467D97427C}" destId="{B8260733-26C4-4EEC-813C-AEBC5AE2E475}" srcOrd="0" destOrd="0" parTransId="{C6D131DD-0B28-4853-B9C0-D75D724E0391}" sibTransId="{155D272F-D587-43D0-B5EE-D095B4694F21}"/>
    <dgm:cxn modelId="{4B777BC1-C761-4709-A5DF-67D0DE786783}" type="presParOf" srcId="{C520EF70-394A-401E-829C-C92883474D69}" destId="{8AA5E4AC-875A-47A9-A56E-DED4F44100AD}" srcOrd="0" destOrd="0" presId="urn:microsoft.com/office/officeart/2005/8/layout/cycle8"/>
    <dgm:cxn modelId="{0669F3E6-319D-47BB-B7B3-D41C5B9FD47A}" type="presParOf" srcId="{C520EF70-394A-401E-829C-C92883474D69}" destId="{749BE55F-96ED-4D22-A22C-8B21E0CD70AF}" srcOrd="1" destOrd="0" presId="urn:microsoft.com/office/officeart/2005/8/layout/cycle8"/>
    <dgm:cxn modelId="{10617B32-725E-435D-9FFA-392AF2780A85}" type="presParOf" srcId="{C520EF70-394A-401E-829C-C92883474D69}" destId="{07F48076-DD9F-4F5B-B44A-947F6D61636A}" srcOrd="2" destOrd="0" presId="urn:microsoft.com/office/officeart/2005/8/layout/cycle8"/>
    <dgm:cxn modelId="{00C597F8-66AD-4DDC-A1A6-8FEFECEF91A5}" type="presParOf" srcId="{C520EF70-394A-401E-829C-C92883474D69}" destId="{B4E403AA-2D2B-41D1-80AE-B29A09DDCA39}" srcOrd="3" destOrd="0" presId="urn:microsoft.com/office/officeart/2005/8/layout/cycle8"/>
    <dgm:cxn modelId="{19D5A734-1973-4B4F-9D99-076CB3CCA7C3}" type="presParOf" srcId="{C520EF70-394A-401E-829C-C92883474D69}" destId="{53615AE8-9328-4C34-8FDD-7BC8C88464D1}" srcOrd="4" destOrd="0" presId="urn:microsoft.com/office/officeart/2005/8/layout/cycle8"/>
    <dgm:cxn modelId="{BA47F32A-ED3C-4700-9D72-5BCB59ECA2F8}" type="presParOf" srcId="{C520EF70-394A-401E-829C-C92883474D69}" destId="{9F1DA6F1-0BA0-49D2-9FA1-8EAFCE8EA1E5}" srcOrd="5" destOrd="0" presId="urn:microsoft.com/office/officeart/2005/8/layout/cycle8"/>
    <dgm:cxn modelId="{00830335-9D74-4092-B58E-F7E0F31F6B6D}" type="presParOf" srcId="{C520EF70-394A-401E-829C-C92883474D69}" destId="{65E687DC-E5CD-4E22-9DDF-4A34C50EE426}" srcOrd="6" destOrd="0" presId="urn:microsoft.com/office/officeart/2005/8/layout/cycle8"/>
    <dgm:cxn modelId="{727AD3F6-8F4B-4B38-9F96-065E8BB8E227}" type="presParOf" srcId="{C520EF70-394A-401E-829C-C92883474D69}" destId="{940B6473-2E7A-4AD8-9B94-D82ADBBC786A}" srcOrd="7" destOrd="0" presId="urn:microsoft.com/office/officeart/2005/8/layout/cycle8"/>
    <dgm:cxn modelId="{906E800A-514F-4329-BFC9-0EC47025A9F1}" type="presParOf" srcId="{C520EF70-394A-401E-829C-C92883474D69}" destId="{70F09CD6-775A-4435-99F3-129D600C047E}" srcOrd="8" destOrd="0" presId="urn:microsoft.com/office/officeart/2005/8/layout/cycle8"/>
    <dgm:cxn modelId="{139E00CB-3050-4828-9B5C-8D0FE91FB52E}" type="presParOf" srcId="{C520EF70-394A-401E-829C-C92883474D69}" destId="{0BAD3657-6E33-4AAC-B7A2-585D6F706BD4}" srcOrd="9" destOrd="0" presId="urn:microsoft.com/office/officeart/2005/8/layout/cycle8"/>
    <dgm:cxn modelId="{4E6AD5D9-2473-41DC-A6EA-566A3A8525AB}" type="presParOf" srcId="{C520EF70-394A-401E-829C-C92883474D69}" destId="{92A67490-0A9E-4702-9CB4-B960C5E4EA13}" srcOrd="10" destOrd="0" presId="urn:microsoft.com/office/officeart/2005/8/layout/cycle8"/>
    <dgm:cxn modelId="{F5D4C289-3264-48F9-9B55-1F5503179087}" type="presParOf" srcId="{C520EF70-394A-401E-829C-C92883474D69}" destId="{51EF83FB-58CA-4EF0-B393-DF554D918714}" srcOrd="11" destOrd="0" presId="urn:microsoft.com/office/officeart/2005/8/layout/cycle8"/>
    <dgm:cxn modelId="{9B5B746A-BA35-4062-9C87-F7AE7BBA395F}" type="presParOf" srcId="{C520EF70-394A-401E-829C-C92883474D69}" destId="{E8E851E2-7429-4AB6-88A9-59300EFF7C45}" srcOrd="12" destOrd="0" presId="urn:microsoft.com/office/officeart/2005/8/layout/cycle8"/>
    <dgm:cxn modelId="{46A695CB-2EDE-4616-BE7F-FE5573049C32}" type="presParOf" srcId="{C520EF70-394A-401E-829C-C92883474D69}" destId="{B4B78AF8-37CA-4D9A-9DED-2961EE582F09}" srcOrd="13" destOrd="0" presId="urn:microsoft.com/office/officeart/2005/8/layout/cycle8"/>
    <dgm:cxn modelId="{B7DBDE40-675D-4120-B392-DA88FADD45AF}" type="presParOf" srcId="{C520EF70-394A-401E-829C-C92883474D69}" destId="{B32B3803-08B5-4C00-9D0B-4FEE60D83570}"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3C98D7-6CAB-44A2-A1CE-40467D97427C}"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B8260733-26C4-4EEC-813C-AEBC5AE2E475}">
      <dgm:prSet phldrT="[Text]"/>
      <dgm:spPr>
        <a:solidFill>
          <a:schemeClr val="accent1">
            <a:lumMod val="20000"/>
            <a:lumOff val="80000"/>
          </a:schemeClr>
        </a:solidFill>
      </dgm:spPr>
      <dgm:t>
        <a:bodyPr/>
        <a:lstStyle/>
        <a:p>
          <a:r>
            <a:rPr lang="en-US" b="1" dirty="0" smtClean="0">
              <a:solidFill>
                <a:schemeClr val="tx1"/>
              </a:solidFill>
            </a:rPr>
            <a:t>Beliefs</a:t>
          </a:r>
          <a:endParaRPr lang="en-US" b="1" dirty="0">
            <a:solidFill>
              <a:schemeClr val="tx1"/>
            </a:solidFill>
          </a:endParaRPr>
        </a:p>
      </dgm:t>
    </dgm:pt>
    <dgm:pt modelId="{C6D131DD-0B28-4853-B9C0-D75D724E0391}" type="parTrans" cxnId="{CC85678C-CE57-493D-821B-4AE498462A3A}">
      <dgm:prSet/>
      <dgm:spPr/>
      <dgm:t>
        <a:bodyPr/>
        <a:lstStyle/>
        <a:p>
          <a:endParaRPr lang="en-US"/>
        </a:p>
      </dgm:t>
    </dgm:pt>
    <dgm:pt modelId="{155D272F-D587-43D0-B5EE-D095B4694F21}" type="sibTrans" cxnId="{CC85678C-CE57-493D-821B-4AE498462A3A}">
      <dgm:prSet/>
      <dgm:spPr/>
      <dgm:t>
        <a:bodyPr/>
        <a:lstStyle/>
        <a:p>
          <a:endParaRPr lang="en-US"/>
        </a:p>
      </dgm:t>
    </dgm:pt>
    <dgm:pt modelId="{8D349CE6-09D5-4976-A7DD-C746B1106E25}">
      <dgm:prSet phldrT="[Text]"/>
      <dgm:spPr>
        <a:solidFill>
          <a:schemeClr val="accent1">
            <a:lumMod val="20000"/>
            <a:lumOff val="80000"/>
          </a:schemeClr>
        </a:solidFill>
      </dgm:spPr>
      <dgm:t>
        <a:bodyPr/>
        <a:lstStyle/>
        <a:p>
          <a:r>
            <a:rPr lang="en-US" b="1" dirty="0" smtClean="0">
              <a:solidFill>
                <a:schemeClr val="tx1"/>
              </a:solidFill>
            </a:rPr>
            <a:t>Ways of Coping/</a:t>
          </a:r>
        </a:p>
        <a:p>
          <a:r>
            <a:rPr lang="en-US" b="1" dirty="0" smtClean="0">
              <a:solidFill>
                <a:schemeClr val="tx1"/>
              </a:solidFill>
            </a:rPr>
            <a:t>Self Care Practices</a:t>
          </a:r>
          <a:endParaRPr lang="en-US" b="1" dirty="0">
            <a:solidFill>
              <a:schemeClr val="tx1"/>
            </a:solidFill>
          </a:endParaRPr>
        </a:p>
      </dgm:t>
    </dgm:pt>
    <dgm:pt modelId="{CCE9B6B1-7499-44BE-B62E-D21D6B8434E3}" type="parTrans" cxnId="{FFC63107-72FE-4F2B-92FB-1A67590D7BAF}">
      <dgm:prSet/>
      <dgm:spPr/>
      <dgm:t>
        <a:bodyPr/>
        <a:lstStyle/>
        <a:p>
          <a:endParaRPr lang="en-US"/>
        </a:p>
      </dgm:t>
    </dgm:pt>
    <dgm:pt modelId="{817EDC0B-2B7F-45D8-BA33-FB9747118DDF}" type="sibTrans" cxnId="{FFC63107-72FE-4F2B-92FB-1A67590D7BAF}">
      <dgm:prSet/>
      <dgm:spPr/>
      <dgm:t>
        <a:bodyPr/>
        <a:lstStyle/>
        <a:p>
          <a:endParaRPr lang="en-US"/>
        </a:p>
      </dgm:t>
    </dgm:pt>
    <dgm:pt modelId="{BCCD9E4D-99D4-4599-954D-6A535D28938B}">
      <dgm:prSet phldrT="[Text]"/>
      <dgm:spPr>
        <a:solidFill>
          <a:schemeClr val="accent1">
            <a:lumMod val="20000"/>
            <a:lumOff val="80000"/>
          </a:schemeClr>
        </a:solidFill>
      </dgm:spPr>
      <dgm:t>
        <a:bodyPr/>
        <a:lstStyle/>
        <a:p>
          <a:r>
            <a:rPr lang="en-US" b="1" dirty="0" smtClean="0">
              <a:solidFill>
                <a:schemeClr val="tx1"/>
              </a:solidFill>
            </a:rPr>
            <a:t>Values</a:t>
          </a:r>
          <a:endParaRPr lang="en-US" b="1" dirty="0">
            <a:solidFill>
              <a:schemeClr val="tx1"/>
            </a:solidFill>
          </a:endParaRPr>
        </a:p>
      </dgm:t>
    </dgm:pt>
    <dgm:pt modelId="{5F10AC0E-8B6F-4C72-8F76-FAF870A4B3DA}" type="parTrans" cxnId="{A152DB4D-67C3-4382-88CB-B39ED6732D67}">
      <dgm:prSet/>
      <dgm:spPr/>
      <dgm:t>
        <a:bodyPr/>
        <a:lstStyle/>
        <a:p>
          <a:endParaRPr lang="en-US"/>
        </a:p>
      </dgm:t>
    </dgm:pt>
    <dgm:pt modelId="{5AA1E157-050A-47B7-A2A9-03CF1AAF51DB}" type="sibTrans" cxnId="{A152DB4D-67C3-4382-88CB-B39ED6732D67}">
      <dgm:prSet/>
      <dgm:spPr/>
      <dgm:t>
        <a:bodyPr/>
        <a:lstStyle/>
        <a:p>
          <a:endParaRPr lang="en-US"/>
        </a:p>
      </dgm:t>
    </dgm:pt>
    <dgm:pt modelId="{C520EF70-394A-401E-829C-C92883474D69}" type="pres">
      <dgm:prSet presAssocID="{CF3C98D7-6CAB-44A2-A1CE-40467D97427C}" presName="compositeShape" presStyleCnt="0">
        <dgm:presLayoutVars>
          <dgm:chMax val="7"/>
          <dgm:dir/>
          <dgm:resizeHandles val="exact"/>
        </dgm:presLayoutVars>
      </dgm:prSet>
      <dgm:spPr/>
      <dgm:t>
        <a:bodyPr/>
        <a:lstStyle/>
        <a:p>
          <a:endParaRPr lang="en-US"/>
        </a:p>
      </dgm:t>
    </dgm:pt>
    <dgm:pt modelId="{8AA5E4AC-875A-47A9-A56E-DED4F44100AD}" type="pres">
      <dgm:prSet presAssocID="{CF3C98D7-6CAB-44A2-A1CE-40467D97427C}" presName="wedge1" presStyleLbl="node1" presStyleIdx="0" presStyleCnt="3"/>
      <dgm:spPr/>
      <dgm:t>
        <a:bodyPr/>
        <a:lstStyle/>
        <a:p>
          <a:endParaRPr lang="en-US"/>
        </a:p>
      </dgm:t>
    </dgm:pt>
    <dgm:pt modelId="{749BE55F-96ED-4D22-A22C-8B21E0CD70AF}" type="pres">
      <dgm:prSet presAssocID="{CF3C98D7-6CAB-44A2-A1CE-40467D97427C}" presName="dummy1a" presStyleCnt="0"/>
      <dgm:spPr/>
    </dgm:pt>
    <dgm:pt modelId="{07F48076-DD9F-4F5B-B44A-947F6D61636A}" type="pres">
      <dgm:prSet presAssocID="{CF3C98D7-6CAB-44A2-A1CE-40467D97427C}" presName="dummy1b" presStyleCnt="0"/>
      <dgm:spPr/>
    </dgm:pt>
    <dgm:pt modelId="{B4E403AA-2D2B-41D1-80AE-B29A09DDCA39}" type="pres">
      <dgm:prSet presAssocID="{CF3C98D7-6CAB-44A2-A1CE-40467D97427C}" presName="wedge1Tx" presStyleLbl="node1" presStyleIdx="0" presStyleCnt="3">
        <dgm:presLayoutVars>
          <dgm:chMax val="0"/>
          <dgm:chPref val="0"/>
          <dgm:bulletEnabled val="1"/>
        </dgm:presLayoutVars>
      </dgm:prSet>
      <dgm:spPr/>
      <dgm:t>
        <a:bodyPr/>
        <a:lstStyle/>
        <a:p>
          <a:endParaRPr lang="en-US"/>
        </a:p>
      </dgm:t>
    </dgm:pt>
    <dgm:pt modelId="{53615AE8-9328-4C34-8FDD-7BC8C88464D1}" type="pres">
      <dgm:prSet presAssocID="{CF3C98D7-6CAB-44A2-A1CE-40467D97427C}" presName="wedge2" presStyleLbl="node1" presStyleIdx="1" presStyleCnt="3" custLinFactNeighborX="396" custLinFactNeighborY="-876"/>
      <dgm:spPr/>
      <dgm:t>
        <a:bodyPr/>
        <a:lstStyle/>
        <a:p>
          <a:endParaRPr lang="en-US"/>
        </a:p>
      </dgm:t>
    </dgm:pt>
    <dgm:pt modelId="{9F1DA6F1-0BA0-49D2-9FA1-8EAFCE8EA1E5}" type="pres">
      <dgm:prSet presAssocID="{CF3C98D7-6CAB-44A2-A1CE-40467D97427C}" presName="dummy2a" presStyleCnt="0"/>
      <dgm:spPr/>
    </dgm:pt>
    <dgm:pt modelId="{65E687DC-E5CD-4E22-9DDF-4A34C50EE426}" type="pres">
      <dgm:prSet presAssocID="{CF3C98D7-6CAB-44A2-A1CE-40467D97427C}" presName="dummy2b" presStyleCnt="0"/>
      <dgm:spPr/>
    </dgm:pt>
    <dgm:pt modelId="{940B6473-2E7A-4AD8-9B94-D82ADBBC786A}" type="pres">
      <dgm:prSet presAssocID="{CF3C98D7-6CAB-44A2-A1CE-40467D97427C}" presName="wedge2Tx" presStyleLbl="node1" presStyleIdx="1" presStyleCnt="3">
        <dgm:presLayoutVars>
          <dgm:chMax val="0"/>
          <dgm:chPref val="0"/>
          <dgm:bulletEnabled val="1"/>
        </dgm:presLayoutVars>
      </dgm:prSet>
      <dgm:spPr/>
      <dgm:t>
        <a:bodyPr/>
        <a:lstStyle/>
        <a:p>
          <a:endParaRPr lang="en-US"/>
        </a:p>
      </dgm:t>
    </dgm:pt>
    <dgm:pt modelId="{70F09CD6-775A-4435-99F3-129D600C047E}" type="pres">
      <dgm:prSet presAssocID="{CF3C98D7-6CAB-44A2-A1CE-40467D97427C}" presName="wedge3" presStyleLbl="node1" presStyleIdx="2" presStyleCnt="3"/>
      <dgm:spPr/>
      <dgm:t>
        <a:bodyPr/>
        <a:lstStyle/>
        <a:p>
          <a:endParaRPr lang="en-US"/>
        </a:p>
      </dgm:t>
    </dgm:pt>
    <dgm:pt modelId="{0BAD3657-6E33-4AAC-B7A2-585D6F706BD4}" type="pres">
      <dgm:prSet presAssocID="{CF3C98D7-6CAB-44A2-A1CE-40467D97427C}" presName="dummy3a" presStyleCnt="0"/>
      <dgm:spPr/>
    </dgm:pt>
    <dgm:pt modelId="{92A67490-0A9E-4702-9CB4-B960C5E4EA13}" type="pres">
      <dgm:prSet presAssocID="{CF3C98D7-6CAB-44A2-A1CE-40467D97427C}" presName="dummy3b" presStyleCnt="0"/>
      <dgm:spPr/>
    </dgm:pt>
    <dgm:pt modelId="{51EF83FB-58CA-4EF0-B393-DF554D918714}" type="pres">
      <dgm:prSet presAssocID="{CF3C98D7-6CAB-44A2-A1CE-40467D97427C}" presName="wedge3Tx" presStyleLbl="node1" presStyleIdx="2" presStyleCnt="3">
        <dgm:presLayoutVars>
          <dgm:chMax val="0"/>
          <dgm:chPref val="0"/>
          <dgm:bulletEnabled val="1"/>
        </dgm:presLayoutVars>
      </dgm:prSet>
      <dgm:spPr/>
      <dgm:t>
        <a:bodyPr/>
        <a:lstStyle/>
        <a:p>
          <a:endParaRPr lang="en-US"/>
        </a:p>
      </dgm:t>
    </dgm:pt>
    <dgm:pt modelId="{E8E851E2-7429-4AB6-88A9-59300EFF7C45}" type="pres">
      <dgm:prSet presAssocID="{155D272F-D587-43D0-B5EE-D095B4694F21}" presName="arrowWedge1" presStyleLbl="fgSibTrans2D1" presStyleIdx="0" presStyleCnt="3"/>
      <dgm:spPr>
        <a:solidFill>
          <a:srgbClr val="FF0000"/>
        </a:solidFill>
      </dgm:spPr>
      <dgm:t>
        <a:bodyPr/>
        <a:lstStyle/>
        <a:p>
          <a:endParaRPr lang="en-US"/>
        </a:p>
      </dgm:t>
    </dgm:pt>
    <dgm:pt modelId="{B4B78AF8-37CA-4D9A-9DED-2961EE582F09}" type="pres">
      <dgm:prSet presAssocID="{817EDC0B-2B7F-45D8-BA33-FB9747118DDF}" presName="arrowWedge2" presStyleLbl="fgSibTrans2D1" presStyleIdx="1" presStyleCnt="3"/>
      <dgm:spPr>
        <a:solidFill>
          <a:srgbClr val="FF0000"/>
        </a:solidFill>
      </dgm:spPr>
      <dgm:t>
        <a:bodyPr/>
        <a:lstStyle/>
        <a:p>
          <a:endParaRPr lang="en-US"/>
        </a:p>
      </dgm:t>
    </dgm:pt>
    <dgm:pt modelId="{B32B3803-08B5-4C00-9D0B-4FEE60D83570}" type="pres">
      <dgm:prSet presAssocID="{5AA1E157-050A-47B7-A2A9-03CF1AAF51DB}" presName="arrowWedge3" presStyleLbl="fgSibTrans2D1" presStyleIdx="2" presStyleCnt="3"/>
      <dgm:spPr>
        <a:solidFill>
          <a:srgbClr val="FF0000"/>
        </a:solidFill>
      </dgm:spPr>
      <dgm:t>
        <a:bodyPr/>
        <a:lstStyle/>
        <a:p>
          <a:endParaRPr lang="en-US"/>
        </a:p>
      </dgm:t>
    </dgm:pt>
  </dgm:ptLst>
  <dgm:cxnLst>
    <dgm:cxn modelId="{A152DB4D-67C3-4382-88CB-B39ED6732D67}" srcId="{CF3C98D7-6CAB-44A2-A1CE-40467D97427C}" destId="{BCCD9E4D-99D4-4599-954D-6A535D28938B}" srcOrd="2" destOrd="0" parTransId="{5F10AC0E-8B6F-4C72-8F76-FAF870A4B3DA}" sibTransId="{5AA1E157-050A-47B7-A2A9-03CF1AAF51DB}"/>
    <dgm:cxn modelId="{BA2BFB74-2B4F-442F-98B4-E516C2854293}" type="presOf" srcId="{8D349CE6-09D5-4976-A7DD-C746B1106E25}" destId="{53615AE8-9328-4C34-8FDD-7BC8C88464D1}" srcOrd="0" destOrd="0" presId="urn:microsoft.com/office/officeart/2005/8/layout/cycle8"/>
    <dgm:cxn modelId="{DB6342AD-BEC0-4314-BB6B-64627CE39B0C}" type="presOf" srcId="{CF3C98D7-6CAB-44A2-A1CE-40467D97427C}" destId="{C520EF70-394A-401E-829C-C92883474D69}" srcOrd="0" destOrd="0" presId="urn:microsoft.com/office/officeart/2005/8/layout/cycle8"/>
    <dgm:cxn modelId="{5619AF36-2859-4337-9DC0-7D551B4F5E54}" type="presOf" srcId="{BCCD9E4D-99D4-4599-954D-6A535D28938B}" destId="{51EF83FB-58CA-4EF0-B393-DF554D918714}" srcOrd="1" destOrd="0" presId="urn:microsoft.com/office/officeart/2005/8/layout/cycle8"/>
    <dgm:cxn modelId="{90D1FE2A-5BE9-4D36-9E58-6FED1B681D0C}" type="presOf" srcId="{BCCD9E4D-99D4-4599-954D-6A535D28938B}" destId="{70F09CD6-775A-4435-99F3-129D600C047E}" srcOrd="0" destOrd="0" presId="urn:microsoft.com/office/officeart/2005/8/layout/cycle8"/>
    <dgm:cxn modelId="{8F499497-875B-400A-B340-07808AFA2EE4}" type="presOf" srcId="{8D349CE6-09D5-4976-A7DD-C746B1106E25}" destId="{940B6473-2E7A-4AD8-9B94-D82ADBBC786A}" srcOrd="1" destOrd="0" presId="urn:microsoft.com/office/officeart/2005/8/layout/cycle8"/>
    <dgm:cxn modelId="{E8BA9113-53ED-4FFA-9228-73EEE5510A7A}" type="presOf" srcId="{B8260733-26C4-4EEC-813C-AEBC5AE2E475}" destId="{8AA5E4AC-875A-47A9-A56E-DED4F44100AD}" srcOrd="0" destOrd="0" presId="urn:microsoft.com/office/officeart/2005/8/layout/cycle8"/>
    <dgm:cxn modelId="{FFC63107-72FE-4F2B-92FB-1A67590D7BAF}" srcId="{CF3C98D7-6CAB-44A2-A1CE-40467D97427C}" destId="{8D349CE6-09D5-4976-A7DD-C746B1106E25}" srcOrd="1" destOrd="0" parTransId="{CCE9B6B1-7499-44BE-B62E-D21D6B8434E3}" sibTransId="{817EDC0B-2B7F-45D8-BA33-FB9747118DDF}"/>
    <dgm:cxn modelId="{0542E4B8-A737-468B-B031-AB2A64086376}" type="presOf" srcId="{B8260733-26C4-4EEC-813C-AEBC5AE2E475}" destId="{B4E403AA-2D2B-41D1-80AE-B29A09DDCA39}" srcOrd="1" destOrd="0" presId="urn:microsoft.com/office/officeart/2005/8/layout/cycle8"/>
    <dgm:cxn modelId="{CC85678C-CE57-493D-821B-4AE498462A3A}" srcId="{CF3C98D7-6CAB-44A2-A1CE-40467D97427C}" destId="{B8260733-26C4-4EEC-813C-AEBC5AE2E475}" srcOrd="0" destOrd="0" parTransId="{C6D131DD-0B28-4853-B9C0-D75D724E0391}" sibTransId="{155D272F-D587-43D0-B5EE-D095B4694F21}"/>
    <dgm:cxn modelId="{18B78127-500B-4B1B-BA5F-7B3A367B8687}" type="presParOf" srcId="{C520EF70-394A-401E-829C-C92883474D69}" destId="{8AA5E4AC-875A-47A9-A56E-DED4F44100AD}" srcOrd="0" destOrd="0" presId="urn:microsoft.com/office/officeart/2005/8/layout/cycle8"/>
    <dgm:cxn modelId="{3F566305-2CC5-496C-86DB-0214D5C555FC}" type="presParOf" srcId="{C520EF70-394A-401E-829C-C92883474D69}" destId="{749BE55F-96ED-4D22-A22C-8B21E0CD70AF}" srcOrd="1" destOrd="0" presId="urn:microsoft.com/office/officeart/2005/8/layout/cycle8"/>
    <dgm:cxn modelId="{324F0A32-7DC4-4531-A0A6-A56C59C5339F}" type="presParOf" srcId="{C520EF70-394A-401E-829C-C92883474D69}" destId="{07F48076-DD9F-4F5B-B44A-947F6D61636A}" srcOrd="2" destOrd="0" presId="urn:microsoft.com/office/officeart/2005/8/layout/cycle8"/>
    <dgm:cxn modelId="{0AA91FBA-BC7F-492F-A527-15035DD4E296}" type="presParOf" srcId="{C520EF70-394A-401E-829C-C92883474D69}" destId="{B4E403AA-2D2B-41D1-80AE-B29A09DDCA39}" srcOrd="3" destOrd="0" presId="urn:microsoft.com/office/officeart/2005/8/layout/cycle8"/>
    <dgm:cxn modelId="{2C25F409-E0B1-4C72-B524-346FAFDE32D2}" type="presParOf" srcId="{C520EF70-394A-401E-829C-C92883474D69}" destId="{53615AE8-9328-4C34-8FDD-7BC8C88464D1}" srcOrd="4" destOrd="0" presId="urn:microsoft.com/office/officeart/2005/8/layout/cycle8"/>
    <dgm:cxn modelId="{916F141A-CC77-4A8E-B973-0BBE5658A6AA}" type="presParOf" srcId="{C520EF70-394A-401E-829C-C92883474D69}" destId="{9F1DA6F1-0BA0-49D2-9FA1-8EAFCE8EA1E5}" srcOrd="5" destOrd="0" presId="urn:microsoft.com/office/officeart/2005/8/layout/cycle8"/>
    <dgm:cxn modelId="{B01E5620-2D1E-4F9D-9CBE-95997B93BC1E}" type="presParOf" srcId="{C520EF70-394A-401E-829C-C92883474D69}" destId="{65E687DC-E5CD-4E22-9DDF-4A34C50EE426}" srcOrd="6" destOrd="0" presId="urn:microsoft.com/office/officeart/2005/8/layout/cycle8"/>
    <dgm:cxn modelId="{F02E6DA9-F9AB-4A17-8C0D-A17450B1E539}" type="presParOf" srcId="{C520EF70-394A-401E-829C-C92883474D69}" destId="{940B6473-2E7A-4AD8-9B94-D82ADBBC786A}" srcOrd="7" destOrd="0" presId="urn:microsoft.com/office/officeart/2005/8/layout/cycle8"/>
    <dgm:cxn modelId="{EBFE1852-FB19-43A8-9226-5A79FBE4E8E0}" type="presParOf" srcId="{C520EF70-394A-401E-829C-C92883474D69}" destId="{70F09CD6-775A-4435-99F3-129D600C047E}" srcOrd="8" destOrd="0" presId="urn:microsoft.com/office/officeart/2005/8/layout/cycle8"/>
    <dgm:cxn modelId="{AD9DBDAF-369F-4B07-8813-478FC845C4BB}" type="presParOf" srcId="{C520EF70-394A-401E-829C-C92883474D69}" destId="{0BAD3657-6E33-4AAC-B7A2-585D6F706BD4}" srcOrd="9" destOrd="0" presId="urn:microsoft.com/office/officeart/2005/8/layout/cycle8"/>
    <dgm:cxn modelId="{ACD199CA-42B0-4754-BA51-9D4B071D4640}" type="presParOf" srcId="{C520EF70-394A-401E-829C-C92883474D69}" destId="{92A67490-0A9E-4702-9CB4-B960C5E4EA13}" srcOrd="10" destOrd="0" presId="urn:microsoft.com/office/officeart/2005/8/layout/cycle8"/>
    <dgm:cxn modelId="{3EDC8634-5B34-425D-8B64-CF1ADCF68E83}" type="presParOf" srcId="{C520EF70-394A-401E-829C-C92883474D69}" destId="{51EF83FB-58CA-4EF0-B393-DF554D918714}" srcOrd="11" destOrd="0" presId="urn:microsoft.com/office/officeart/2005/8/layout/cycle8"/>
    <dgm:cxn modelId="{A0CB6694-CF8E-4CC7-A604-B8AADFABDE96}" type="presParOf" srcId="{C520EF70-394A-401E-829C-C92883474D69}" destId="{E8E851E2-7429-4AB6-88A9-59300EFF7C45}" srcOrd="12" destOrd="0" presId="urn:microsoft.com/office/officeart/2005/8/layout/cycle8"/>
    <dgm:cxn modelId="{8A3005A9-D290-47F5-B3B0-9DBF49E34868}" type="presParOf" srcId="{C520EF70-394A-401E-829C-C92883474D69}" destId="{B4B78AF8-37CA-4D9A-9DED-2961EE582F09}" srcOrd="13" destOrd="0" presId="urn:microsoft.com/office/officeart/2005/8/layout/cycle8"/>
    <dgm:cxn modelId="{C850A826-273E-471C-98DC-1CBB0D00F1DD}" type="presParOf" srcId="{C520EF70-394A-401E-829C-C92883474D69}" destId="{B32B3803-08B5-4C00-9D0B-4FEE60D83570}"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3C98D7-6CAB-44A2-A1CE-40467D97427C}"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B8260733-26C4-4EEC-813C-AEBC5AE2E475}">
      <dgm:prSet phldrT="[Text]"/>
      <dgm:spPr>
        <a:solidFill>
          <a:schemeClr val="accent1">
            <a:lumMod val="20000"/>
            <a:lumOff val="80000"/>
          </a:schemeClr>
        </a:solidFill>
      </dgm:spPr>
      <dgm:t>
        <a:bodyPr/>
        <a:lstStyle/>
        <a:p>
          <a:r>
            <a:rPr lang="en-US" b="1" dirty="0" smtClean="0">
              <a:solidFill>
                <a:schemeClr val="tx1"/>
              </a:solidFill>
            </a:rPr>
            <a:t>Beliefs: God/ church will judge us</a:t>
          </a:r>
          <a:endParaRPr lang="en-US" b="1" dirty="0">
            <a:solidFill>
              <a:schemeClr val="tx1"/>
            </a:solidFill>
          </a:endParaRPr>
        </a:p>
      </dgm:t>
    </dgm:pt>
    <dgm:pt modelId="{C6D131DD-0B28-4853-B9C0-D75D724E0391}" type="parTrans" cxnId="{CC85678C-CE57-493D-821B-4AE498462A3A}">
      <dgm:prSet/>
      <dgm:spPr/>
      <dgm:t>
        <a:bodyPr/>
        <a:lstStyle/>
        <a:p>
          <a:endParaRPr lang="en-US"/>
        </a:p>
      </dgm:t>
    </dgm:pt>
    <dgm:pt modelId="{155D272F-D587-43D0-B5EE-D095B4694F21}" type="sibTrans" cxnId="{CC85678C-CE57-493D-821B-4AE498462A3A}">
      <dgm:prSet/>
      <dgm:spPr/>
      <dgm:t>
        <a:bodyPr/>
        <a:lstStyle/>
        <a:p>
          <a:endParaRPr lang="en-US"/>
        </a:p>
      </dgm:t>
    </dgm:pt>
    <dgm:pt modelId="{8D349CE6-09D5-4976-A7DD-C746B1106E25}">
      <dgm:prSet phldrT="[Text]"/>
      <dgm:spPr>
        <a:solidFill>
          <a:schemeClr val="accent1">
            <a:lumMod val="20000"/>
            <a:lumOff val="80000"/>
          </a:schemeClr>
        </a:solidFill>
      </dgm:spPr>
      <dgm:t>
        <a:bodyPr/>
        <a:lstStyle/>
        <a:p>
          <a:r>
            <a:rPr lang="en-US" b="1" dirty="0" smtClean="0">
              <a:solidFill>
                <a:schemeClr val="tx1"/>
              </a:solidFill>
            </a:rPr>
            <a:t>Coping Practices: Fight/ Flight/ Avoidance</a:t>
          </a:r>
          <a:endParaRPr lang="en-US" b="1" dirty="0">
            <a:solidFill>
              <a:schemeClr val="tx1"/>
            </a:solidFill>
          </a:endParaRPr>
        </a:p>
      </dgm:t>
    </dgm:pt>
    <dgm:pt modelId="{CCE9B6B1-7499-44BE-B62E-D21D6B8434E3}" type="parTrans" cxnId="{FFC63107-72FE-4F2B-92FB-1A67590D7BAF}">
      <dgm:prSet/>
      <dgm:spPr/>
      <dgm:t>
        <a:bodyPr/>
        <a:lstStyle/>
        <a:p>
          <a:endParaRPr lang="en-US"/>
        </a:p>
      </dgm:t>
    </dgm:pt>
    <dgm:pt modelId="{817EDC0B-2B7F-45D8-BA33-FB9747118DDF}" type="sibTrans" cxnId="{FFC63107-72FE-4F2B-92FB-1A67590D7BAF}">
      <dgm:prSet/>
      <dgm:spPr/>
      <dgm:t>
        <a:bodyPr/>
        <a:lstStyle/>
        <a:p>
          <a:endParaRPr lang="en-US"/>
        </a:p>
      </dgm:t>
    </dgm:pt>
    <dgm:pt modelId="{BCCD9E4D-99D4-4599-954D-6A535D28938B}">
      <dgm:prSet phldrT="[Text]"/>
      <dgm:spPr>
        <a:solidFill>
          <a:schemeClr val="accent1">
            <a:lumMod val="20000"/>
            <a:lumOff val="80000"/>
          </a:schemeClr>
        </a:solidFill>
      </dgm:spPr>
      <dgm:t>
        <a:bodyPr/>
        <a:lstStyle/>
        <a:p>
          <a:r>
            <a:rPr lang="en-US" b="1" dirty="0" smtClean="0">
              <a:solidFill>
                <a:schemeClr val="tx1"/>
              </a:solidFill>
            </a:rPr>
            <a:t>Values: Being responsible </a:t>
          </a:r>
          <a:endParaRPr lang="en-US" b="1" dirty="0">
            <a:solidFill>
              <a:schemeClr val="tx1"/>
            </a:solidFill>
          </a:endParaRPr>
        </a:p>
      </dgm:t>
    </dgm:pt>
    <dgm:pt modelId="{5F10AC0E-8B6F-4C72-8F76-FAF870A4B3DA}" type="parTrans" cxnId="{A152DB4D-67C3-4382-88CB-B39ED6732D67}">
      <dgm:prSet/>
      <dgm:spPr/>
      <dgm:t>
        <a:bodyPr/>
        <a:lstStyle/>
        <a:p>
          <a:endParaRPr lang="en-US"/>
        </a:p>
      </dgm:t>
    </dgm:pt>
    <dgm:pt modelId="{5AA1E157-050A-47B7-A2A9-03CF1AAF51DB}" type="sibTrans" cxnId="{A152DB4D-67C3-4382-88CB-B39ED6732D67}">
      <dgm:prSet/>
      <dgm:spPr/>
      <dgm:t>
        <a:bodyPr/>
        <a:lstStyle/>
        <a:p>
          <a:endParaRPr lang="en-US"/>
        </a:p>
      </dgm:t>
    </dgm:pt>
    <dgm:pt modelId="{C520EF70-394A-401E-829C-C92883474D69}" type="pres">
      <dgm:prSet presAssocID="{CF3C98D7-6CAB-44A2-A1CE-40467D97427C}" presName="compositeShape" presStyleCnt="0">
        <dgm:presLayoutVars>
          <dgm:chMax val="7"/>
          <dgm:dir/>
          <dgm:resizeHandles val="exact"/>
        </dgm:presLayoutVars>
      </dgm:prSet>
      <dgm:spPr/>
      <dgm:t>
        <a:bodyPr/>
        <a:lstStyle/>
        <a:p>
          <a:endParaRPr lang="en-US"/>
        </a:p>
      </dgm:t>
    </dgm:pt>
    <dgm:pt modelId="{8AA5E4AC-875A-47A9-A56E-DED4F44100AD}" type="pres">
      <dgm:prSet presAssocID="{CF3C98D7-6CAB-44A2-A1CE-40467D97427C}" presName="wedge1" presStyleLbl="node1" presStyleIdx="0" presStyleCnt="3" custScaleX="94351" custScaleY="100643" custLinFactNeighborX="5478" custLinFactNeighborY="-583"/>
      <dgm:spPr/>
      <dgm:t>
        <a:bodyPr/>
        <a:lstStyle/>
        <a:p>
          <a:endParaRPr lang="en-US"/>
        </a:p>
      </dgm:t>
    </dgm:pt>
    <dgm:pt modelId="{749BE55F-96ED-4D22-A22C-8B21E0CD70AF}" type="pres">
      <dgm:prSet presAssocID="{CF3C98D7-6CAB-44A2-A1CE-40467D97427C}" presName="dummy1a" presStyleCnt="0"/>
      <dgm:spPr/>
    </dgm:pt>
    <dgm:pt modelId="{07F48076-DD9F-4F5B-B44A-947F6D61636A}" type="pres">
      <dgm:prSet presAssocID="{CF3C98D7-6CAB-44A2-A1CE-40467D97427C}" presName="dummy1b" presStyleCnt="0"/>
      <dgm:spPr/>
    </dgm:pt>
    <dgm:pt modelId="{B4E403AA-2D2B-41D1-80AE-B29A09DDCA39}" type="pres">
      <dgm:prSet presAssocID="{CF3C98D7-6CAB-44A2-A1CE-40467D97427C}" presName="wedge1Tx" presStyleLbl="node1" presStyleIdx="0" presStyleCnt="3">
        <dgm:presLayoutVars>
          <dgm:chMax val="0"/>
          <dgm:chPref val="0"/>
          <dgm:bulletEnabled val="1"/>
        </dgm:presLayoutVars>
      </dgm:prSet>
      <dgm:spPr/>
      <dgm:t>
        <a:bodyPr/>
        <a:lstStyle/>
        <a:p>
          <a:endParaRPr lang="en-US"/>
        </a:p>
      </dgm:t>
    </dgm:pt>
    <dgm:pt modelId="{53615AE8-9328-4C34-8FDD-7BC8C88464D1}" type="pres">
      <dgm:prSet presAssocID="{CF3C98D7-6CAB-44A2-A1CE-40467D97427C}" presName="wedge2" presStyleLbl="node1" presStyleIdx="1" presStyleCnt="3" custLinFactNeighborX="2297" custLinFactNeighborY="6171"/>
      <dgm:spPr/>
      <dgm:t>
        <a:bodyPr/>
        <a:lstStyle/>
        <a:p>
          <a:endParaRPr lang="en-US"/>
        </a:p>
      </dgm:t>
    </dgm:pt>
    <dgm:pt modelId="{9F1DA6F1-0BA0-49D2-9FA1-8EAFCE8EA1E5}" type="pres">
      <dgm:prSet presAssocID="{CF3C98D7-6CAB-44A2-A1CE-40467D97427C}" presName="dummy2a" presStyleCnt="0"/>
      <dgm:spPr/>
    </dgm:pt>
    <dgm:pt modelId="{65E687DC-E5CD-4E22-9DDF-4A34C50EE426}" type="pres">
      <dgm:prSet presAssocID="{CF3C98D7-6CAB-44A2-A1CE-40467D97427C}" presName="dummy2b" presStyleCnt="0"/>
      <dgm:spPr/>
    </dgm:pt>
    <dgm:pt modelId="{940B6473-2E7A-4AD8-9B94-D82ADBBC786A}" type="pres">
      <dgm:prSet presAssocID="{CF3C98D7-6CAB-44A2-A1CE-40467D97427C}" presName="wedge2Tx" presStyleLbl="node1" presStyleIdx="1" presStyleCnt="3">
        <dgm:presLayoutVars>
          <dgm:chMax val="0"/>
          <dgm:chPref val="0"/>
          <dgm:bulletEnabled val="1"/>
        </dgm:presLayoutVars>
      </dgm:prSet>
      <dgm:spPr/>
      <dgm:t>
        <a:bodyPr/>
        <a:lstStyle/>
        <a:p>
          <a:endParaRPr lang="en-US"/>
        </a:p>
      </dgm:t>
    </dgm:pt>
    <dgm:pt modelId="{70F09CD6-775A-4435-99F3-129D600C047E}" type="pres">
      <dgm:prSet presAssocID="{CF3C98D7-6CAB-44A2-A1CE-40467D97427C}" presName="wedge3" presStyleLbl="node1" presStyleIdx="2" presStyleCnt="3" custScaleX="95087" custLinFactNeighborX="-1864"/>
      <dgm:spPr/>
      <dgm:t>
        <a:bodyPr/>
        <a:lstStyle/>
        <a:p>
          <a:endParaRPr lang="en-US"/>
        </a:p>
      </dgm:t>
    </dgm:pt>
    <dgm:pt modelId="{0BAD3657-6E33-4AAC-B7A2-585D6F706BD4}" type="pres">
      <dgm:prSet presAssocID="{CF3C98D7-6CAB-44A2-A1CE-40467D97427C}" presName="dummy3a" presStyleCnt="0"/>
      <dgm:spPr/>
    </dgm:pt>
    <dgm:pt modelId="{92A67490-0A9E-4702-9CB4-B960C5E4EA13}" type="pres">
      <dgm:prSet presAssocID="{CF3C98D7-6CAB-44A2-A1CE-40467D97427C}" presName="dummy3b" presStyleCnt="0"/>
      <dgm:spPr/>
    </dgm:pt>
    <dgm:pt modelId="{51EF83FB-58CA-4EF0-B393-DF554D918714}" type="pres">
      <dgm:prSet presAssocID="{CF3C98D7-6CAB-44A2-A1CE-40467D97427C}" presName="wedge3Tx" presStyleLbl="node1" presStyleIdx="2" presStyleCnt="3">
        <dgm:presLayoutVars>
          <dgm:chMax val="0"/>
          <dgm:chPref val="0"/>
          <dgm:bulletEnabled val="1"/>
        </dgm:presLayoutVars>
      </dgm:prSet>
      <dgm:spPr/>
      <dgm:t>
        <a:bodyPr/>
        <a:lstStyle/>
        <a:p>
          <a:endParaRPr lang="en-US"/>
        </a:p>
      </dgm:t>
    </dgm:pt>
    <dgm:pt modelId="{E8E851E2-7429-4AB6-88A9-59300EFF7C45}" type="pres">
      <dgm:prSet presAssocID="{155D272F-D587-43D0-B5EE-D095B4694F21}" presName="arrowWedge1" presStyleLbl="fgSibTrans2D1" presStyleIdx="0" presStyleCnt="3" custLinFactNeighborX="-276" custLinFactNeighborY="-2323"/>
      <dgm:spPr>
        <a:solidFill>
          <a:srgbClr val="FFC000"/>
        </a:solidFill>
      </dgm:spPr>
      <dgm:t>
        <a:bodyPr/>
        <a:lstStyle/>
        <a:p>
          <a:endParaRPr lang="en-US"/>
        </a:p>
      </dgm:t>
    </dgm:pt>
    <dgm:pt modelId="{B4B78AF8-37CA-4D9A-9DED-2961EE582F09}" type="pres">
      <dgm:prSet presAssocID="{817EDC0B-2B7F-45D8-BA33-FB9747118DDF}" presName="arrowWedge2" presStyleLbl="fgSibTrans2D1" presStyleIdx="1" presStyleCnt="3"/>
      <dgm:spPr>
        <a:solidFill>
          <a:srgbClr val="FFC000"/>
        </a:solidFill>
      </dgm:spPr>
      <dgm:t>
        <a:bodyPr/>
        <a:lstStyle/>
        <a:p>
          <a:endParaRPr lang="en-US"/>
        </a:p>
      </dgm:t>
    </dgm:pt>
    <dgm:pt modelId="{B32B3803-08B5-4C00-9D0B-4FEE60D83570}" type="pres">
      <dgm:prSet presAssocID="{5AA1E157-050A-47B7-A2A9-03CF1AAF51DB}" presName="arrowWedge3" presStyleLbl="fgSibTrans2D1" presStyleIdx="2" presStyleCnt="3" custScaleX="99241" custLinFactNeighborX="682" custLinFactNeighborY="-2701"/>
      <dgm:spPr>
        <a:solidFill>
          <a:srgbClr val="FFC000"/>
        </a:solidFill>
      </dgm:spPr>
      <dgm:t>
        <a:bodyPr/>
        <a:lstStyle/>
        <a:p>
          <a:endParaRPr lang="en-US"/>
        </a:p>
      </dgm:t>
    </dgm:pt>
  </dgm:ptLst>
  <dgm:cxnLst>
    <dgm:cxn modelId="{EADB3E09-21ED-4F16-B59E-8F969223A70A}" type="presOf" srcId="{8D349CE6-09D5-4976-A7DD-C746B1106E25}" destId="{940B6473-2E7A-4AD8-9B94-D82ADBBC786A}" srcOrd="1" destOrd="0" presId="urn:microsoft.com/office/officeart/2005/8/layout/cycle8"/>
    <dgm:cxn modelId="{EC98B160-02AC-4B0E-9204-C01A7359816B}" type="presOf" srcId="{8D349CE6-09D5-4976-A7DD-C746B1106E25}" destId="{53615AE8-9328-4C34-8FDD-7BC8C88464D1}" srcOrd="0" destOrd="0" presId="urn:microsoft.com/office/officeart/2005/8/layout/cycle8"/>
    <dgm:cxn modelId="{A152DB4D-67C3-4382-88CB-B39ED6732D67}" srcId="{CF3C98D7-6CAB-44A2-A1CE-40467D97427C}" destId="{BCCD9E4D-99D4-4599-954D-6A535D28938B}" srcOrd="2" destOrd="0" parTransId="{5F10AC0E-8B6F-4C72-8F76-FAF870A4B3DA}" sibTransId="{5AA1E157-050A-47B7-A2A9-03CF1AAF51DB}"/>
    <dgm:cxn modelId="{61728807-B9C4-46B7-8CE5-0299F4664804}" type="presOf" srcId="{BCCD9E4D-99D4-4599-954D-6A535D28938B}" destId="{70F09CD6-775A-4435-99F3-129D600C047E}" srcOrd="0" destOrd="0" presId="urn:microsoft.com/office/officeart/2005/8/layout/cycle8"/>
    <dgm:cxn modelId="{65792DDF-276C-41A9-AB73-EF79E29DECFD}" type="presOf" srcId="{B8260733-26C4-4EEC-813C-AEBC5AE2E475}" destId="{8AA5E4AC-875A-47A9-A56E-DED4F44100AD}" srcOrd="0" destOrd="0" presId="urn:microsoft.com/office/officeart/2005/8/layout/cycle8"/>
    <dgm:cxn modelId="{0E58552C-A9CD-4174-86C7-7E2F8855B993}" type="presOf" srcId="{CF3C98D7-6CAB-44A2-A1CE-40467D97427C}" destId="{C520EF70-394A-401E-829C-C92883474D69}" srcOrd="0" destOrd="0" presId="urn:microsoft.com/office/officeart/2005/8/layout/cycle8"/>
    <dgm:cxn modelId="{1D2A596A-B13B-44BB-806C-E53D067490E4}" type="presOf" srcId="{BCCD9E4D-99D4-4599-954D-6A535D28938B}" destId="{51EF83FB-58CA-4EF0-B393-DF554D918714}" srcOrd="1" destOrd="0" presId="urn:microsoft.com/office/officeart/2005/8/layout/cycle8"/>
    <dgm:cxn modelId="{FFC63107-72FE-4F2B-92FB-1A67590D7BAF}" srcId="{CF3C98D7-6CAB-44A2-A1CE-40467D97427C}" destId="{8D349CE6-09D5-4976-A7DD-C746B1106E25}" srcOrd="1" destOrd="0" parTransId="{CCE9B6B1-7499-44BE-B62E-D21D6B8434E3}" sibTransId="{817EDC0B-2B7F-45D8-BA33-FB9747118DDF}"/>
    <dgm:cxn modelId="{CC85678C-CE57-493D-821B-4AE498462A3A}" srcId="{CF3C98D7-6CAB-44A2-A1CE-40467D97427C}" destId="{B8260733-26C4-4EEC-813C-AEBC5AE2E475}" srcOrd="0" destOrd="0" parTransId="{C6D131DD-0B28-4853-B9C0-D75D724E0391}" sibTransId="{155D272F-D587-43D0-B5EE-D095B4694F21}"/>
    <dgm:cxn modelId="{DF49B1FA-2416-4040-AB58-DB9C61014422}" type="presOf" srcId="{B8260733-26C4-4EEC-813C-AEBC5AE2E475}" destId="{B4E403AA-2D2B-41D1-80AE-B29A09DDCA39}" srcOrd="1" destOrd="0" presId="urn:microsoft.com/office/officeart/2005/8/layout/cycle8"/>
    <dgm:cxn modelId="{1238070D-1CE6-4FEE-8102-80810A76D6C5}" type="presParOf" srcId="{C520EF70-394A-401E-829C-C92883474D69}" destId="{8AA5E4AC-875A-47A9-A56E-DED4F44100AD}" srcOrd="0" destOrd="0" presId="urn:microsoft.com/office/officeart/2005/8/layout/cycle8"/>
    <dgm:cxn modelId="{B3CA1B02-39FC-49E5-B17B-A3A3C7C5F71F}" type="presParOf" srcId="{C520EF70-394A-401E-829C-C92883474D69}" destId="{749BE55F-96ED-4D22-A22C-8B21E0CD70AF}" srcOrd="1" destOrd="0" presId="urn:microsoft.com/office/officeart/2005/8/layout/cycle8"/>
    <dgm:cxn modelId="{55BD3004-ACCF-4AC5-AC66-77B51BF6D782}" type="presParOf" srcId="{C520EF70-394A-401E-829C-C92883474D69}" destId="{07F48076-DD9F-4F5B-B44A-947F6D61636A}" srcOrd="2" destOrd="0" presId="urn:microsoft.com/office/officeart/2005/8/layout/cycle8"/>
    <dgm:cxn modelId="{07246938-B02A-424D-9FB1-CB61B90529B2}" type="presParOf" srcId="{C520EF70-394A-401E-829C-C92883474D69}" destId="{B4E403AA-2D2B-41D1-80AE-B29A09DDCA39}" srcOrd="3" destOrd="0" presId="urn:microsoft.com/office/officeart/2005/8/layout/cycle8"/>
    <dgm:cxn modelId="{2015088B-4E3A-428F-815F-8B0FE9291181}" type="presParOf" srcId="{C520EF70-394A-401E-829C-C92883474D69}" destId="{53615AE8-9328-4C34-8FDD-7BC8C88464D1}" srcOrd="4" destOrd="0" presId="urn:microsoft.com/office/officeart/2005/8/layout/cycle8"/>
    <dgm:cxn modelId="{D2C84CDE-2CDE-4008-894E-94CB2A295418}" type="presParOf" srcId="{C520EF70-394A-401E-829C-C92883474D69}" destId="{9F1DA6F1-0BA0-49D2-9FA1-8EAFCE8EA1E5}" srcOrd="5" destOrd="0" presId="urn:microsoft.com/office/officeart/2005/8/layout/cycle8"/>
    <dgm:cxn modelId="{323D586B-D0F4-4546-A8A6-705594BC001C}" type="presParOf" srcId="{C520EF70-394A-401E-829C-C92883474D69}" destId="{65E687DC-E5CD-4E22-9DDF-4A34C50EE426}" srcOrd="6" destOrd="0" presId="urn:microsoft.com/office/officeart/2005/8/layout/cycle8"/>
    <dgm:cxn modelId="{DC88FCBB-D1D2-4E6B-A07B-DF5858C9319F}" type="presParOf" srcId="{C520EF70-394A-401E-829C-C92883474D69}" destId="{940B6473-2E7A-4AD8-9B94-D82ADBBC786A}" srcOrd="7" destOrd="0" presId="urn:microsoft.com/office/officeart/2005/8/layout/cycle8"/>
    <dgm:cxn modelId="{386125F7-E78E-47C4-9957-A7E58C2BB932}" type="presParOf" srcId="{C520EF70-394A-401E-829C-C92883474D69}" destId="{70F09CD6-775A-4435-99F3-129D600C047E}" srcOrd="8" destOrd="0" presId="urn:microsoft.com/office/officeart/2005/8/layout/cycle8"/>
    <dgm:cxn modelId="{47341531-CB22-4504-B271-B9EE6D192CE3}" type="presParOf" srcId="{C520EF70-394A-401E-829C-C92883474D69}" destId="{0BAD3657-6E33-4AAC-B7A2-585D6F706BD4}" srcOrd="9" destOrd="0" presId="urn:microsoft.com/office/officeart/2005/8/layout/cycle8"/>
    <dgm:cxn modelId="{DFA9455B-3BB1-4A59-8557-183AFFA0F048}" type="presParOf" srcId="{C520EF70-394A-401E-829C-C92883474D69}" destId="{92A67490-0A9E-4702-9CB4-B960C5E4EA13}" srcOrd="10" destOrd="0" presId="urn:microsoft.com/office/officeart/2005/8/layout/cycle8"/>
    <dgm:cxn modelId="{30413C5C-DB02-4E40-8CCE-05A9D9E8771F}" type="presParOf" srcId="{C520EF70-394A-401E-829C-C92883474D69}" destId="{51EF83FB-58CA-4EF0-B393-DF554D918714}" srcOrd="11" destOrd="0" presId="urn:microsoft.com/office/officeart/2005/8/layout/cycle8"/>
    <dgm:cxn modelId="{22A4D7CA-7B63-4EEA-81E9-DBFA79547ACB}" type="presParOf" srcId="{C520EF70-394A-401E-829C-C92883474D69}" destId="{E8E851E2-7429-4AB6-88A9-59300EFF7C45}" srcOrd="12" destOrd="0" presId="urn:microsoft.com/office/officeart/2005/8/layout/cycle8"/>
    <dgm:cxn modelId="{D411F841-71BF-42F5-ABA7-7E55B6BCFE91}" type="presParOf" srcId="{C520EF70-394A-401E-829C-C92883474D69}" destId="{B4B78AF8-37CA-4D9A-9DED-2961EE582F09}" srcOrd="13" destOrd="0" presId="urn:microsoft.com/office/officeart/2005/8/layout/cycle8"/>
    <dgm:cxn modelId="{3381209C-AA7E-4866-B8AD-E3AD4AEF7E77}" type="presParOf" srcId="{C520EF70-394A-401E-829C-C92883474D69}" destId="{B32B3803-08B5-4C00-9D0B-4FEE60D83570}"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14C6625-894E-4C02-BA2B-C9E0C8C8C4E9}" type="doc">
      <dgm:prSet loTypeId="urn:microsoft.com/office/officeart/2005/8/layout/arrow2" loCatId="process" qsTypeId="urn:microsoft.com/office/officeart/2005/8/quickstyle/simple1" qsCatId="simple" csTypeId="urn:microsoft.com/office/officeart/2005/8/colors/accent1_2" csCatId="accent1" phldr="1"/>
      <dgm:spPr/>
    </dgm:pt>
    <dgm:pt modelId="{8D4DFAAC-5949-4F89-BD3E-D35FC7970355}">
      <dgm:prSet phldrT="[Text]" custT="1"/>
      <dgm:spPr/>
      <dgm:t>
        <a:bodyPr/>
        <a:lstStyle/>
        <a:p>
          <a:r>
            <a:rPr lang="en-US" sz="2400" b="1" dirty="0" smtClean="0"/>
            <a:t>Emotionally-charged dynamics set off an automatic stress response</a:t>
          </a:r>
          <a:endParaRPr lang="en-US" sz="2400" b="1" dirty="0"/>
        </a:p>
      </dgm:t>
    </dgm:pt>
    <dgm:pt modelId="{0A0D56B3-9087-4896-A076-920F7A001369}" type="parTrans" cxnId="{05C76306-7D65-4638-94E8-2E2FE246D92D}">
      <dgm:prSet/>
      <dgm:spPr/>
      <dgm:t>
        <a:bodyPr/>
        <a:lstStyle/>
        <a:p>
          <a:endParaRPr lang="en-US"/>
        </a:p>
      </dgm:t>
    </dgm:pt>
    <dgm:pt modelId="{34853642-FFD9-4070-ACAA-A93C7F8B65E9}" type="sibTrans" cxnId="{05C76306-7D65-4638-94E8-2E2FE246D92D}">
      <dgm:prSet/>
      <dgm:spPr/>
      <dgm:t>
        <a:bodyPr/>
        <a:lstStyle/>
        <a:p>
          <a:endParaRPr lang="en-US"/>
        </a:p>
      </dgm:t>
    </dgm:pt>
    <dgm:pt modelId="{16C73290-0CE5-472D-AF96-CBD66A12FCD5}">
      <dgm:prSet phldrT="[Text]" custT="1"/>
      <dgm:spPr/>
      <dgm:t>
        <a:bodyPr/>
        <a:lstStyle/>
        <a:p>
          <a:r>
            <a:rPr lang="en-US" sz="2400" b="1" dirty="0" smtClean="0">
              <a:solidFill>
                <a:srgbClr val="C00000"/>
              </a:solidFill>
            </a:rPr>
            <a:t>Fear</a:t>
          </a:r>
        </a:p>
        <a:p>
          <a:r>
            <a:rPr lang="en-US" sz="2400" b="1" dirty="0" smtClean="0">
              <a:solidFill>
                <a:srgbClr val="C00000"/>
              </a:solidFill>
            </a:rPr>
            <a:t>Shame</a:t>
          </a:r>
        </a:p>
        <a:p>
          <a:r>
            <a:rPr lang="en-US" sz="2400" b="1" dirty="0" smtClean="0">
              <a:solidFill>
                <a:srgbClr val="C00000"/>
              </a:solidFill>
            </a:rPr>
            <a:t>Guilt</a:t>
          </a:r>
        </a:p>
        <a:p>
          <a:r>
            <a:rPr lang="en-US" sz="2400" b="1" dirty="0" smtClean="0">
              <a:solidFill>
                <a:srgbClr val="C00000"/>
              </a:solidFill>
            </a:rPr>
            <a:t>Rage</a:t>
          </a:r>
        </a:p>
      </dgm:t>
    </dgm:pt>
    <dgm:pt modelId="{79D7630F-FFAC-4231-B8F0-4977692386C7}" type="parTrans" cxnId="{B21AE763-C9F3-4F72-90FE-1344D00A0770}">
      <dgm:prSet/>
      <dgm:spPr/>
      <dgm:t>
        <a:bodyPr/>
        <a:lstStyle/>
        <a:p>
          <a:endParaRPr lang="en-US"/>
        </a:p>
      </dgm:t>
    </dgm:pt>
    <dgm:pt modelId="{1C977A07-8E39-443E-8002-604FB2490CA0}" type="sibTrans" cxnId="{B21AE763-C9F3-4F72-90FE-1344D00A0770}">
      <dgm:prSet/>
      <dgm:spPr/>
      <dgm:t>
        <a:bodyPr/>
        <a:lstStyle/>
        <a:p>
          <a:endParaRPr lang="en-US"/>
        </a:p>
      </dgm:t>
    </dgm:pt>
    <dgm:pt modelId="{93852A74-FD44-4163-B5DD-986483393F83}">
      <dgm:prSet phldrT="[Text]" custT="1"/>
      <dgm:spPr/>
      <dgm:t>
        <a:bodyPr/>
        <a:lstStyle/>
        <a:p>
          <a:r>
            <a:rPr lang="en-US" sz="2400" dirty="0" smtClean="0"/>
            <a:t>    	</a:t>
          </a:r>
          <a:r>
            <a:rPr lang="en-US" sz="2400" b="1" dirty="0" smtClean="0">
              <a:solidFill>
                <a:srgbClr val="002060"/>
              </a:solidFill>
            </a:rPr>
            <a:t>Choosing life 	by identifying 		life-giving 	practices &amp; 	beliefs that 	foster 	compassion</a:t>
          </a:r>
        </a:p>
        <a:p>
          <a:r>
            <a:rPr lang="en-US" sz="2400" b="1" dirty="0" smtClean="0">
              <a:solidFill>
                <a:srgbClr val="C00000"/>
              </a:solidFill>
            </a:rPr>
            <a:t>Choosing ‘death’: numbing, avoidance</a:t>
          </a:r>
        </a:p>
      </dgm:t>
    </dgm:pt>
    <dgm:pt modelId="{63948318-116B-4E45-A18A-7A1D4F976B21}" type="parTrans" cxnId="{AD152000-3AD9-49F8-B0A1-7A8F0C0F5859}">
      <dgm:prSet/>
      <dgm:spPr/>
      <dgm:t>
        <a:bodyPr/>
        <a:lstStyle/>
        <a:p>
          <a:endParaRPr lang="en-US"/>
        </a:p>
      </dgm:t>
    </dgm:pt>
    <dgm:pt modelId="{654CA00E-240F-49FF-9AF6-2393779479EA}" type="sibTrans" cxnId="{AD152000-3AD9-49F8-B0A1-7A8F0C0F5859}">
      <dgm:prSet/>
      <dgm:spPr/>
      <dgm:t>
        <a:bodyPr/>
        <a:lstStyle/>
        <a:p>
          <a:endParaRPr lang="en-US"/>
        </a:p>
      </dgm:t>
    </dgm:pt>
    <dgm:pt modelId="{7EF0EF53-E947-40FD-8839-C4AD245699F5}" type="pres">
      <dgm:prSet presAssocID="{714C6625-894E-4C02-BA2B-C9E0C8C8C4E9}" presName="arrowDiagram" presStyleCnt="0">
        <dgm:presLayoutVars>
          <dgm:chMax val="5"/>
          <dgm:dir/>
          <dgm:resizeHandles val="exact"/>
        </dgm:presLayoutVars>
      </dgm:prSet>
      <dgm:spPr/>
    </dgm:pt>
    <dgm:pt modelId="{53AA95D1-F8B0-4C38-AD0F-1E83E72F3054}" type="pres">
      <dgm:prSet presAssocID="{714C6625-894E-4C02-BA2B-C9E0C8C8C4E9}" presName="arrow" presStyleLbl="bgShp" presStyleIdx="0" presStyleCnt="1" custScaleX="92544" custScaleY="97005" custLinFactNeighborX="-11984" custLinFactNeighborY="6811"/>
      <dgm:spPr>
        <a:gradFill rotWithShape="0">
          <a:gsLst>
            <a:gs pos="0">
              <a:srgbClr val="FF3399"/>
            </a:gs>
            <a:gs pos="25000">
              <a:srgbClr val="FF6633"/>
            </a:gs>
            <a:gs pos="50000">
              <a:srgbClr val="FFFF00"/>
            </a:gs>
            <a:gs pos="75000">
              <a:srgbClr val="01A78F"/>
            </a:gs>
            <a:gs pos="100000">
              <a:srgbClr val="3366FF"/>
            </a:gs>
          </a:gsLst>
          <a:lin ang="16200000" scaled="0"/>
        </a:gradFill>
        <a:ln>
          <a:solidFill>
            <a:schemeClr val="tx1"/>
          </a:solidFill>
        </a:ln>
      </dgm:spPr>
    </dgm:pt>
    <dgm:pt modelId="{4930F48B-02CD-403E-9F31-D7DD953C9C48}" type="pres">
      <dgm:prSet presAssocID="{714C6625-894E-4C02-BA2B-C9E0C8C8C4E9}" presName="arrowDiagram3" presStyleCnt="0"/>
      <dgm:spPr/>
    </dgm:pt>
    <dgm:pt modelId="{59B7798C-389E-4E2B-A272-92F1DC8FAB4A}" type="pres">
      <dgm:prSet presAssocID="{8D4DFAAC-5949-4F89-BD3E-D35FC7970355}" presName="bullet3a" presStyleLbl="node1" presStyleIdx="0" presStyleCnt="3"/>
      <dgm:spPr/>
    </dgm:pt>
    <dgm:pt modelId="{51B39226-37D6-4313-97F0-1AC6EBC4A6B5}" type="pres">
      <dgm:prSet presAssocID="{8D4DFAAC-5949-4F89-BD3E-D35FC7970355}" presName="textBox3a" presStyleLbl="revTx" presStyleIdx="0" presStyleCnt="3" custScaleX="136284" custScaleY="100558" custLinFactNeighborX="-8942" custLinFactNeighborY="13255">
        <dgm:presLayoutVars>
          <dgm:bulletEnabled val="1"/>
        </dgm:presLayoutVars>
      </dgm:prSet>
      <dgm:spPr/>
      <dgm:t>
        <a:bodyPr/>
        <a:lstStyle/>
        <a:p>
          <a:endParaRPr lang="en-US"/>
        </a:p>
      </dgm:t>
    </dgm:pt>
    <dgm:pt modelId="{AE599542-9D9D-4DF7-BFE8-9ECE43C83133}" type="pres">
      <dgm:prSet presAssocID="{16C73290-0CE5-472D-AF96-CBD66A12FCD5}" presName="bullet3b" presStyleLbl="node1" presStyleIdx="1" presStyleCnt="3"/>
      <dgm:spPr/>
    </dgm:pt>
    <dgm:pt modelId="{A9C34038-232F-43F9-B721-2C7854F8935C}" type="pres">
      <dgm:prSet presAssocID="{16C73290-0CE5-472D-AF96-CBD66A12FCD5}" presName="textBox3b" presStyleLbl="revTx" presStyleIdx="1" presStyleCnt="3" custScaleY="133098">
        <dgm:presLayoutVars>
          <dgm:bulletEnabled val="1"/>
        </dgm:presLayoutVars>
      </dgm:prSet>
      <dgm:spPr/>
      <dgm:t>
        <a:bodyPr/>
        <a:lstStyle/>
        <a:p>
          <a:endParaRPr lang="en-US"/>
        </a:p>
      </dgm:t>
    </dgm:pt>
    <dgm:pt modelId="{03081653-8CE6-48EF-B725-3252BA164BDE}" type="pres">
      <dgm:prSet presAssocID="{93852A74-FD44-4163-B5DD-986483393F83}" presName="bullet3c" presStyleLbl="node1" presStyleIdx="2" presStyleCnt="3"/>
      <dgm:spPr/>
    </dgm:pt>
    <dgm:pt modelId="{4181F97D-982D-4C2E-A31B-C86D5BCEE704}" type="pres">
      <dgm:prSet presAssocID="{93852A74-FD44-4163-B5DD-986483393F83}" presName="textBox3c" presStyleLbl="revTx" presStyleIdx="2" presStyleCnt="3" custScaleX="170121" custScaleY="140898" custLinFactNeighborX="77168" custLinFactNeighborY="-16451">
        <dgm:presLayoutVars>
          <dgm:bulletEnabled val="1"/>
        </dgm:presLayoutVars>
      </dgm:prSet>
      <dgm:spPr/>
      <dgm:t>
        <a:bodyPr/>
        <a:lstStyle/>
        <a:p>
          <a:endParaRPr lang="en-US"/>
        </a:p>
      </dgm:t>
    </dgm:pt>
  </dgm:ptLst>
  <dgm:cxnLst>
    <dgm:cxn modelId="{27CE7B89-1962-42A7-969C-63EC83B9F471}" type="presOf" srcId="{93852A74-FD44-4163-B5DD-986483393F83}" destId="{4181F97D-982D-4C2E-A31B-C86D5BCEE704}" srcOrd="0" destOrd="0" presId="urn:microsoft.com/office/officeart/2005/8/layout/arrow2"/>
    <dgm:cxn modelId="{05C76306-7D65-4638-94E8-2E2FE246D92D}" srcId="{714C6625-894E-4C02-BA2B-C9E0C8C8C4E9}" destId="{8D4DFAAC-5949-4F89-BD3E-D35FC7970355}" srcOrd="0" destOrd="0" parTransId="{0A0D56B3-9087-4896-A076-920F7A001369}" sibTransId="{34853642-FFD9-4070-ACAA-A93C7F8B65E9}"/>
    <dgm:cxn modelId="{6A60A472-804A-4C9E-A795-0105CFA9D902}" type="presOf" srcId="{8D4DFAAC-5949-4F89-BD3E-D35FC7970355}" destId="{51B39226-37D6-4313-97F0-1AC6EBC4A6B5}" srcOrd="0" destOrd="0" presId="urn:microsoft.com/office/officeart/2005/8/layout/arrow2"/>
    <dgm:cxn modelId="{4D0D1EBD-3FA5-48FE-ACE9-27427780E127}" type="presOf" srcId="{16C73290-0CE5-472D-AF96-CBD66A12FCD5}" destId="{A9C34038-232F-43F9-B721-2C7854F8935C}" srcOrd="0" destOrd="0" presId="urn:microsoft.com/office/officeart/2005/8/layout/arrow2"/>
    <dgm:cxn modelId="{B21AE763-C9F3-4F72-90FE-1344D00A0770}" srcId="{714C6625-894E-4C02-BA2B-C9E0C8C8C4E9}" destId="{16C73290-0CE5-472D-AF96-CBD66A12FCD5}" srcOrd="1" destOrd="0" parTransId="{79D7630F-FFAC-4231-B8F0-4977692386C7}" sibTransId="{1C977A07-8E39-443E-8002-604FB2490CA0}"/>
    <dgm:cxn modelId="{AD152000-3AD9-49F8-B0A1-7A8F0C0F5859}" srcId="{714C6625-894E-4C02-BA2B-C9E0C8C8C4E9}" destId="{93852A74-FD44-4163-B5DD-986483393F83}" srcOrd="2" destOrd="0" parTransId="{63948318-116B-4E45-A18A-7A1D4F976B21}" sibTransId="{654CA00E-240F-49FF-9AF6-2393779479EA}"/>
    <dgm:cxn modelId="{80461E2A-E714-47F0-91CE-BE62086D17E7}" type="presOf" srcId="{714C6625-894E-4C02-BA2B-C9E0C8C8C4E9}" destId="{7EF0EF53-E947-40FD-8839-C4AD245699F5}" srcOrd="0" destOrd="0" presId="urn:microsoft.com/office/officeart/2005/8/layout/arrow2"/>
    <dgm:cxn modelId="{CF7E46C8-A17C-4850-888D-DF5670644716}" type="presParOf" srcId="{7EF0EF53-E947-40FD-8839-C4AD245699F5}" destId="{53AA95D1-F8B0-4C38-AD0F-1E83E72F3054}" srcOrd="0" destOrd="0" presId="urn:microsoft.com/office/officeart/2005/8/layout/arrow2"/>
    <dgm:cxn modelId="{E2829C3B-9931-44D7-887B-FC77D8BEE5CB}" type="presParOf" srcId="{7EF0EF53-E947-40FD-8839-C4AD245699F5}" destId="{4930F48B-02CD-403E-9F31-D7DD953C9C48}" srcOrd="1" destOrd="0" presId="urn:microsoft.com/office/officeart/2005/8/layout/arrow2"/>
    <dgm:cxn modelId="{FD9D4876-89E9-4D27-B1C8-6F4ECA816BAD}" type="presParOf" srcId="{4930F48B-02CD-403E-9F31-D7DD953C9C48}" destId="{59B7798C-389E-4E2B-A272-92F1DC8FAB4A}" srcOrd="0" destOrd="0" presId="urn:microsoft.com/office/officeart/2005/8/layout/arrow2"/>
    <dgm:cxn modelId="{3F3817DF-392C-4C37-B538-8108F3F94EAB}" type="presParOf" srcId="{4930F48B-02CD-403E-9F31-D7DD953C9C48}" destId="{51B39226-37D6-4313-97F0-1AC6EBC4A6B5}" srcOrd="1" destOrd="0" presId="urn:microsoft.com/office/officeart/2005/8/layout/arrow2"/>
    <dgm:cxn modelId="{1C46B480-163E-4E01-A9FA-3F7E03C4DC02}" type="presParOf" srcId="{4930F48B-02CD-403E-9F31-D7DD953C9C48}" destId="{AE599542-9D9D-4DF7-BFE8-9ECE43C83133}" srcOrd="2" destOrd="0" presId="urn:microsoft.com/office/officeart/2005/8/layout/arrow2"/>
    <dgm:cxn modelId="{F7D71A1E-DDDA-433C-A28A-676D5DE016F0}" type="presParOf" srcId="{4930F48B-02CD-403E-9F31-D7DD953C9C48}" destId="{A9C34038-232F-43F9-B721-2C7854F8935C}" srcOrd="3" destOrd="0" presId="urn:microsoft.com/office/officeart/2005/8/layout/arrow2"/>
    <dgm:cxn modelId="{84B9189B-9A51-43E0-A596-50B08131C1C4}" type="presParOf" srcId="{4930F48B-02CD-403E-9F31-D7DD953C9C48}" destId="{03081653-8CE6-48EF-B725-3252BA164BDE}" srcOrd="4" destOrd="0" presId="urn:microsoft.com/office/officeart/2005/8/layout/arrow2"/>
    <dgm:cxn modelId="{FB0701C5-A82E-44FB-8B28-043303153EDD}" type="presParOf" srcId="{4930F48B-02CD-403E-9F31-D7DD953C9C48}" destId="{4181F97D-982D-4C2E-A31B-C86D5BCEE704}"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2FF335A-5B2A-4122-A5DA-548E9988BE56}"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F948A6AB-B62A-4A16-B050-53D741AD202D}">
      <dgm:prSet phldrT="[Text]" custT="1"/>
      <dgm:spPr>
        <a:solidFill>
          <a:schemeClr val="accent4">
            <a:lumMod val="60000"/>
            <a:lumOff val="40000"/>
          </a:schemeClr>
        </a:solidFill>
        <a:ln>
          <a:solidFill>
            <a:schemeClr val="tx1"/>
          </a:solidFill>
        </a:ln>
      </dgm:spPr>
      <dgm:t>
        <a:bodyPr/>
        <a:lstStyle/>
        <a:p>
          <a:r>
            <a:rPr lang="en-US" sz="1800" b="1" dirty="0" smtClean="0">
              <a:solidFill>
                <a:schemeClr val="tx1"/>
              </a:solidFill>
            </a:rPr>
            <a:t>Conflicts in values generate</a:t>
          </a:r>
        </a:p>
        <a:p>
          <a:r>
            <a:rPr lang="en-US" sz="1800" b="1" dirty="0" smtClean="0">
              <a:solidFill>
                <a:schemeClr val="tx1"/>
              </a:solidFill>
            </a:rPr>
            <a:t>stress</a:t>
          </a:r>
          <a:endParaRPr lang="en-US" sz="1800" b="1" dirty="0">
            <a:solidFill>
              <a:schemeClr val="tx1"/>
            </a:solidFill>
          </a:endParaRPr>
        </a:p>
      </dgm:t>
    </dgm:pt>
    <dgm:pt modelId="{5D37DAF9-FC58-4E6C-85FC-A6CA66350491}" type="parTrans" cxnId="{17257BD9-E7FE-4A7D-A6C9-1EA8E2F3A8C1}">
      <dgm:prSet/>
      <dgm:spPr/>
      <dgm:t>
        <a:bodyPr/>
        <a:lstStyle/>
        <a:p>
          <a:endParaRPr lang="en-US"/>
        </a:p>
      </dgm:t>
    </dgm:pt>
    <dgm:pt modelId="{761E5A1F-089B-4591-B8B3-C8186C539FF7}" type="sibTrans" cxnId="{17257BD9-E7FE-4A7D-A6C9-1EA8E2F3A8C1}">
      <dgm:prSet/>
      <dgm:spPr/>
      <dgm:t>
        <a:bodyPr/>
        <a:lstStyle/>
        <a:p>
          <a:endParaRPr lang="en-US"/>
        </a:p>
      </dgm:t>
    </dgm:pt>
    <dgm:pt modelId="{4D95C992-CE6A-4E28-8276-66738A91593A}">
      <dgm:prSet phldrT="[Text]" custT="1"/>
      <dgm:spPr>
        <a:solidFill>
          <a:schemeClr val="bg2"/>
        </a:solidFill>
        <a:ln>
          <a:solidFill>
            <a:schemeClr val="tx1"/>
          </a:solidFill>
        </a:ln>
      </dgm:spPr>
      <dgm:t>
        <a:bodyPr/>
        <a:lstStyle/>
        <a:p>
          <a:r>
            <a:rPr lang="en-US" sz="2000" b="1" dirty="0" smtClean="0">
              <a:solidFill>
                <a:schemeClr val="tx1"/>
              </a:solidFill>
            </a:rPr>
            <a:t>Physical Stress</a:t>
          </a:r>
          <a:endParaRPr lang="en-US" sz="2000" b="1" dirty="0">
            <a:solidFill>
              <a:schemeClr val="tx1"/>
            </a:solidFill>
          </a:endParaRPr>
        </a:p>
      </dgm:t>
    </dgm:pt>
    <dgm:pt modelId="{F649A8AD-D941-419F-94EB-8314604481F5}" type="parTrans" cxnId="{7F52B3D3-DE5B-46CF-9500-4D01FC152484}">
      <dgm:prSet/>
      <dgm:spPr/>
      <dgm:t>
        <a:bodyPr/>
        <a:lstStyle/>
        <a:p>
          <a:endParaRPr lang="en-US"/>
        </a:p>
      </dgm:t>
    </dgm:pt>
    <dgm:pt modelId="{4BF84DC4-A7FD-4735-8FAC-286DA93E451D}" type="sibTrans" cxnId="{7F52B3D3-DE5B-46CF-9500-4D01FC152484}">
      <dgm:prSet/>
      <dgm:spPr/>
      <dgm:t>
        <a:bodyPr/>
        <a:lstStyle/>
        <a:p>
          <a:endParaRPr lang="en-US"/>
        </a:p>
      </dgm:t>
    </dgm:pt>
    <dgm:pt modelId="{543CA1A6-3F8A-47B0-9A4C-AE456DE85E44}">
      <dgm:prSet phldrT="[Text]" custT="1"/>
      <dgm:spPr>
        <a:solidFill>
          <a:schemeClr val="bg2"/>
        </a:solidFill>
        <a:ln>
          <a:solidFill>
            <a:schemeClr val="tx1"/>
          </a:solidFill>
        </a:ln>
      </dgm:spPr>
      <dgm:t>
        <a:bodyPr/>
        <a:lstStyle/>
        <a:p>
          <a:r>
            <a:rPr lang="en-US" sz="2000" b="1" dirty="0" smtClean="0">
              <a:solidFill>
                <a:schemeClr val="tx1"/>
              </a:solidFill>
            </a:rPr>
            <a:t>Spiritual</a:t>
          </a:r>
        </a:p>
        <a:p>
          <a:r>
            <a:rPr lang="en-US" sz="2000" b="1" dirty="0" smtClean="0">
              <a:solidFill>
                <a:schemeClr val="tx1"/>
              </a:solidFill>
            </a:rPr>
            <a:t>Stress</a:t>
          </a:r>
          <a:endParaRPr lang="en-US" sz="2000" b="1" dirty="0">
            <a:solidFill>
              <a:schemeClr val="tx1"/>
            </a:solidFill>
          </a:endParaRPr>
        </a:p>
      </dgm:t>
    </dgm:pt>
    <dgm:pt modelId="{724ADCA7-2FB7-4401-A20E-CE4412FCA902}" type="parTrans" cxnId="{FA8B0353-01F2-4F08-BC8A-6FF6381CE2EA}">
      <dgm:prSet/>
      <dgm:spPr/>
      <dgm:t>
        <a:bodyPr/>
        <a:lstStyle/>
        <a:p>
          <a:endParaRPr lang="en-US"/>
        </a:p>
      </dgm:t>
    </dgm:pt>
    <dgm:pt modelId="{EF4BDCD7-9A29-4E94-9B11-B07462BD8D23}" type="sibTrans" cxnId="{FA8B0353-01F2-4F08-BC8A-6FF6381CE2EA}">
      <dgm:prSet/>
      <dgm:spPr/>
      <dgm:t>
        <a:bodyPr/>
        <a:lstStyle/>
        <a:p>
          <a:endParaRPr lang="en-US"/>
        </a:p>
      </dgm:t>
    </dgm:pt>
    <dgm:pt modelId="{09D2B361-0736-4756-93DC-FAFA0841961F}">
      <dgm:prSet phldrT="[Text]" custT="1"/>
      <dgm:spPr>
        <a:solidFill>
          <a:schemeClr val="bg2"/>
        </a:solidFill>
        <a:ln>
          <a:solidFill>
            <a:schemeClr val="tx1"/>
          </a:solidFill>
        </a:ln>
      </dgm:spPr>
      <dgm:t>
        <a:bodyPr/>
        <a:lstStyle/>
        <a:p>
          <a:r>
            <a:rPr lang="en-US" sz="2000" b="1" dirty="0" smtClean="0">
              <a:solidFill>
                <a:schemeClr val="tx1"/>
              </a:solidFill>
            </a:rPr>
            <a:t>Work</a:t>
          </a:r>
        </a:p>
        <a:p>
          <a:r>
            <a:rPr lang="en-US" sz="2000" b="1" dirty="0" smtClean="0">
              <a:solidFill>
                <a:schemeClr val="tx1"/>
              </a:solidFill>
            </a:rPr>
            <a:t>Stress</a:t>
          </a:r>
          <a:endParaRPr lang="en-US" sz="2000" b="1" dirty="0">
            <a:solidFill>
              <a:schemeClr val="tx1"/>
            </a:solidFill>
          </a:endParaRPr>
        </a:p>
      </dgm:t>
    </dgm:pt>
    <dgm:pt modelId="{EF5D85E1-D367-49B0-A066-5A3F72771998}" type="parTrans" cxnId="{86EA1FD3-56CD-4B65-B382-30BF50957339}">
      <dgm:prSet/>
      <dgm:spPr/>
      <dgm:t>
        <a:bodyPr/>
        <a:lstStyle/>
        <a:p>
          <a:endParaRPr lang="en-US"/>
        </a:p>
      </dgm:t>
    </dgm:pt>
    <dgm:pt modelId="{4F877F3F-C21B-441F-8616-060CF11EDF62}" type="sibTrans" cxnId="{86EA1FD3-56CD-4B65-B382-30BF50957339}">
      <dgm:prSet/>
      <dgm:spPr/>
      <dgm:t>
        <a:bodyPr/>
        <a:lstStyle/>
        <a:p>
          <a:endParaRPr lang="en-US"/>
        </a:p>
      </dgm:t>
    </dgm:pt>
    <dgm:pt modelId="{959D8FC9-94F1-4DC7-821F-8B49AF8DB6CB}">
      <dgm:prSet phldrT="[Text]" custT="1"/>
      <dgm:spPr>
        <a:solidFill>
          <a:schemeClr val="bg2"/>
        </a:solidFill>
        <a:ln>
          <a:solidFill>
            <a:schemeClr val="tx1"/>
          </a:solidFill>
        </a:ln>
      </dgm:spPr>
      <dgm:t>
        <a:bodyPr/>
        <a:lstStyle/>
        <a:p>
          <a:r>
            <a:rPr lang="en-US" sz="2000" b="1" dirty="0" smtClean="0">
              <a:solidFill>
                <a:schemeClr val="tx1"/>
              </a:solidFill>
            </a:rPr>
            <a:t>Emotional</a:t>
          </a:r>
        </a:p>
        <a:p>
          <a:r>
            <a:rPr lang="en-US" sz="2000" b="1" dirty="0" smtClean="0">
              <a:solidFill>
                <a:schemeClr val="tx1"/>
              </a:solidFill>
            </a:rPr>
            <a:t>Stress</a:t>
          </a:r>
          <a:endParaRPr lang="en-US" sz="2000" b="1" dirty="0">
            <a:solidFill>
              <a:schemeClr val="tx1"/>
            </a:solidFill>
          </a:endParaRPr>
        </a:p>
      </dgm:t>
    </dgm:pt>
    <dgm:pt modelId="{8CD35DAA-2B6A-47F1-85A1-1C6ED633E0A3}" type="parTrans" cxnId="{45FF491E-490F-4945-B503-5FB7670B2595}">
      <dgm:prSet/>
      <dgm:spPr/>
      <dgm:t>
        <a:bodyPr/>
        <a:lstStyle/>
        <a:p>
          <a:endParaRPr lang="en-US"/>
        </a:p>
      </dgm:t>
    </dgm:pt>
    <dgm:pt modelId="{23F64DC2-2540-4AE6-80E1-7602D81B7446}" type="sibTrans" cxnId="{45FF491E-490F-4945-B503-5FB7670B2595}">
      <dgm:prSet/>
      <dgm:spPr/>
      <dgm:t>
        <a:bodyPr/>
        <a:lstStyle/>
        <a:p>
          <a:endParaRPr lang="en-US"/>
        </a:p>
      </dgm:t>
    </dgm:pt>
    <dgm:pt modelId="{A66D7744-396A-4295-A440-52FAF10D7F39}">
      <dgm:prSet custT="1"/>
      <dgm:spPr>
        <a:solidFill>
          <a:schemeClr val="bg2"/>
        </a:solidFill>
        <a:ln>
          <a:solidFill>
            <a:schemeClr val="tx1"/>
          </a:solidFill>
        </a:ln>
      </dgm:spPr>
      <dgm:t>
        <a:bodyPr/>
        <a:lstStyle/>
        <a:p>
          <a:r>
            <a:rPr lang="en-US" sz="2000" b="1" dirty="0" smtClean="0">
              <a:solidFill>
                <a:schemeClr val="tx1"/>
              </a:solidFill>
            </a:rPr>
            <a:t>Relational</a:t>
          </a:r>
        </a:p>
        <a:p>
          <a:r>
            <a:rPr lang="en-US" sz="2000" b="1" dirty="0" smtClean="0">
              <a:solidFill>
                <a:schemeClr val="tx1"/>
              </a:solidFill>
            </a:rPr>
            <a:t>Stress</a:t>
          </a:r>
          <a:endParaRPr lang="en-US" sz="2000" b="1" dirty="0">
            <a:solidFill>
              <a:schemeClr val="tx1"/>
            </a:solidFill>
          </a:endParaRPr>
        </a:p>
      </dgm:t>
    </dgm:pt>
    <dgm:pt modelId="{A7D56C64-9400-4C5A-A928-1E7D1E8DDD78}" type="parTrans" cxnId="{EB9221AA-FEC5-4BF3-99B3-D44540FF77C6}">
      <dgm:prSet/>
      <dgm:spPr/>
      <dgm:t>
        <a:bodyPr/>
        <a:lstStyle/>
        <a:p>
          <a:endParaRPr lang="en-US"/>
        </a:p>
      </dgm:t>
    </dgm:pt>
    <dgm:pt modelId="{10A490EB-1BC2-4022-8D1B-833BEDCDE976}" type="sibTrans" cxnId="{EB9221AA-FEC5-4BF3-99B3-D44540FF77C6}">
      <dgm:prSet/>
      <dgm:spPr/>
      <dgm:t>
        <a:bodyPr/>
        <a:lstStyle/>
        <a:p>
          <a:endParaRPr lang="en-US"/>
        </a:p>
      </dgm:t>
    </dgm:pt>
    <dgm:pt modelId="{A100A0F5-8E3C-4802-8131-61F8C990EB31}" type="pres">
      <dgm:prSet presAssocID="{02FF335A-5B2A-4122-A5DA-548E9988BE56}" presName="Name0" presStyleCnt="0">
        <dgm:presLayoutVars>
          <dgm:chMax val="1"/>
          <dgm:dir/>
          <dgm:animLvl val="ctr"/>
          <dgm:resizeHandles val="exact"/>
        </dgm:presLayoutVars>
      </dgm:prSet>
      <dgm:spPr/>
      <dgm:t>
        <a:bodyPr/>
        <a:lstStyle/>
        <a:p>
          <a:endParaRPr lang="en-US"/>
        </a:p>
      </dgm:t>
    </dgm:pt>
    <dgm:pt modelId="{3F58AED4-9CE3-4C51-B72D-80F8ED485B97}" type="pres">
      <dgm:prSet presAssocID="{F948A6AB-B62A-4A16-B050-53D741AD202D}" presName="centerShape" presStyleLbl="node0" presStyleIdx="0" presStyleCnt="1" custScaleX="241158" custScaleY="229453"/>
      <dgm:spPr>
        <a:prstGeom prst="sun">
          <a:avLst/>
        </a:prstGeom>
      </dgm:spPr>
      <dgm:t>
        <a:bodyPr/>
        <a:lstStyle/>
        <a:p>
          <a:endParaRPr lang="en-US"/>
        </a:p>
      </dgm:t>
    </dgm:pt>
    <dgm:pt modelId="{3F69DD85-C4B6-44EC-90A2-E14097AF3911}" type="pres">
      <dgm:prSet presAssocID="{F649A8AD-D941-419F-94EB-8314604481F5}" presName="parTrans" presStyleLbl="sibTrans2D1" presStyleIdx="0" presStyleCnt="5"/>
      <dgm:spPr/>
      <dgm:t>
        <a:bodyPr/>
        <a:lstStyle/>
        <a:p>
          <a:endParaRPr lang="en-US"/>
        </a:p>
      </dgm:t>
    </dgm:pt>
    <dgm:pt modelId="{63DF2C8E-98E2-4FE9-A4BA-F3D02B98E2D5}" type="pres">
      <dgm:prSet presAssocID="{F649A8AD-D941-419F-94EB-8314604481F5}" presName="connectorText" presStyleLbl="sibTrans2D1" presStyleIdx="0" presStyleCnt="5"/>
      <dgm:spPr/>
      <dgm:t>
        <a:bodyPr/>
        <a:lstStyle/>
        <a:p>
          <a:endParaRPr lang="en-US"/>
        </a:p>
      </dgm:t>
    </dgm:pt>
    <dgm:pt modelId="{F0813032-F024-4FE9-99AB-D4C4355CECD1}" type="pres">
      <dgm:prSet presAssocID="{4D95C992-CE6A-4E28-8276-66738A91593A}" presName="node" presStyleLbl="node1" presStyleIdx="0" presStyleCnt="5" custScaleX="124146" custRadScaleRad="100127" custRadScaleInc="2363">
        <dgm:presLayoutVars>
          <dgm:bulletEnabled val="1"/>
        </dgm:presLayoutVars>
      </dgm:prSet>
      <dgm:spPr/>
      <dgm:t>
        <a:bodyPr/>
        <a:lstStyle/>
        <a:p>
          <a:endParaRPr lang="en-US"/>
        </a:p>
      </dgm:t>
    </dgm:pt>
    <dgm:pt modelId="{83D0908E-A25A-48E3-8B82-AC6307ED185B}" type="pres">
      <dgm:prSet presAssocID="{A7D56C64-9400-4C5A-A928-1E7D1E8DDD78}" presName="parTrans" presStyleLbl="sibTrans2D1" presStyleIdx="1" presStyleCnt="5"/>
      <dgm:spPr/>
      <dgm:t>
        <a:bodyPr/>
        <a:lstStyle/>
        <a:p>
          <a:endParaRPr lang="en-US"/>
        </a:p>
      </dgm:t>
    </dgm:pt>
    <dgm:pt modelId="{E2EA05CB-AE8A-44A9-9E76-89B08D6B65B9}" type="pres">
      <dgm:prSet presAssocID="{A7D56C64-9400-4C5A-A928-1E7D1E8DDD78}" presName="connectorText" presStyleLbl="sibTrans2D1" presStyleIdx="1" presStyleCnt="5"/>
      <dgm:spPr/>
      <dgm:t>
        <a:bodyPr/>
        <a:lstStyle/>
        <a:p>
          <a:endParaRPr lang="en-US"/>
        </a:p>
      </dgm:t>
    </dgm:pt>
    <dgm:pt modelId="{40708A14-6A5E-4D7D-AB53-4B7586A40C71}" type="pres">
      <dgm:prSet presAssocID="{A66D7744-396A-4295-A440-52FAF10D7F39}" presName="node" presStyleLbl="node1" presStyleIdx="1" presStyleCnt="5" custScaleX="124770" custScaleY="111265">
        <dgm:presLayoutVars>
          <dgm:bulletEnabled val="1"/>
        </dgm:presLayoutVars>
      </dgm:prSet>
      <dgm:spPr/>
      <dgm:t>
        <a:bodyPr/>
        <a:lstStyle/>
        <a:p>
          <a:endParaRPr lang="en-US"/>
        </a:p>
      </dgm:t>
    </dgm:pt>
    <dgm:pt modelId="{47001657-0BEE-4A47-98A6-AA274CDC5B7A}" type="pres">
      <dgm:prSet presAssocID="{724ADCA7-2FB7-4401-A20E-CE4412FCA902}" presName="parTrans" presStyleLbl="sibTrans2D1" presStyleIdx="2" presStyleCnt="5"/>
      <dgm:spPr/>
      <dgm:t>
        <a:bodyPr/>
        <a:lstStyle/>
        <a:p>
          <a:endParaRPr lang="en-US"/>
        </a:p>
      </dgm:t>
    </dgm:pt>
    <dgm:pt modelId="{8C5EC651-72C7-416B-ABA5-D8A966CD55E5}" type="pres">
      <dgm:prSet presAssocID="{724ADCA7-2FB7-4401-A20E-CE4412FCA902}" presName="connectorText" presStyleLbl="sibTrans2D1" presStyleIdx="2" presStyleCnt="5"/>
      <dgm:spPr/>
      <dgm:t>
        <a:bodyPr/>
        <a:lstStyle/>
        <a:p>
          <a:endParaRPr lang="en-US"/>
        </a:p>
      </dgm:t>
    </dgm:pt>
    <dgm:pt modelId="{E746D151-FCE4-4573-A207-D32948D3D032}" type="pres">
      <dgm:prSet presAssocID="{543CA1A6-3F8A-47B0-9A4C-AE456DE85E44}" presName="node" presStyleLbl="node1" presStyleIdx="2" presStyleCnt="5" custScaleX="139773">
        <dgm:presLayoutVars>
          <dgm:bulletEnabled val="1"/>
        </dgm:presLayoutVars>
      </dgm:prSet>
      <dgm:spPr/>
      <dgm:t>
        <a:bodyPr/>
        <a:lstStyle/>
        <a:p>
          <a:endParaRPr lang="en-US"/>
        </a:p>
      </dgm:t>
    </dgm:pt>
    <dgm:pt modelId="{0A2D3573-EC51-4A26-9E6C-DA68053D15AE}" type="pres">
      <dgm:prSet presAssocID="{EF5D85E1-D367-49B0-A066-5A3F72771998}" presName="parTrans" presStyleLbl="sibTrans2D1" presStyleIdx="3" presStyleCnt="5"/>
      <dgm:spPr/>
      <dgm:t>
        <a:bodyPr/>
        <a:lstStyle/>
        <a:p>
          <a:endParaRPr lang="en-US"/>
        </a:p>
      </dgm:t>
    </dgm:pt>
    <dgm:pt modelId="{6EABFFF5-10CD-4291-AD59-F8021483D87A}" type="pres">
      <dgm:prSet presAssocID="{EF5D85E1-D367-49B0-A066-5A3F72771998}" presName="connectorText" presStyleLbl="sibTrans2D1" presStyleIdx="3" presStyleCnt="5"/>
      <dgm:spPr/>
      <dgm:t>
        <a:bodyPr/>
        <a:lstStyle/>
        <a:p>
          <a:endParaRPr lang="en-US"/>
        </a:p>
      </dgm:t>
    </dgm:pt>
    <dgm:pt modelId="{C36DEAD9-BE2B-4549-9AB3-D0FA070F2D86}" type="pres">
      <dgm:prSet presAssocID="{09D2B361-0736-4756-93DC-FAFA0841961F}" presName="node" presStyleLbl="node1" presStyleIdx="3" presStyleCnt="5" custScaleX="124165">
        <dgm:presLayoutVars>
          <dgm:bulletEnabled val="1"/>
        </dgm:presLayoutVars>
      </dgm:prSet>
      <dgm:spPr/>
      <dgm:t>
        <a:bodyPr/>
        <a:lstStyle/>
        <a:p>
          <a:endParaRPr lang="en-US"/>
        </a:p>
      </dgm:t>
    </dgm:pt>
    <dgm:pt modelId="{001E5BFF-F19C-4029-8598-F286A3F8B483}" type="pres">
      <dgm:prSet presAssocID="{8CD35DAA-2B6A-47F1-85A1-1C6ED633E0A3}" presName="parTrans" presStyleLbl="sibTrans2D1" presStyleIdx="4" presStyleCnt="5"/>
      <dgm:spPr/>
      <dgm:t>
        <a:bodyPr/>
        <a:lstStyle/>
        <a:p>
          <a:endParaRPr lang="en-US"/>
        </a:p>
      </dgm:t>
    </dgm:pt>
    <dgm:pt modelId="{1867DB7B-D27E-4980-B495-652E781635F4}" type="pres">
      <dgm:prSet presAssocID="{8CD35DAA-2B6A-47F1-85A1-1C6ED633E0A3}" presName="connectorText" presStyleLbl="sibTrans2D1" presStyleIdx="4" presStyleCnt="5"/>
      <dgm:spPr/>
      <dgm:t>
        <a:bodyPr/>
        <a:lstStyle/>
        <a:p>
          <a:endParaRPr lang="en-US"/>
        </a:p>
      </dgm:t>
    </dgm:pt>
    <dgm:pt modelId="{8BAFCB95-358B-43E0-A251-F790F846EC90}" type="pres">
      <dgm:prSet presAssocID="{959D8FC9-94F1-4DC7-821F-8B49AF8DB6CB}" presName="node" presStyleLbl="node1" presStyleIdx="4" presStyleCnt="5" custScaleX="131962">
        <dgm:presLayoutVars>
          <dgm:bulletEnabled val="1"/>
        </dgm:presLayoutVars>
      </dgm:prSet>
      <dgm:spPr/>
      <dgm:t>
        <a:bodyPr/>
        <a:lstStyle/>
        <a:p>
          <a:endParaRPr lang="en-US"/>
        </a:p>
      </dgm:t>
    </dgm:pt>
  </dgm:ptLst>
  <dgm:cxnLst>
    <dgm:cxn modelId="{AD7C9093-DCE7-431E-B228-73FED5E24F09}" type="presOf" srcId="{8CD35DAA-2B6A-47F1-85A1-1C6ED633E0A3}" destId="{001E5BFF-F19C-4029-8598-F286A3F8B483}" srcOrd="0" destOrd="0" presId="urn:microsoft.com/office/officeart/2005/8/layout/radial5"/>
    <dgm:cxn modelId="{D3290144-EA7E-4001-98BA-264DF6FBE553}" type="presOf" srcId="{8CD35DAA-2B6A-47F1-85A1-1C6ED633E0A3}" destId="{1867DB7B-D27E-4980-B495-652E781635F4}" srcOrd="1" destOrd="0" presId="urn:microsoft.com/office/officeart/2005/8/layout/radial5"/>
    <dgm:cxn modelId="{2CE7A367-ACF6-42A4-9827-06C01C6749DA}" type="presOf" srcId="{A7D56C64-9400-4C5A-A928-1E7D1E8DDD78}" destId="{E2EA05CB-AE8A-44A9-9E76-89B08D6B65B9}" srcOrd="1" destOrd="0" presId="urn:microsoft.com/office/officeart/2005/8/layout/radial5"/>
    <dgm:cxn modelId="{3B6DCDED-0F23-493D-AACC-5647F4C8D324}" type="presOf" srcId="{EF5D85E1-D367-49B0-A066-5A3F72771998}" destId="{0A2D3573-EC51-4A26-9E6C-DA68053D15AE}" srcOrd="0" destOrd="0" presId="urn:microsoft.com/office/officeart/2005/8/layout/radial5"/>
    <dgm:cxn modelId="{45FF491E-490F-4945-B503-5FB7670B2595}" srcId="{F948A6AB-B62A-4A16-B050-53D741AD202D}" destId="{959D8FC9-94F1-4DC7-821F-8B49AF8DB6CB}" srcOrd="4" destOrd="0" parTransId="{8CD35DAA-2B6A-47F1-85A1-1C6ED633E0A3}" sibTransId="{23F64DC2-2540-4AE6-80E1-7602D81B7446}"/>
    <dgm:cxn modelId="{FA8B0353-01F2-4F08-BC8A-6FF6381CE2EA}" srcId="{F948A6AB-B62A-4A16-B050-53D741AD202D}" destId="{543CA1A6-3F8A-47B0-9A4C-AE456DE85E44}" srcOrd="2" destOrd="0" parTransId="{724ADCA7-2FB7-4401-A20E-CE4412FCA902}" sibTransId="{EF4BDCD7-9A29-4E94-9B11-B07462BD8D23}"/>
    <dgm:cxn modelId="{1AB1D4EB-7570-4ED9-952D-1D5B0B61821F}" type="presOf" srcId="{09D2B361-0736-4756-93DC-FAFA0841961F}" destId="{C36DEAD9-BE2B-4549-9AB3-D0FA070F2D86}" srcOrd="0" destOrd="0" presId="urn:microsoft.com/office/officeart/2005/8/layout/radial5"/>
    <dgm:cxn modelId="{DE0AF1A4-AC66-4B8F-A63A-82A8236CFE16}" type="presOf" srcId="{959D8FC9-94F1-4DC7-821F-8B49AF8DB6CB}" destId="{8BAFCB95-358B-43E0-A251-F790F846EC90}" srcOrd="0" destOrd="0" presId="urn:microsoft.com/office/officeart/2005/8/layout/radial5"/>
    <dgm:cxn modelId="{E3E80DED-E512-4750-8E22-38B2DD39D23A}" type="presOf" srcId="{F649A8AD-D941-419F-94EB-8314604481F5}" destId="{3F69DD85-C4B6-44EC-90A2-E14097AF3911}" srcOrd="0" destOrd="0" presId="urn:microsoft.com/office/officeart/2005/8/layout/radial5"/>
    <dgm:cxn modelId="{EB9221AA-FEC5-4BF3-99B3-D44540FF77C6}" srcId="{F948A6AB-B62A-4A16-B050-53D741AD202D}" destId="{A66D7744-396A-4295-A440-52FAF10D7F39}" srcOrd="1" destOrd="0" parTransId="{A7D56C64-9400-4C5A-A928-1E7D1E8DDD78}" sibTransId="{10A490EB-1BC2-4022-8D1B-833BEDCDE976}"/>
    <dgm:cxn modelId="{141E72C2-F106-4E98-9395-8383970A42C6}" type="presOf" srcId="{4D95C992-CE6A-4E28-8276-66738A91593A}" destId="{F0813032-F024-4FE9-99AB-D4C4355CECD1}" srcOrd="0" destOrd="0" presId="urn:microsoft.com/office/officeart/2005/8/layout/radial5"/>
    <dgm:cxn modelId="{86EA1FD3-56CD-4B65-B382-30BF50957339}" srcId="{F948A6AB-B62A-4A16-B050-53D741AD202D}" destId="{09D2B361-0736-4756-93DC-FAFA0841961F}" srcOrd="3" destOrd="0" parTransId="{EF5D85E1-D367-49B0-A066-5A3F72771998}" sibTransId="{4F877F3F-C21B-441F-8616-060CF11EDF62}"/>
    <dgm:cxn modelId="{E328C485-DFAF-43B4-8032-CC3121E23F12}" type="presOf" srcId="{543CA1A6-3F8A-47B0-9A4C-AE456DE85E44}" destId="{E746D151-FCE4-4573-A207-D32948D3D032}" srcOrd="0" destOrd="0" presId="urn:microsoft.com/office/officeart/2005/8/layout/radial5"/>
    <dgm:cxn modelId="{17257BD9-E7FE-4A7D-A6C9-1EA8E2F3A8C1}" srcId="{02FF335A-5B2A-4122-A5DA-548E9988BE56}" destId="{F948A6AB-B62A-4A16-B050-53D741AD202D}" srcOrd="0" destOrd="0" parTransId="{5D37DAF9-FC58-4E6C-85FC-A6CA66350491}" sibTransId="{761E5A1F-089B-4591-B8B3-C8186C539FF7}"/>
    <dgm:cxn modelId="{7F52B3D3-DE5B-46CF-9500-4D01FC152484}" srcId="{F948A6AB-B62A-4A16-B050-53D741AD202D}" destId="{4D95C992-CE6A-4E28-8276-66738A91593A}" srcOrd="0" destOrd="0" parTransId="{F649A8AD-D941-419F-94EB-8314604481F5}" sibTransId="{4BF84DC4-A7FD-4735-8FAC-286DA93E451D}"/>
    <dgm:cxn modelId="{17EB2CDA-5D0E-4D7F-8F01-2957C2CD7396}" type="presOf" srcId="{A66D7744-396A-4295-A440-52FAF10D7F39}" destId="{40708A14-6A5E-4D7D-AB53-4B7586A40C71}" srcOrd="0" destOrd="0" presId="urn:microsoft.com/office/officeart/2005/8/layout/radial5"/>
    <dgm:cxn modelId="{4C8A1A5C-C026-4AB5-A45F-45F7E00C97A6}" type="presOf" srcId="{F948A6AB-B62A-4A16-B050-53D741AD202D}" destId="{3F58AED4-9CE3-4C51-B72D-80F8ED485B97}" srcOrd="0" destOrd="0" presId="urn:microsoft.com/office/officeart/2005/8/layout/radial5"/>
    <dgm:cxn modelId="{4E83093D-D670-4495-902D-F8F07C7D8DCA}" type="presOf" srcId="{EF5D85E1-D367-49B0-A066-5A3F72771998}" destId="{6EABFFF5-10CD-4291-AD59-F8021483D87A}" srcOrd="1" destOrd="0" presId="urn:microsoft.com/office/officeart/2005/8/layout/radial5"/>
    <dgm:cxn modelId="{3C239E29-3FD2-4616-BB5F-70983BFA744C}" type="presOf" srcId="{F649A8AD-D941-419F-94EB-8314604481F5}" destId="{63DF2C8E-98E2-4FE9-A4BA-F3D02B98E2D5}" srcOrd="1" destOrd="0" presId="urn:microsoft.com/office/officeart/2005/8/layout/radial5"/>
    <dgm:cxn modelId="{9DFE973E-80DB-441E-AA2D-EE7409FB419A}" type="presOf" srcId="{A7D56C64-9400-4C5A-A928-1E7D1E8DDD78}" destId="{83D0908E-A25A-48E3-8B82-AC6307ED185B}" srcOrd="0" destOrd="0" presId="urn:microsoft.com/office/officeart/2005/8/layout/radial5"/>
    <dgm:cxn modelId="{43AEEF35-9225-4461-B8EF-C1EC608E2A5F}" type="presOf" srcId="{02FF335A-5B2A-4122-A5DA-548E9988BE56}" destId="{A100A0F5-8E3C-4802-8131-61F8C990EB31}" srcOrd="0" destOrd="0" presId="urn:microsoft.com/office/officeart/2005/8/layout/radial5"/>
    <dgm:cxn modelId="{A2326962-D75F-4918-B6C4-3E23FCE866D3}" type="presOf" srcId="{724ADCA7-2FB7-4401-A20E-CE4412FCA902}" destId="{8C5EC651-72C7-416B-ABA5-D8A966CD55E5}" srcOrd="1" destOrd="0" presId="urn:microsoft.com/office/officeart/2005/8/layout/radial5"/>
    <dgm:cxn modelId="{9B28EE88-B6F8-4076-A332-81FCA76F2331}" type="presOf" srcId="{724ADCA7-2FB7-4401-A20E-CE4412FCA902}" destId="{47001657-0BEE-4A47-98A6-AA274CDC5B7A}" srcOrd="0" destOrd="0" presId="urn:microsoft.com/office/officeart/2005/8/layout/radial5"/>
    <dgm:cxn modelId="{6F9471C3-83B4-44F1-95DE-199208EC4E62}" type="presParOf" srcId="{A100A0F5-8E3C-4802-8131-61F8C990EB31}" destId="{3F58AED4-9CE3-4C51-B72D-80F8ED485B97}" srcOrd="0" destOrd="0" presId="urn:microsoft.com/office/officeart/2005/8/layout/radial5"/>
    <dgm:cxn modelId="{F5193B97-AFFE-4CA5-B499-9424D69007FB}" type="presParOf" srcId="{A100A0F5-8E3C-4802-8131-61F8C990EB31}" destId="{3F69DD85-C4B6-44EC-90A2-E14097AF3911}" srcOrd="1" destOrd="0" presId="urn:microsoft.com/office/officeart/2005/8/layout/radial5"/>
    <dgm:cxn modelId="{E44815ED-ECDB-438A-A680-2A392E433F2C}" type="presParOf" srcId="{3F69DD85-C4B6-44EC-90A2-E14097AF3911}" destId="{63DF2C8E-98E2-4FE9-A4BA-F3D02B98E2D5}" srcOrd="0" destOrd="0" presId="urn:microsoft.com/office/officeart/2005/8/layout/radial5"/>
    <dgm:cxn modelId="{DBA24009-7597-4F08-A325-BC0AA4EC7235}" type="presParOf" srcId="{A100A0F5-8E3C-4802-8131-61F8C990EB31}" destId="{F0813032-F024-4FE9-99AB-D4C4355CECD1}" srcOrd="2" destOrd="0" presId="urn:microsoft.com/office/officeart/2005/8/layout/radial5"/>
    <dgm:cxn modelId="{A02E8576-5B8D-4B8F-9347-CFAD0FCCCACE}" type="presParOf" srcId="{A100A0F5-8E3C-4802-8131-61F8C990EB31}" destId="{83D0908E-A25A-48E3-8B82-AC6307ED185B}" srcOrd="3" destOrd="0" presId="urn:microsoft.com/office/officeart/2005/8/layout/radial5"/>
    <dgm:cxn modelId="{2D55BFF8-9650-4584-BAD7-E3CF8A4B8618}" type="presParOf" srcId="{83D0908E-A25A-48E3-8B82-AC6307ED185B}" destId="{E2EA05CB-AE8A-44A9-9E76-89B08D6B65B9}" srcOrd="0" destOrd="0" presId="urn:microsoft.com/office/officeart/2005/8/layout/radial5"/>
    <dgm:cxn modelId="{1E7305D3-93C1-4041-A2D3-53D70DD55F71}" type="presParOf" srcId="{A100A0F5-8E3C-4802-8131-61F8C990EB31}" destId="{40708A14-6A5E-4D7D-AB53-4B7586A40C71}" srcOrd="4" destOrd="0" presId="urn:microsoft.com/office/officeart/2005/8/layout/radial5"/>
    <dgm:cxn modelId="{31091C5F-62B7-40F9-A179-8FDA26750277}" type="presParOf" srcId="{A100A0F5-8E3C-4802-8131-61F8C990EB31}" destId="{47001657-0BEE-4A47-98A6-AA274CDC5B7A}" srcOrd="5" destOrd="0" presId="urn:microsoft.com/office/officeart/2005/8/layout/radial5"/>
    <dgm:cxn modelId="{1135B161-6E89-4E72-98E9-04A4256B1477}" type="presParOf" srcId="{47001657-0BEE-4A47-98A6-AA274CDC5B7A}" destId="{8C5EC651-72C7-416B-ABA5-D8A966CD55E5}" srcOrd="0" destOrd="0" presId="urn:microsoft.com/office/officeart/2005/8/layout/radial5"/>
    <dgm:cxn modelId="{15DD67E3-D9E9-4183-81D9-1739675FCDD6}" type="presParOf" srcId="{A100A0F5-8E3C-4802-8131-61F8C990EB31}" destId="{E746D151-FCE4-4573-A207-D32948D3D032}" srcOrd="6" destOrd="0" presId="urn:microsoft.com/office/officeart/2005/8/layout/radial5"/>
    <dgm:cxn modelId="{58B066EF-BCAF-4A62-B942-854F5CCE6422}" type="presParOf" srcId="{A100A0F5-8E3C-4802-8131-61F8C990EB31}" destId="{0A2D3573-EC51-4A26-9E6C-DA68053D15AE}" srcOrd="7" destOrd="0" presId="urn:microsoft.com/office/officeart/2005/8/layout/radial5"/>
    <dgm:cxn modelId="{B6B9FB3A-86C2-4F99-948F-CB55F2F74F80}" type="presParOf" srcId="{0A2D3573-EC51-4A26-9E6C-DA68053D15AE}" destId="{6EABFFF5-10CD-4291-AD59-F8021483D87A}" srcOrd="0" destOrd="0" presId="urn:microsoft.com/office/officeart/2005/8/layout/radial5"/>
    <dgm:cxn modelId="{A9CD69EB-7667-48D9-A166-E6132C926142}" type="presParOf" srcId="{A100A0F5-8E3C-4802-8131-61F8C990EB31}" destId="{C36DEAD9-BE2B-4549-9AB3-D0FA070F2D86}" srcOrd="8" destOrd="0" presId="urn:microsoft.com/office/officeart/2005/8/layout/radial5"/>
    <dgm:cxn modelId="{728A3B72-9C81-4ABF-877C-7F15A8EE6275}" type="presParOf" srcId="{A100A0F5-8E3C-4802-8131-61F8C990EB31}" destId="{001E5BFF-F19C-4029-8598-F286A3F8B483}" srcOrd="9" destOrd="0" presId="urn:microsoft.com/office/officeart/2005/8/layout/radial5"/>
    <dgm:cxn modelId="{961ECA25-6AA2-4F8C-96BD-FED442C0A82A}" type="presParOf" srcId="{001E5BFF-F19C-4029-8598-F286A3F8B483}" destId="{1867DB7B-D27E-4980-B495-652E781635F4}" srcOrd="0" destOrd="0" presId="urn:microsoft.com/office/officeart/2005/8/layout/radial5"/>
    <dgm:cxn modelId="{1A42E02D-D885-43DD-AC0E-EF0CAE844EE0}" type="presParOf" srcId="{A100A0F5-8E3C-4802-8131-61F8C990EB31}" destId="{8BAFCB95-358B-43E0-A251-F790F846EC90}"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F3C98D7-6CAB-44A2-A1CE-40467D97427C}"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B8260733-26C4-4EEC-813C-AEBC5AE2E475}">
      <dgm:prSet phldrT="[Text]"/>
      <dgm:spPr>
        <a:solidFill>
          <a:schemeClr val="accent1">
            <a:lumMod val="20000"/>
            <a:lumOff val="80000"/>
          </a:schemeClr>
        </a:solidFill>
      </dgm:spPr>
      <dgm:t>
        <a:bodyPr/>
        <a:lstStyle/>
        <a:p>
          <a:r>
            <a:rPr lang="en-US" b="1" dirty="0" smtClean="0">
              <a:solidFill>
                <a:schemeClr val="tx1"/>
              </a:solidFill>
            </a:rPr>
            <a:t>Beliefs</a:t>
          </a:r>
          <a:endParaRPr lang="en-US" b="1" dirty="0">
            <a:solidFill>
              <a:schemeClr val="tx1"/>
            </a:solidFill>
          </a:endParaRPr>
        </a:p>
      </dgm:t>
    </dgm:pt>
    <dgm:pt modelId="{C6D131DD-0B28-4853-B9C0-D75D724E0391}" type="parTrans" cxnId="{CC85678C-CE57-493D-821B-4AE498462A3A}">
      <dgm:prSet/>
      <dgm:spPr/>
      <dgm:t>
        <a:bodyPr/>
        <a:lstStyle/>
        <a:p>
          <a:endParaRPr lang="en-US"/>
        </a:p>
      </dgm:t>
    </dgm:pt>
    <dgm:pt modelId="{155D272F-D587-43D0-B5EE-D095B4694F21}" type="sibTrans" cxnId="{CC85678C-CE57-493D-821B-4AE498462A3A}">
      <dgm:prSet/>
      <dgm:spPr/>
      <dgm:t>
        <a:bodyPr/>
        <a:lstStyle/>
        <a:p>
          <a:endParaRPr lang="en-US"/>
        </a:p>
      </dgm:t>
    </dgm:pt>
    <dgm:pt modelId="{8D349CE6-09D5-4976-A7DD-C746B1106E25}">
      <dgm:prSet phldrT="[Text]"/>
      <dgm:spPr>
        <a:solidFill>
          <a:schemeClr val="accent1">
            <a:lumMod val="20000"/>
            <a:lumOff val="80000"/>
          </a:schemeClr>
        </a:solidFill>
      </dgm:spPr>
      <dgm:t>
        <a:bodyPr/>
        <a:lstStyle/>
        <a:p>
          <a:r>
            <a:rPr lang="en-US" b="1" dirty="0" smtClean="0">
              <a:solidFill>
                <a:schemeClr val="tx1"/>
              </a:solidFill>
            </a:rPr>
            <a:t>Coping Practices</a:t>
          </a:r>
          <a:endParaRPr lang="en-US" b="1" dirty="0">
            <a:solidFill>
              <a:schemeClr val="tx1"/>
            </a:solidFill>
          </a:endParaRPr>
        </a:p>
      </dgm:t>
    </dgm:pt>
    <dgm:pt modelId="{CCE9B6B1-7499-44BE-B62E-D21D6B8434E3}" type="parTrans" cxnId="{FFC63107-72FE-4F2B-92FB-1A67590D7BAF}">
      <dgm:prSet/>
      <dgm:spPr/>
      <dgm:t>
        <a:bodyPr/>
        <a:lstStyle/>
        <a:p>
          <a:endParaRPr lang="en-US"/>
        </a:p>
      </dgm:t>
    </dgm:pt>
    <dgm:pt modelId="{817EDC0B-2B7F-45D8-BA33-FB9747118DDF}" type="sibTrans" cxnId="{FFC63107-72FE-4F2B-92FB-1A67590D7BAF}">
      <dgm:prSet/>
      <dgm:spPr/>
      <dgm:t>
        <a:bodyPr/>
        <a:lstStyle/>
        <a:p>
          <a:endParaRPr lang="en-US"/>
        </a:p>
      </dgm:t>
    </dgm:pt>
    <dgm:pt modelId="{BCCD9E4D-99D4-4599-954D-6A535D28938B}">
      <dgm:prSet phldrT="[Text]"/>
      <dgm:spPr>
        <a:solidFill>
          <a:schemeClr val="accent1">
            <a:lumMod val="20000"/>
            <a:lumOff val="80000"/>
          </a:schemeClr>
        </a:solidFill>
      </dgm:spPr>
      <dgm:t>
        <a:bodyPr/>
        <a:lstStyle/>
        <a:p>
          <a:r>
            <a:rPr lang="en-US" b="1" dirty="0" smtClean="0">
              <a:solidFill>
                <a:srgbClr val="FF0000"/>
              </a:solidFill>
            </a:rPr>
            <a:t>Values: Being responsible for others </a:t>
          </a:r>
          <a:endParaRPr lang="en-US" b="1" dirty="0">
            <a:solidFill>
              <a:srgbClr val="FF0000"/>
            </a:solidFill>
          </a:endParaRPr>
        </a:p>
      </dgm:t>
    </dgm:pt>
    <dgm:pt modelId="{5F10AC0E-8B6F-4C72-8F76-FAF870A4B3DA}" type="parTrans" cxnId="{A152DB4D-67C3-4382-88CB-B39ED6732D67}">
      <dgm:prSet/>
      <dgm:spPr/>
      <dgm:t>
        <a:bodyPr/>
        <a:lstStyle/>
        <a:p>
          <a:endParaRPr lang="en-US"/>
        </a:p>
      </dgm:t>
    </dgm:pt>
    <dgm:pt modelId="{5AA1E157-050A-47B7-A2A9-03CF1AAF51DB}" type="sibTrans" cxnId="{A152DB4D-67C3-4382-88CB-B39ED6732D67}">
      <dgm:prSet/>
      <dgm:spPr/>
      <dgm:t>
        <a:bodyPr/>
        <a:lstStyle/>
        <a:p>
          <a:endParaRPr lang="en-US"/>
        </a:p>
      </dgm:t>
    </dgm:pt>
    <dgm:pt modelId="{C520EF70-394A-401E-829C-C92883474D69}" type="pres">
      <dgm:prSet presAssocID="{CF3C98D7-6CAB-44A2-A1CE-40467D97427C}" presName="compositeShape" presStyleCnt="0">
        <dgm:presLayoutVars>
          <dgm:chMax val="7"/>
          <dgm:dir/>
          <dgm:resizeHandles val="exact"/>
        </dgm:presLayoutVars>
      </dgm:prSet>
      <dgm:spPr/>
      <dgm:t>
        <a:bodyPr/>
        <a:lstStyle/>
        <a:p>
          <a:endParaRPr lang="en-US"/>
        </a:p>
      </dgm:t>
    </dgm:pt>
    <dgm:pt modelId="{8AA5E4AC-875A-47A9-A56E-DED4F44100AD}" type="pres">
      <dgm:prSet presAssocID="{CF3C98D7-6CAB-44A2-A1CE-40467D97427C}" presName="wedge1" presStyleLbl="node1" presStyleIdx="0" presStyleCnt="3" custScaleX="98544"/>
      <dgm:spPr/>
      <dgm:t>
        <a:bodyPr/>
        <a:lstStyle/>
        <a:p>
          <a:endParaRPr lang="en-US"/>
        </a:p>
      </dgm:t>
    </dgm:pt>
    <dgm:pt modelId="{749BE55F-96ED-4D22-A22C-8B21E0CD70AF}" type="pres">
      <dgm:prSet presAssocID="{CF3C98D7-6CAB-44A2-A1CE-40467D97427C}" presName="dummy1a" presStyleCnt="0"/>
      <dgm:spPr/>
    </dgm:pt>
    <dgm:pt modelId="{07F48076-DD9F-4F5B-B44A-947F6D61636A}" type="pres">
      <dgm:prSet presAssocID="{CF3C98D7-6CAB-44A2-A1CE-40467D97427C}" presName="dummy1b" presStyleCnt="0"/>
      <dgm:spPr/>
    </dgm:pt>
    <dgm:pt modelId="{B4E403AA-2D2B-41D1-80AE-B29A09DDCA39}" type="pres">
      <dgm:prSet presAssocID="{CF3C98D7-6CAB-44A2-A1CE-40467D97427C}" presName="wedge1Tx" presStyleLbl="node1" presStyleIdx="0" presStyleCnt="3">
        <dgm:presLayoutVars>
          <dgm:chMax val="0"/>
          <dgm:chPref val="0"/>
          <dgm:bulletEnabled val="1"/>
        </dgm:presLayoutVars>
      </dgm:prSet>
      <dgm:spPr/>
      <dgm:t>
        <a:bodyPr/>
        <a:lstStyle/>
        <a:p>
          <a:endParaRPr lang="en-US"/>
        </a:p>
      </dgm:t>
    </dgm:pt>
    <dgm:pt modelId="{53615AE8-9328-4C34-8FDD-7BC8C88464D1}" type="pres">
      <dgm:prSet presAssocID="{CF3C98D7-6CAB-44A2-A1CE-40467D97427C}" presName="wedge2" presStyleLbl="node1" presStyleIdx="1" presStyleCnt="3" custLinFactNeighborX="396" custLinFactNeighborY="-876"/>
      <dgm:spPr/>
      <dgm:t>
        <a:bodyPr/>
        <a:lstStyle/>
        <a:p>
          <a:endParaRPr lang="en-US"/>
        </a:p>
      </dgm:t>
    </dgm:pt>
    <dgm:pt modelId="{9F1DA6F1-0BA0-49D2-9FA1-8EAFCE8EA1E5}" type="pres">
      <dgm:prSet presAssocID="{CF3C98D7-6CAB-44A2-A1CE-40467D97427C}" presName="dummy2a" presStyleCnt="0"/>
      <dgm:spPr/>
    </dgm:pt>
    <dgm:pt modelId="{65E687DC-E5CD-4E22-9DDF-4A34C50EE426}" type="pres">
      <dgm:prSet presAssocID="{CF3C98D7-6CAB-44A2-A1CE-40467D97427C}" presName="dummy2b" presStyleCnt="0"/>
      <dgm:spPr/>
    </dgm:pt>
    <dgm:pt modelId="{940B6473-2E7A-4AD8-9B94-D82ADBBC786A}" type="pres">
      <dgm:prSet presAssocID="{CF3C98D7-6CAB-44A2-A1CE-40467D97427C}" presName="wedge2Tx" presStyleLbl="node1" presStyleIdx="1" presStyleCnt="3">
        <dgm:presLayoutVars>
          <dgm:chMax val="0"/>
          <dgm:chPref val="0"/>
          <dgm:bulletEnabled val="1"/>
        </dgm:presLayoutVars>
      </dgm:prSet>
      <dgm:spPr/>
      <dgm:t>
        <a:bodyPr/>
        <a:lstStyle/>
        <a:p>
          <a:endParaRPr lang="en-US"/>
        </a:p>
      </dgm:t>
    </dgm:pt>
    <dgm:pt modelId="{70F09CD6-775A-4435-99F3-129D600C047E}" type="pres">
      <dgm:prSet presAssocID="{CF3C98D7-6CAB-44A2-A1CE-40467D97427C}" presName="wedge3" presStyleLbl="node1" presStyleIdx="2" presStyleCnt="3" custScaleX="95087"/>
      <dgm:spPr/>
      <dgm:t>
        <a:bodyPr/>
        <a:lstStyle/>
        <a:p>
          <a:endParaRPr lang="en-US"/>
        </a:p>
      </dgm:t>
    </dgm:pt>
    <dgm:pt modelId="{0BAD3657-6E33-4AAC-B7A2-585D6F706BD4}" type="pres">
      <dgm:prSet presAssocID="{CF3C98D7-6CAB-44A2-A1CE-40467D97427C}" presName="dummy3a" presStyleCnt="0"/>
      <dgm:spPr/>
    </dgm:pt>
    <dgm:pt modelId="{92A67490-0A9E-4702-9CB4-B960C5E4EA13}" type="pres">
      <dgm:prSet presAssocID="{CF3C98D7-6CAB-44A2-A1CE-40467D97427C}" presName="dummy3b" presStyleCnt="0"/>
      <dgm:spPr/>
    </dgm:pt>
    <dgm:pt modelId="{51EF83FB-58CA-4EF0-B393-DF554D918714}" type="pres">
      <dgm:prSet presAssocID="{CF3C98D7-6CAB-44A2-A1CE-40467D97427C}" presName="wedge3Tx" presStyleLbl="node1" presStyleIdx="2" presStyleCnt="3">
        <dgm:presLayoutVars>
          <dgm:chMax val="0"/>
          <dgm:chPref val="0"/>
          <dgm:bulletEnabled val="1"/>
        </dgm:presLayoutVars>
      </dgm:prSet>
      <dgm:spPr/>
      <dgm:t>
        <a:bodyPr/>
        <a:lstStyle/>
        <a:p>
          <a:endParaRPr lang="en-US"/>
        </a:p>
      </dgm:t>
    </dgm:pt>
    <dgm:pt modelId="{E8E851E2-7429-4AB6-88A9-59300EFF7C45}" type="pres">
      <dgm:prSet presAssocID="{155D272F-D587-43D0-B5EE-D095B4694F21}" presName="arrowWedge1" presStyleLbl="fgSibTrans2D1" presStyleIdx="0" presStyleCnt="3"/>
      <dgm:spPr>
        <a:solidFill>
          <a:srgbClr val="FFC000"/>
        </a:solidFill>
      </dgm:spPr>
      <dgm:t>
        <a:bodyPr/>
        <a:lstStyle/>
        <a:p>
          <a:endParaRPr lang="en-US"/>
        </a:p>
      </dgm:t>
    </dgm:pt>
    <dgm:pt modelId="{B4B78AF8-37CA-4D9A-9DED-2961EE582F09}" type="pres">
      <dgm:prSet presAssocID="{817EDC0B-2B7F-45D8-BA33-FB9747118DDF}" presName="arrowWedge2" presStyleLbl="fgSibTrans2D1" presStyleIdx="1" presStyleCnt="3"/>
      <dgm:spPr>
        <a:solidFill>
          <a:srgbClr val="FFC000"/>
        </a:solidFill>
      </dgm:spPr>
      <dgm:t>
        <a:bodyPr/>
        <a:lstStyle/>
        <a:p>
          <a:endParaRPr lang="en-US"/>
        </a:p>
      </dgm:t>
    </dgm:pt>
    <dgm:pt modelId="{B32B3803-08B5-4C00-9D0B-4FEE60D83570}" type="pres">
      <dgm:prSet presAssocID="{5AA1E157-050A-47B7-A2A9-03CF1AAF51DB}" presName="arrowWedge3" presStyleLbl="fgSibTrans2D1" presStyleIdx="2" presStyleCnt="3" custLinFactNeighborX="3170" custLinFactNeighborY="-312"/>
      <dgm:spPr>
        <a:solidFill>
          <a:srgbClr val="FFC000"/>
        </a:solidFill>
      </dgm:spPr>
      <dgm:t>
        <a:bodyPr/>
        <a:lstStyle/>
        <a:p>
          <a:endParaRPr lang="en-US"/>
        </a:p>
      </dgm:t>
    </dgm:pt>
  </dgm:ptLst>
  <dgm:cxnLst>
    <dgm:cxn modelId="{7CCEF686-E88B-4BFD-ABBE-4524CDAE41FE}" type="presOf" srcId="{CF3C98D7-6CAB-44A2-A1CE-40467D97427C}" destId="{C520EF70-394A-401E-829C-C92883474D69}" srcOrd="0" destOrd="0" presId="urn:microsoft.com/office/officeart/2005/8/layout/cycle8"/>
    <dgm:cxn modelId="{A152DB4D-67C3-4382-88CB-B39ED6732D67}" srcId="{CF3C98D7-6CAB-44A2-A1CE-40467D97427C}" destId="{BCCD9E4D-99D4-4599-954D-6A535D28938B}" srcOrd="2" destOrd="0" parTransId="{5F10AC0E-8B6F-4C72-8F76-FAF870A4B3DA}" sibTransId="{5AA1E157-050A-47B7-A2A9-03CF1AAF51DB}"/>
    <dgm:cxn modelId="{1CECC53C-6B47-4096-B9A8-4DCA3E069CF2}" type="presOf" srcId="{B8260733-26C4-4EEC-813C-AEBC5AE2E475}" destId="{8AA5E4AC-875A-47A9-A56E-DED4F44100AD}" srcOrd="0" destOrd="0" presId="urn:microsoft.com/office/officeart/2005/8/layout/cycle8"/>
    <dgm:cxn modelId="{CC85678C-CE57-493D-821B-4AE498462A3A}" srcId="{CF3C98D7-6CAB-44A2-A1CE-40467D97427C}" destId="{B8260733-26C4-4EEC-813C-AEBC5AE2E475}" srcOrd="0" destOrd="0" parTransId="{C6D131DD-0B28-4853-B9C0-D75D724E0391}" sibTransId="{155D272F-D587-43D0-B5EE-D095B4694F21}"/>
    <dgm:cxn modelId="{33E2B18E-5915-4282-B6FD-68C3C1EE9E44}" type="presOf" srcId="{BCCD9E4D-99D4-4599-954D-6A535D28938B}" destId="{70F09CD6-775A-4435-99F3-129D600C047E}" srcOrd="0" destOrd="0" presId="urn:microsoft.com/office/officeart/2005/8/layout/cycle8"/>
    <dgm:cxn modelId="{C00AC562-68BB-4E07-8585-06D8A6CDD830}" type="presOf" srcId="{8D349CE6-09D5-4976-A7DD-C746B1106E25}" destId="{940B6473-2E7A-4AD8-9B94-D82ADBBC786A}" srcOrd="1" destOrd="0" presId="urn:microsoft.com/office/officeart/2005/8/layout/cycle8"/>
    <dgm:cxn modelId="{1AB8F73E-8CF6-41FF-8D52-B9307B1D7890}" type="presOf" srcId="{BCCD9E4D-99D4-4599-954D-6A535D28938B}" destId="{51EF83FB-58CA-4EF0-B393-DF554D918714}" srcOrd="1" destOrd="0" presId="urn:microsoft.com/office/officeart/2005/8/layout/cycle8"/>
    <dgm:cxn modelId="{02576B22-EA76-4E64-AFBA-03D16DFAA59C}" type="presOf" srcId="{B8260733-26C4-4EEC-813C-AEBC5AE2E475}" destId="{B4E403AA-2D2B-41D1-80AE-B29A09DDCA39}" srcOrd="1" destOrd="0" presId="urn:microsoft.com/office/officeart/2005/8/layout/cycle8"/>
    <dgm:cxn modelId="{FFC63107-72FE-4F2B-92FB-1A67590D7BAF}" srcId="{CF3C98D7-6CAB-44A2-A1CE-40467D97427C}" destId="{8D349CE6-09D5-4976-A7DD-C746B1106E25}" srcOrd="1" destOrd="0" parTransId="{CCE9B6B1-7499-44BE-B62E-D21D6B8434E3}" sibTransId="{817EDC0B-2B7F-45D8-BA33-FB9747118DDF}"/>
    <dgm:cxn modelId="{9146EC1B-F40B-4809-BCDF-E6A4396FADFD}" type="presOf" srcId="{8D349CE6-09D5-4976-A7DD-C746B1106E25}" destId="{53615AE8-9328-4C34-8FDD-7BC8C88464D1}" srcOrd="0" destOrd="0" presId="urn:microsoft.com/office/officeart/2005/8/layout/cycle8"/>
    <dgm:cxn modelId="{22C311CB-C8AF-44FC-AD04-F29FA4D06AEE}" type="presParOf" srcId="{C520EF70-394A-401E-829C-C92883474D69}" destId="{8AA5E4AC-875A-47A9-A56E-DED4F44100AD}" srcOrd="0" destOrd="0" presId="urn:microsoft.com/office/officeart/2005/8/layout/cycle8"/>
    <dgm:cxn modelId="{029D2A04-3212-4E5D-9A99-F9F5474B404D}" type="presParOf" srcId="{C520EF70-394A-401E-829C-C92883474D69}" destId="{749BE55F-96ED-4D22-A22C-8B21E0CD70AF}" srcOrd="1" destOrd="0" presId="urn:microsoft.com/office/officeart/2005/8/layout/cycle8"/>
    <dgm:cxn modelId="{C75425C2-507C-43A4-BE01-50AAD2C1A942}" type="presParOf" srcId="{C520EF70-394A-401E-829C-C92883474D69}" destId="{07F48076-DD9F-4F5B-B44A-947F6D61636A}" srcOrd="2" destOrd="0" presId="urn:microsoft.com/office/officeart/2005/8/layout/cycle8"/>
    <dgm:cxn modelId="{EDE8818B-CC1D-454E-9CD1-92E64340CDF6}" type="presParOf" srcId="{C520EF70-394A-401E-829C-C92883474D69}" destId="{B4E403AA-2D2B-41D1-80AE-B29A09DDCA39}" srcOrd="3" destOrd="0" presId="urn:microsoft.com/office/officeart/2005/8/layout/cycle8"/>
    <dgm:cxn modelId="{FD2A9C8C-6EAB-4FB3-8F41-51E2BD3B591B}" type="presParOf" srcId="{C520EF70-394A-401E-829C-C92883474D69}" destId="{53615AE8-9328-4C34-8FDD-7BC8C88464D1}" srcOrd="4" destOrd="0" presId="urn:microsoft.com/office/officeart/2005/8/layout/cycle8"/>
    <dgm:cxn modelId="{942641D4-865F-4DE0-81C9-47DD3E3FDB6F}" type="presParOf" srcId="{C520EF70-394A-401E-829C-C92883474D69}" destId="{9F1DA6F1-0BA0-49D2-9FA1-8EAFCE8EA1E5}" srcOrd="5" destOrd="0" presId="urn:microsoft.com/office/officeart/2005/8/layout/cycle8"/>
    <dgm:cxn modelId="{D4F07463-5660-4DD5-9B33-70DF96DED83C}" type="presParOf" srcId="{C520EF70-394A-401E-829C-C92883474D69}" destId="{65E687DC-E5CD-4E22-9DDF-4A34C50EE426}" srcOrd="6" destOrd="0" presId="urn:microsoft.com/office/officeart/2005/8/layout/cycle8"/>
    <dgm:cxn modelId="{CBB6912A-2F72-4A45-9E63-E5BC1A28E2FF}" type="presParOf" srcId="{C520EF70-394A-401E-829C-C92883474D69}" destId="{940B6473-2E7A-4AD8-9B94-D82ADBBC786A}" srcOrd="7" destOrd="0" presId="urn:microsoft.com/office/officeart/2005/8/layout/cycle8"/>
    <dgm:cxn modelId="{81BA6755-C812-4922-844D-45BBD73268CF}" type="presParOf" srcId="{C520EF70-394A-401E-829C-C92883474D69}" destId="{70F09CD6-775A-4435-99F3-129D600C047E}" srcOrd="8" destOrd="0" presId="urn:microsoft.com/office/officeart/2005/8/layout/cycle8"/>
    <dgm:cxn modelId="{86C6AFEB-9E56-458E-A2B0-C0003B4614AA}" type="presParOf" srcId="{C520EF70-394A-401E-829C-C92883474D69}" destId="{0BAD3657-6E33-4AAC-B7A2-585D6F706BD4}" srcOrd="9" destOrd="0" presId="urn:microsoft.com/office/officeart/2005/8/layout/cycle8"/>
    <dgm:cxn modelId="{337DE966-9E0E-488A-87D3-34D79B9373BE}" type="presParOf" srcId="{C520EF70-394A-401E-829C-C92883474D69}" destId="{92A67490-0A9E-4702-9CB4-B960C5E4EA13}" srcOrd="10" destOrd="0" presId="urn:microsoft.com/office/officeart/2005/8/layout/cycle8"/>
    <dgm:cxn modelId="{F0BB7793-D057-4257-97E7-E4200F39CD12}" type="presParOf" srcId="{C520EF70-394A-401E-829C-C92883474D69}" destId="{51EF83FB-58CA-4EF0-B393-DF554D918714}" srcOrd="11" destOrd="0" presId="urn:microsoft.com/office/officeart/2005/8/layout/cycle8"/>
    <dgm:cxn modelId="{23CC6C9E-88D4-4EF8-B086-37E81F5C4830}" type="presParOf" srcId="{C520EF70-394A-401E-829C-C92883474D69}" destId="{E8E851E2-7429-4AB6-88A9-59300EFF7C45}" srcOrd="12" destOrd="0" presId="urn:microsoft.com/office/officeart/2005/8/layout/cycle8"/>
    <dgm:cxn modelId="{06C4AF4B-3B63-4487-A0E3-5D069EE3D97B}" type="presParOf" srcId="{C520EF70-394A-401E-829C-C92883474D69}" destId="{B4B78AF8-37CA-4D9A-9DED-2961EE582F09}" srcOrd="13" destOrd="0" presId="urn:microsoft.com/office/officeart/2005/8/layout/cycle8"/>
    <dgm:cxn modelId="{B642D46C-E22B-49CB-81FE-BD42577F2C19}" type="presParOf" srcId="{C520EF70-394A-401E-829C-C92883474D69}" destId="{B32B3803-08B5-4C00-9D0B-4FEE60D83570}"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F3C98D7-6CAB-44A2-A1CE-40467D97427C}"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B8260733-26C4-4EEC-813C-AEBC5AE2E475}">
      <dgm:prSet phldrT="[Text]"/>
      <dgm:spPr>
        <a:solidFill>
          <a:schemeClr val="accent1">
            <a:lumMod val="20000"/>
            <a:lumOff val="80000"/>
          </a:schemeClr>
        </a:solidFill>
      </dgm:spPr>
      <dgm:t>
        <a:bodyPr/>
        <a:lstStyle/>
        <a:p>
          <a:r>
            <a:rPr lang="en-US" b="1" dirty="0" smtClean="0">
              <a:solidFill>
                <a:schemeClr val="tx1"/>
              </a:solidFill>
            </a:rPr>
            <a:t>Beliefs: God/ church will judge me</a:t>
          </a:r>
          <a:endParaRPr lang="en-US" b="1" dirty="0">
            <a:solidFill>
              <a:schemeClr val="tx1"/>
            </a:solidFill>
          </a:endParaRPr>
        </a:p>
      </dgm:t>
    </dgm:pt>
    <dgm:pt modelId="{C6D131DD-0B28-4853-B9C0-D75D724E0391}" type="parTrans" cxnId="{CC85678C-CE57-493D-821B-4AE498462A3A}">
      <dgm:prSet/>
      <dgm:spPr/>
      <dgm:t>
        <a:bodyPr/>
        <a:lstStyle/>
        <a:p>
          <a:endParaRPr lang="en-US"/>
        </a:p>
      </dgm:t>
    </dgm:pt>
    <dgm:pt modelId="{155D272F-D587-43D0-B5EE-D095B4694F21}" type="sibTrans" cxnId="{CC85678C-CE57-493D-821B-4AE498462A3A}">
      <dgm:prSet/>
      <dgm:spPr/>
      <dgm:t>
        <a:bodyPr/>
        <a:lstStyle/>
        <a:p>
          <a:endParaRPr lang="en-US"/>
        </a:p>
      </dgm:t>
    </dgm:pt>
    <dgm:pt modelId="{8D349CE6-09D5-4976-A7DD-C746B1106E25}">
      <dgm:prSet phldrT="[Text]"/>
      <dgm:spPr>
        <a:solidFill>
          <a:schemeClr val="accent1">
            <a:lumMod val="20000"/>
            <a:lumOff val="80000"/>
          </a:schemeClr>
        </a:solidFill>
      </dgm:spPr>
      <dgm:t>
        <a:bodyPr/>
        <a:lstStyle/>
        <a:p>
          <a:r>
            <a:rPr lang="en-US" b="1" dirty="0" smtClean="0">
              <a:solidFill>
                <a:schemeClr val="tx1"/>
              </a:solidFill>
            </a:rPr>
            <a:t>Coping Practices: Past: work harder to hold family together</a:t>
          </a:r>
          <a:endParaRPr lang="en-US" b="1" dirty="0">
            <a:solidFill>
              <a:schemeClr val="tx1"/>
            </a:solidFill>
          </a:endParaRPr>
        </a:p>
      </dgm:t>
    </dgm:pt>
    <dgm:pt modelId="{CCE9B6B1-7499-44BE-B62E-D21D6B8434E3}" type="parTrans" cxnId="{FFC63107-72FE-4F2B-92FB-1A67590D7BAF}">
      <dgm:prSet/>
      <dgm:spPr/>
      <dgm:t>
        <a:bodyPr/>
        <a:lstStyle/>
        <a:p>
          <a:endParaRPr lang="en-US"/>
        </a:p>
      </dgm:t>
    </dgm:pt>
    <dgm:pt modelId="{817EDC0B-2B7F-45D8-BA33-FB9747118DDF}" type="sibTrans" cxnId="{FFC63107-72FE-4F2B-92FB-1A67590D7BAF}">
      <dgm:prSet/>
      <dgm:spPr/>
      <dgm:t>
        <a:bodyPr/>
        <a:lstStyle/>
        <a:p>
          <a:endParaRPr lang="en-US"/>
        </a:p>
      </dgm:t>
    </dgm:pt>
    <dgm:pt modelId="{BCCD9E4D-99D4-4599-954D-6A535D28938B}">
      <dgm:prSet phldrT="[Text]"/>
      <dgm:spPr>
        <a:solidFill>
          <a:schemeClr val="accent1">
            <a:lumMod val="20000"/>
            <a:lumOff val="80000"/>
          </a:schemeClr>
        </a:solidFill>
      </dgm:spPr>
      <dgm:t>
        <a:bodyPr/>
        <a:lstStyle/>
        <a:p>
          <a:r>
            <a:rPr lang="en-US" b="1" dirty="0" smtClean="0">
              <a:solidFill>
                <a:schemeClr val="tx1"/>
              </a:solidFill>
            </a:rPr>
            <a:t>Values: Being responsible for family </a:t>
          </a:r>
          <a:endParaRPr lang="en-US" b="1" dirty="0">
            <a:solidFill>
              <a:schemeClr val="tx1"/>
            </a:solidFill>
          </a:endParaRPr>
        </a:p>
      </dgm:t>
    </dgm:pt>
    <dgm:pt modelId="{5F10AC0E-8B6F-4C72-8F76-FAF870A4B3DA}" type="parTrans" cxnId="{A152DB4D-67C3-4382-88CB-B39ED6732D67}">
      <dgm:prSet/>
      <dgm:spPr/>
      <dgm:t>
        <a:bodyPr/>
        <a:lstStyle/>
        <a:p>
          <a:endParaRPr lang="en-US"/>
        </a:p>
      </dgm:t>
    </dgm:pt>
    <dgm:pt modelId="{5AA1E157-050A-47B7-A2A9-03CF1AAF51DB}" type="sibTrans" cxnId="{A152DB4D-67C3-4382-88CB-B39ED6732D67}">
      <dgm:prSet/>
      <dgm:spPr/>
      <dgm:t>
        <a:bodyPr/>
        <a:lstStyle/>
        <a:p>
          <a:endParaRPr lang="en-US"/>
        </a:p>
      </dgm:t>
    </dgm:pt>
    <dgm:pt modelId="{C520EF70-394A-401E-829C-C92883474D69}" type="pres">
      <dgm:prSet presAssocID="{CF3C98D7-6CAB-44A2-A1CE-40467D97427C}" presName="compositeShape" presStyleCnt="0">
        <dgm:presLayoutVars>
          <dgm:chMax val="7"/>
          <dgm:dir/>
          <dgm:resizeHandles val="exact"/>
        </dgm:presLayoutVars>
      </dgm:prSet>
      <dgm:spPr/>
      <dgm:t>
        <a:bodyPr/>
        <a:lstStyle/>
        <a:p>
          <a:endParaRPr lang="en-US"/>
        </a:p>
      </dgm:t>
    </dgm:pt>
    <dgm:pt modelId="{8AA5E4AC-875A-47A9-A56E-DED4F44100AD}" type="pres">
      <dgm:prSet presAssocID="{CF3C98D7-6CAB-44A2-A1CE-40467D97427C}" presName="wedge1" presStyleLbl="node1" presStyleIdx="0" presStyleCnt="3" custScaleX="94351" custScaleY="100643" custLinFactNeighborX="5478" custLinFactNeighborY="-583"/>
      <dgm:spPr/>
      <dgm:t>
        <a:bodyPr/>
        <a:lstStyle/>
        <a:p>
          <a:endParaRPr lang="en-US"/>
        </a:p>
      </dgm:t>
    </dgm:pt>
    <dgm:pt modelId="{749BE55F-96ED-4D22-A22C-8B21E0CD70AF}" type="pres">
      <dgm:prSet presAssocID="{CF3C98D7-6CAB-44A2-A1CE-40467D97427C}" presName="dummy1a" presStyleCnt="0"/>
      <dgm:spPr/>
    </dgm:pt>
    <dgm:pt modelId="{07F48076-DD9F-4F5B-B44A-947F6D61636A}" type="pres">
      <dgm:prSet presAssocID="{CF3C98D7-6CAB-44A2-A1CE-40467D97427C}" presName="dummy1b" presStyleCnt="0"/>
      <dgm:spPr/>
    </dgm:pt>
    <dgm:pt modelId="{B4E403AA-2D2B-41D1-80AE-B29A09DDCA39}" type="pres">
      <dgm:prSet presAssocID="{CF3C98D7-6CAB-44A2-A1CE-40467D97427C}" presName="wedge1Tx" presStyleLbl="node1" presStyleIdx="0" presStyleCnt="3">
        <dgm:presLayoutVars>
          <dgm:chMax val="0"/>
          <dgm:chPref val="0"/>
          <dgm:bulletEnabled val="1"/>
        </dgm:presLayoutVars>
      </dgm:prSet>
      <dgm:spPr/>
      <dgm:t>
        <a:bodyPr/>
        <a:lstStyle/>
        <a:p>
          <a:endParaRPr lang="en-US"/>
        </a:p>
      </dgm:t>
    </dgm:pt>
    <dgm:pt modelId="{53615AE8-9328-4C34-8FDD-7BC8C88464D1}" type="pres">
      <dgm:prSet presAssocID="{CF3C98D7-6CAB-44A2-A1CE-40467D97427C}" presName="wedge2" presStyleLbl="node1" presStyleIdx="1" presStyleCnt="3" custScaleX="105842" custLinFactNeighborX="2297" custLinFactNeighborY="6171"/>
      <dgm:spPr/>
      <dgm:t>
        <a:bodyPr/>
        <a:lstStyle/>
        <a:p>
          <a:endParaRPr lang="en-US"/>
        </a:p>
      </dgm:t>
    </dgm:pt>
    <dgm:pt modelId="{9F1DA6F1-0BA0-49D2-9FA1-8EAFCE8EA1E5}" type="pres">
      <dgm:prSet presAssocID="{CF3C98D7-6CAB-44A2-A1CE-40467D97427C}" presName="dummy2a" presStyleCnt="0"/>
      <dgm:spPr/>
    </dgm:pt>
    <dgm:pt modelId="{65E687DC-E5CD-4E22-9DDF-4A34C50EE426}" type="pres">
      <dgm:prSet presAssocID="{CF3C98D7-6CAB-44A2-A1CE-40467D97427C}" presName="dummy2b" presStyleCnt="0"/>
      <dgm:spPr/>
    </dgm:pt>
    <dgm:pt modelId="{940B6473-2E7A-4AD8-9B94-D82ADBBC786A}" type="pres">
      <dgm:prSet presAssocID="{CF3C98D7-6CAB-44A2-A1CE-40467D97427C}" presName="wedge2Tx" presStyleLbl="node1" presStyleIdx="1" presStyleCnt="3">
        <dgm:presLayoutVars>
          <dgm:chMax val="0"/>
          <dgm:chPref val="0"/>
          <dgm:bulletEnabled val="1"/>
        </dgm:presLayoutVars>
      </dgm:prSet>
      <dgm:spPr/>
      <dgm:t>
        <a:bodyPr/>
        <a:lstStyle/>
        <a:p>
          <a:endParaRPr lang="en-US"/>
        </a:p>
      </dgm:t>
    </dgm:pt>
    <dgm:pt modelId="{70F09CD6-775A-4435-99F3-129D600C047E}" type="pres">
      <dgm:prSet presAssocID="{CF3C98D7-6CAB-44A2-A1CE-40467D97427C}" presName="wedge3" presStyleLbl="node1" presStyleIdx="2" presStyleCnt="3" custScaleX="112432" custScaleY="107304" custLinFactNeighborX="-1864"/>
      <dgm:spPr/>
      <dgm:t>
        <a:bodyPr/>
        <a:lstStyle/>
        <a:p>
          <a:endParaRPr lang="en-US"/>
        </a:p>
      </dgm:t>
    </dgm:pt>
    <dgm:pt modelId="{0BAD3657-6E33-4AAC-B7A2-585D6F706BD4}" type="pres">
      <dgm:prSet presAssocID="{CF3C98D7-6CAB-44A2-A1CE-40467D97427C}" presName="dummy3a" presStyleCnt="0"/>
      <dgm:spPr/>
    </dgm:pt>
    <dgm:pt modelId="{92A67490-0A9E-4702-9CB4-B960C5E4EA13}" type="pres">
      <dgm:prSet presAssocID="{CF3C98D7-6CAB-44A2-A1CE-40467D97427C}" presName="dummy3b" presStyleCnt="0"/>
      <dgm:spPr/>
    </dgm:pt>
    <dgm:pt modelId="{51EF83FB-58CA-4EF0-B393-DF554D918714}" type="pres">
      <dgm:prSet presAssocID="{CF3C98D7-6CAB-44A2-A1CE-40467D97427C}" presName="wedge3Tx" presStyleLbl="node1" presStyleIdx="2" presStyleCnt="3">
        <dgm:presLayoutVars>
          <dgm:chMax val="0"/>
          <dgm:chPref val="0"/>
          <dgm:bulletEnabled val="1"/>
        </dgm:presLayoutVars>
      </dgm:prSet>
      <dgm:spPr/>
      <dgm:t>
        <a:bodyPr/>
        <a:lstStyle/>
        <a:p>
          <a:endParaRPr lang="en-US"/>
        </a:p>
      </dgm:t>
    </dgm:pt>
    <dgm:pt modelId="{E8E851E2-7429-4AB6-88A9-59300EFF7C45}" type="pres">
      <dgm:prSet presAssocID="{155D272F-D587-43D0-B5EE-D095B4694F21}" presName="arrowWedge1" presStyleLbl="fgSibTrans2D1" presStyleIdx="0" presStyleCnt="3" custLinFactNeighborX="-180" custLinFactNeighborY="-3769"/>
      <dgm:spPr>
        <a:solidFill>
          <a:srgbClr val="FFC000"/>
        </a:solidFill>
      </dgm:spPr>
      <dgm:t>
        <a:bodyPr/>
        <a:lstStyle/>
        <a:p>
          <a:endParaRPr lang="en-US"/>
        </a:p>
      </dgm:t>
    </dgm:pt>
    <dgm:pt modelId="{B4B78AF8-37CA-4D9A-9DED-2961EE582F09}" type="pres">
      <dgm:prSet presAssocID="{817EDC0B-2B7F-45D8-BA33-FB9747118DDF}" presName="arrowWedge2" presStyleLbl="fgSibTrans2D1" presStyleIdx="1" presStyleCnt="3"/>
      <dgm:spPr>
        <a:solidFill>
          <a:srgbClr val="FFC000"/>
        </a:solidFill>
      </dgm:spPr>
      <dgm:t>
        <a:bodyPr/>
        <a:lstStyle/>
        <a:p>
          <a:endParaRPr lang="en-US"/>
        </a:p>
      </dgm:t>
    </dgm:pt>
    <dgm:pt modelId="{B32B3803-08B5-4C00-9D0B-4FEE60D83570}" type="pres">
      <dgm:prSet presAssocID="{5AA1E157-050A-47B7-A2A9-03CF1AAF51DB}" presName="arrowWedge3" presStyleLbl="fgSibTrans2D1" presStyleIdx="2" presStyleCnt="3" custScaleX="99241" custLinFactNeighborX="-4452" custLinFactNeighborY="-1932"/>
      <dgm:spPr>
        <a:solidFill>
          <a:srgbClr val="FFC000"/>
        </a:solidFill>
      </dgm:spPr>
      <dgm:t>
        <a:bodyPr/>
        <a:lstStyle/>
        <a:p>
          <a:endParaRPr lang="en-US"/>
        </a:p>
      </dgm:t>
    </dgm:pt>
  </dgm:ptLst>
  <dgm:cxnLst>
    <dgm:cxn modelId="{D8D7201E-BFE5-4CE6-BCC5-6E052D142D5F}" type="presOf" srcId="{BCCD9E4D-99D4-4599-954D-6A535D28938B}" destId="{70F09CD6-775A-4435-99F3-129D600C047E}" srcOrd="0" destOrd="0" presId="urn:microsoft.com/office/officeart/2005/8/layout/cycle8"/>
    <dgm:cxn modelId="{A9A5886B-4377-4CBA-AA4E-CCEEF330CFF8}" type="presOf" srcId="{8D349CE6-09D5-4976-A7DD-C746B1106E25}" destId="{940B6473-2E7A-4AD8-9B94-D82ADBBC786A}" srcOrd="1" destOrd="0" presId="urn:microsoft.com/office/officeart/2005/8/layout/cycle8"/>
    <dgm:cxn modelId="{CAD2DDE9-ECD5-4F2D-8487-42EBE84FA232}" type="presOf" srcId="{CF3C98D7-6CAB-44A2-A1CE-40467D97427C}" destId="{C520EF70-394A-401E-829C-C92883474D69}" srcOrd="0" destOrd="0" presId="urn:microsoft.com/office/officeart/2005/8/layout/cycle8"/>
    <dgm:cxn modelId="{8FCA3AF4-99B4-42F7-A6DA-BC9EFD59652F}" type="presOf" srcId="{B8260733-26C4-4EEC-813C-AEBC5AE2E475}" destId="{8AA5E4AC-875A-47A9-A56E-DED4F44100AD}" srcOrd="0" destOrd="0" presId="urn:microsoft.com/office/officeart/2005/8/layout/cycle8"/>
    <dgm:cxn modelId="{6B2FC9AF-F49E-492E-B4DE-93A92C89F2C2}" type="presOf" srcId="{B8260733-26C4-4EEC-813C-AEBC5AE2E475}" destId="{B4E403AA-2D2B-41D1-80AE-B29A09DDCA39}" srcOrd="1" destOrd="0" presId="urn:microsoft.com/office/officeart/2005/8/layout/cycle8"/>
    <dgm:cxn modelId="{5BBA3360-28F5-4D2F-9CA9-2830FD356E1A}" type="presOf" srcId="{8D349CE6-09D5-4976-A7DD-C746B1106E25}" destId="{53615AE8-9328-4C34-8FDD-7BC8C88464D1}" srcOrd="0" destOrd="0" presId="urn:microsoft.com/office/officeart/2005/8/layout/cycle8"/>
    <dgm:cxn modelId="{A152DB4D-67C3-4382-88CB-B39ED6732D67}" srcId="{CF3C98D7-6CAB-44A2-A1CE-40467D97427C}" destId="{BCCD9E4D-99D4-4599-954D-6A535D28938B}" srcOrd="2" destOrd="0" parTransId="{5F10AC0E-8B6F-4C72-8F76-FAF870A4B3DA}" sibTransId="{5AA1E157-050A-47B7-A2A9-03CF1AAF51DB}"/>
    <dgm:cxn modelId="{8C468B25-07B8-44FD-8EAA-5D36714ACE67}" type="presOf" srcId="{BCCD9E4D-99D4-4599-954D-6A535D28938B}" destId="{51EF83FB-58CA-4EF0-B393-DF554D918714}" srcOrd="1" destOrd="0" presId="urn:microsoft.com/office/officeart/2005/8/layout/cycle8"/>
    <dgm:cxn modelId="{FFC63107-72FE-4F2B-92FB-1A67590D7BAF}" srcId="{CF3C98D7-6CAB-44A2-A1CE-40467D97427C}" destId="{8D349CE6-09D5-4976-A7DD-C746B1106E25}" srcOrd="1" destOrd="0" parTransId="{CCE9B6B1-7499-44BE-B62E-D21D6B8434E3}" sibTransId="{817EDC0B-2B7F-45D8-BA33-FB9747118DDF}"/>
    <dgm:cxn modelId="{CC85678C-CE57-493D-821B-4AE498462A3A}" srcId="{CF3C98D7-6CAB-44A2-A1CE-40467D97427C}" destId="{B8260733-26C4-4EEC-813C-AEBC5AE2E475}" srcOrd="0" destOrd="0" parTransId="{C6D131DD-0B28-4853-B9C0-D75D724E0391}" sibTransId="{155D272F-D587-43D0-B5EE-D095B4694F21}"/>
    <dgm:cxn modelId="{9AD55177-6287-4442-A968-4B05DC8E9D86}" type="presParOf" srcId="{C520EF70-394A-401E-829C-C92883474D69}" destId="{8AA5E4AC-875A-47A9-A56E-DED4F44100AD}" srcOrd="0" destOrd="0" presId="urn:microsoft.com/office/officeart/2005/8/layout/cycle8"/>
    <dgm:cxn modelId="{17A1B2AE-0F73-49F8-8052-9A67CE2F6DEC}" type="presParOf" srcId="{C520EF70-394A-401E-829C-C92883474D69}" destId="{749BE55F-96ED-4D22-A22C-8B21E0CD70AF}" srcOrd="1" destOrd="0" presId="urn:microsoft.com/office/officeart/2005/8/layout/cycle8"/>
    <dgm:cxn modelId="{5AF30D90-1961-4D70-8E60-622FD4C15519}" type="presParOf" srcId="{C520EF70-394A-401E-829C-C92883474D69}" destId="{07F48076-DD9F-4F5B-B44A-947F6D61636A}" srcOrd="2" destOrd="0" presId="urn:microsoft.com/office/officeart/2005/8/layout/cycle8"/>
    <dgm:cxn modelId="{1506828D-2F1D-4063-904B-931CF1040B0F}" type="presParOf" srcId="{C520EF70-394A-401E-829C-C92883474D69}" destId="{B4E403AA-2D2B-41D1-80AE-B29A09DDCA39}" srcOrd="3" destOrd="0" presId="urn:microsoft.com/office/officeart/2005/8/layout/cycle8"/>
    <dgm:cxn modelId="{EA5CEEB6-9FD5-4792-BA7F-78D65EDABE01}" type="presParOf" srcId="{C520EF70-394A-401E-829C-C92883474D69}" destId="{53615AE8-9328-4C34-8FDD-7BC8C88464D1}" srcOrd="4" destOrd="0" presId="urn:microsoft.com/office/officeart/2005/8/layout/cycle8"/>
    <dgm:cxn modelId="{10AFC9DE-D168-46E1-9972-61A69CA056FF}" type="presParOf" srcId="{C520EF70-394A-401E-829C-C92883474D69}" destId="{9F1DA6F1-0BA0-49D2-9FA1-8EAFCE8EA1E5}" srcOrd="5" destOrd="0" presId="urn:microsoft.com/office/officeart/2005/8/layout/cycle8"/>
    <dgm:cxn modelId="{E0A54C63-9771-4E63-B775-23151F30B18F}" type="presParOf" srcId="{C520EF70-394A-401E-829C-C92883474D69}" destId="{65E687DC-E5CD-4E22-9DDF-4A34C50EE426}" srcOrd="6" destOrd="0" presId="urn:microsoft.com/office/officeart/2005/8/layout/cycle8"/>
    <dgm:cxn modelId="{141746BA-E64C-4E28-A75B-C5CDC97A4A85}" type="presParOf" srcId="{C520EF70-394A-401E-829C-C92883474D69}" destId="{940B6473-2E7A-4AD8-9B94-D82ADBBC786A}" srcOrd="7" destOrd="0" presId="urn:microsoft.com/office/officeart/2005/8/layout/cycle8"/>
    <dgm:cxn modelId="{21E56C4A-B2A6-4418-8E58-C4FD4ED3DF1B}" type="presParOf" srcId="{C520EF70-394A-401E-829C-C92883474D69}" destId="{70F09CD6-775A-4435-99F3-129D600C047E}" srcOrd="8" destOrd="0" presId="urn:microsoft.com/office/officeart/2005/8/layout/cycle8"/>
    <dgm:cxn modelId="{DFDB92D3-80F5-4A10-B663-95C7AAC2AE3E}" type="presParOf" srcId="{C520EF70-394A-401E-829C-C92883474D69}" destId="{0BAD3657-6E33-4AAC-B7A2-585D6F706BD4}" srcOrd="9" destOrd="0" presId="urn:microsoft.com/office/officeart/2005/8/layout/cycle8"/>
    <dgm:cxn modelId="{EBD6E271-04E1-410F-85A6-5A1F269EA63D}" type="presParOf" srcId="{C520EF70-394A-401E-829C-C92883474D69}" destId="{92A67490-0A9E-4702-9CB4-B960C5E4EA13}" srcOrd="10" destOrd="0" presId="urn:microsoft.com/office/officeart/2005/8/layout/cycle8"/>
    <dgm:cxn modelId="{C30FB1FC-93DC-40EF-BF91-D6AC4C829B20}" type="presParOf" srcId="{C520EF70-394A-401E-829C-C92883474D69}" destId="{51EF83FB-58CA-4EF0-B393-DF554D918714}" srcOrd="11" destOrd="0" presId="urn:microsoft.com/office/officeart/2005/8/layout/cycle8"/>
    <dgm:cxn modelId="{6CCAB832-BCF5-4ADF-B822-0DBE17D6B365}" type="presParOf" srcId="{C520EF70-394A-401E-829C-C92883474D69}" destId="{E8E851E2-7429-4AB6-88A9-59300EFF7C45}" srcOrd="12" destOrd="0" presId="urn:microsoft.com/office/officeart/2005/8/layout/cycle8"/>
    <dgm:cxn modelId="{89C486C3-9B2B-411C-973B-87424BEB166D}" type="presParOf" srcId="{C520EF70-394A-401E-829C-C92883474D69}" destId="{B4B78AF8-37CA-4D9A-9DED-2961EE582F09}" srcOrd="13" destOrd="0" presId="urn:microsoft.com/office/officeart/2005/8/layout/cycle8"/>
    <dgm:cxn modelId="{8A6FC05F-F578-43B0-BB79-172A411DAE68}" type="presParOf" srcId="{C520EF70-394A-401E-829C-C92883474D69}" destId="{B32B3803-08B5-4C00-9D0B-4FEE60D83570}"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8AED4-9CE3-4C51-B72D-80F8ED485B97}">
      <dsp:nvSpPr>
        <dsp:cNvPr id="0" name=""/>
        <dsp:cNvSpPr/>
      </dsp:nvSpPr>
      <dsp:spPr>
        <a:xfrm>
          <a:off x="3978039" y="2017483"/>
          <a:ext cx="2219542" cy="2349288"/>
        </a:xfrm>
        <a:prstGeom prst="flowChartMagneticTape">
          <a:avLst/>
        </a:prstGeom>
        <a:solidFill>
          <a:schemeClr val="accent1">
            <a:lumMod val="20000"/>
            <a:lumOff val="80000"/>
          </a:schemeClr>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Practices that calm and center us</a:t>
          </a:r>
          <a:endParaRPr lang="en-US" sz="2400" b="1" kern="1200" dirty="0">
            <a:solidFill>
              <a:schemeClr val="tx1"/>
            </a:solidFill>
          </a:endParaRPr>
        </a:p>
      </dsp:txBody>
      <dsp:txXfrm>
        <a:off x="4303083" y="2361528"/>
        <a:ext cx="1569454" cy="1661198"/>
      </dsp:txXfrm>
    </dsp:sp>
    <dsp:sp modelId="{3F69DD85-C4B6-44EC-90A2-E14097AF3911}">
      <dsp:nvSpPr>
        <dsp:cNvPr id="0" name=""/>
        <dsp:cNvSpPr/>
      </dsp:nvSpPr>
      <dsp:spPr>
        <a:xfrm rot="16060319">
          <a:off x="4933749" y="1557764"/>
          <a:ext cx="197984" cy="5595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10800000">
        <a:off x="4964653" y="1699349"/>
        <a:ext cx="138589" cy="335735"/>
      </dsp:txXfrm>
    </dsp:sp>
    <dsp:sp modelId="{F0813032-F024-4FE9-99AB-D4C4355CECD1}">
      <dsp:nvSpPr>
        <dsp:cNvPr id="0" name=""/>
        <dsp:cNvSpPr/>
      </dsp:nvSpPr>
      <dsp:spPr>
        <a:xfrm>
          <a:off x="3969917" y="0"/>
          <a:ext cx="2043148" cy="1645762"/>
        </a:xfrm>
        <a:prstGeom prst="ellipse">
          <a:avLst/>
        </a:prstGeom>
        <a:solidFill>
          <a:schemeClr val="bg2"/>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Physical Well-Being</a:t>
          </a:r>
          <a:endParaRPr lang="en-US" sz="2000" b="1" kern="1200" dirty="0">
            <a:solidFill>
              <a:schemeClr val="tx1"/>
            </a:solidFill>
          </a:endParaRPr>
        </a:p>
      </dsp:txBody>
      <dsp:txXfrm>
        <a:off x="4269129" y="241016"/>
        <a:ext cx="1444724" cy="1163730"/>
      </dsp:txXfrm>
    </dsp:sp>
    <dsp:sp modelId="{83D0908E-A25A-48E3-8B82-AC6307ED185B}">
      <dsp:nvSpPr>
        <dsp:cNvPr id="0" name=""/>
        <dsp:cNvSpPr/>
      </dsp:nvSpPr>
      <dsp:spPr>
        <a:xfrm rot="20046650">
          <a:off x="6267302" y="2211735"/>
          <a:ext cx="528112" cy="5595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6275252" y="2358236"/>
        <a:ext cx="369678" cy="335735"/>
      </dsp:txXfrm>
    </dsp:sp>
    <dsp:sp modelId="{40708A14-6A5E-4D7D-AB53-4B7586A40C71}">
      <dsp:nvSpPr>
        <dsp:cNvPr id="0" name=""/>
        <dsp:cNvSpPr/>
      </dsp:nvSpPr>
      <dsp:spPr>
        <a:xfrm>
          <a:off x="6868114" y="914192"/>
          <a:ext cx="2053418" cy="1831157"/>
        </a:xfrm>
        <a:prstGeom prst="ellipse">
          <a:avLst/>
        </a:prstGeom>
        <a:solidFill>
          <a:schemeClr val="bg2"/>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Relational</a:t>
          </a:r>
        </a:p>
        <a:p>
          <a:pPr lvl="0" algn="ctr" defTabSz="889000">
            <a:lnSpc>
              <a:spcPct val="90000"/>
            </a:lnSpc>
            <a:spcBef>
              <a:spcPct val="0"/>
            </a:spcBef>
            <a:spcAft>
              <a:spcPct val="35000"/>
            </a:spcAft>
          </a:pPr>
          <a:r>
            <a:rPr lang="en-US" sz="2000" b="1" kern="1200" dirty="0" smtClean="0">
              <a:solidFill>
                <a:schemeClr val="tx1"/>
              </a:solidFill>
            </a:rPr>
            <a:t>Well-Being</a:t>
          </a:r>
          <a:endParaRPr lang="en-US" sz="2000" b="1" kern="1200" dirty="0">
            <a:solidFill>
              <a:schemeClr val="tx1"/>
            </a:solidFill>
          </a:endParaRPr>
        </a:p>
      </dsp:txBody>
      <dsp:txXfrm>
        <a:off x="7168830" y="1182359"/>
        <a:ext cx="1451986" cy="1294823"/>
      </dsp:txXfrm>
    </dsp:sp>
    <dsp:sp modelId="{47001657-0BEE-4A47-98A6-AA274CDC5B7A}">
      <dsp:nvSpPr>
        <dsp:cNvPr id="0" name=""/>
        <dsp:cNvSpPr/>
      </dsp:nvSpPr>
      <dsp:spPr>
        <a:xfrm rot="1642312">
          <a:off x="6136084" y="3497601"/>
          <a:ext cx="164306" cy="5595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6138843" y="3598182"/>
        <a:ext cx="115014" cy="335735"/>
      </dsp:txXfrm>
    </dsp:sp>
    <dsp:sp modelId="{E746D151-FCE4-4573-A207-D32948D3D032}">
      <dsp:nvSpPr>
        <dsp:cNvPr id="0" name=""/>
        <dsp:cNvSpPr/>
      </dsp:nvSpPr>
      <dsp:spPr>
        <a:xfrm>
          <a:off x="6095398" y="3559024"/>
          <a:ext cx="2409989" cy="1557237"/>
        </a:xfrm>
        <a:prstGeom prst="bracketPair">
          <a:avLst/>
        </a:prstGeom>
        <a:solidFill>
          <a:schemeClr val="accent1">
            <a:lumMod val="20000"/>
            <a:lumOff val="80000"/>
          </a:schemeClr>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rPr>
            <a:t>Spiritual</a:t>
          </a:r>
        </a:p>
        <a:p>
          <a:pPr lvl="0" algn="ctr" defTabSz="1244600">
            <a:lnSpc>
              <a:spcPct val="90000"/>
            </a:lnSpc>
            <a:spcBef>
              <a:spcPct val="0"/>
            </a:spcBef>
            <a:spcAft>
              <a:spcPct val="35000"/>
            </a:spcAft>
          </a:pPr>
          <a:r>
            <a:rPr lang="en-US" sz="2800" b="1" kern="1200" dirty="0" smtClean="0">
              <a:solidFill>
                <a:schemeClr val="tx1"/>
              </a:solidFill>
            </a:rPr>
            <a:t>Well-Being</a:t>
          </a:r>
          <a:endParaRPr lang="en-US" sz="2800" b="1" kern="1200" dirty="0">
            <a:solidFill>
              <a:schemeClr val="tx1"/>
            </a:solidFill>
          </a:endParaRPr>
        </a:p>
      </dsp:txBody>
      <dsp:txXfrm>
        <a:off x="6171416" y="3635042"/>
        <a:ext cx="2257953" cy="1405201"/>
      </dsp:txXfrm>
    </dsp:sp>
    <dsp:sp modelId="{0A2D3573-EC51-4A26-9E6C-DA68053D15AE}">
      <dsp:nvSpPr>
        <dsp:cNvPr id="0" name=""/>
        <dsp:cNvSpPr/>
      </dsp:nvSpPr>
      <dsp:spPr>
        <a:xfrm rot="8492034">
          <a:off x="3810016" y="3800092"/>
          <a:ext cx="320781" cy="5595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10800000">
        <a:off x="3895807" y="3882073"/>
        <a:ext cx="224547" cy="335735"/>
      </dsp:txXfrm>
    </dsp:sp>
    <dsp:sp modelId="{C36DEAD9-BE2B-4549-9AB3-D0FA070F2D86}">
      <dsp:nvSpPr>
        <dsp:cNvPr id="0" name=""/>
        <dsp:cNvSpPr/>
      </dsp:nvSpPr>
      <dsp:spPr>
        <a:xfrm>
          <a:off x="1977238" y="4028769"/>
          <a:ext cx="2043461" cy="1645762"/>
        </a:xfrm>
        <a:prstGeom prst="ellipse">
          <a:avLst/>
        </a:prstGeom>
        <a:solidFill>
          <a:schemeClr val="bg2"/>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Work</a:t>
          </a:r>
        </a:p>
        <a:p>
          <a:pPr lvl="0" algn="ctr" defTabSz="889000">
            <a:lnSpc>
              <a:spcPct val="90000"/>
            </a:lnSpc>
            <a:spcBef>
              <a:spcPct val="0"/>
            </a:spcBef>
            <a:spcAft>
              <a:spcPct val="35000"/>
            </a:spcAft>
          </a:pPr>
          <a:r>
            <a:rPr lang="en-US" sz="2000" b="1" kern="1200" dirty="0" smtClean="0">
              <a:solidFill>
                <a:schemeClr val="tx1"/>
              </a:solidFill>
            </a:rPr>
            <a:t>Well-Being</a:t>
          </a:r>
          <a:endParaRPr lang="en-US" sz="2000" b="1" kern="1200" dirty="0">
            <a:solidFill>
              <a:schemeClr val="tx1"/>
            </a:solidFill>
          </a:endParaRPr>
        </a:p>
      </dsp:txBody>
      <dsp:txXfrm>
        <a:off x="2276496" y="4269785"/>
        <a:ext cx="1444945" cy="1163730"/>
      </dsp:txXfrm>
    </dsp:sp>
    <dsp:sp modelId="{001E5BFF-F19C-4029-8598-F286A3F8B483}">
      <dsp:nvSpPr>
        <dsp:cNvPr id="0" name=""/>
        <dsp:cNvSpPr/>
      </dsp:nvSpPr>
      <dsp:spPr>
        <a:xfrm rot="12086313">
          <a:off x="3386718" y="2340325"/>
          <a:ext cx="488699" cy="5595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10800000">
        <a:off x="3528256" y="2479030"/>
        <a:ext cx="342089" cy="335735"/>
      </dsp:txXfrm>
    </dsp:sp>
    <dsp:sp modelId="{8BAFCB95-358B-43E0-A251-F790F846EC90}">
      <dsp:nvSpPr>
        <dsp:cNvPr id="0" name=""/>
        <dsp:cNvSpPr/>
      </dsp:nvSpPr>
      <dsp:spPr>
        <a:xfrm>
          <a:off x="1139026" y="1245067"/>
          <a:ext cx="2171781" cy="1645762"/>
        </a:xfrm>
        <a:prstGeom prst="ellipse">
          <a:avLst/>
        </a:prstGeom>
        <a:solidFill>
          <a:schemeClr val="bg2"/>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Emotional</a:t>
          </a:r>
        </a:p>
        <a:p>
          <a:pPr lvl="0" algn="ctr" defTabSz="889000">
            <a:lnSpc>
              <a:spcPct val="90000"/>
            </a:lnSpc>
            <a:spcBef>
              <a:spcPct val="0"/>
            </a:spcBef>
            <a:spcAft>
              <a:spcPct val="35000"/>
            </a:spcAft>
          </a:pPr>
          <a:r>
            <a:rPr lang="en-US" sz="2000" b="1" kern="1200" dirty="0" smtClean="0">
              <a:solidFill>
                <a:schemeClr val="tx1"/>
              </a:solidFill>
            </a:rPr>
            <a:t>Well-Being</a:t>
          </a:r>
          <a:endParaRPr lang="en-US" sz="2000" b="1" kern="1200" dirty="0">
            <a:solidFill>
              <a:schemeClr val="tx1"/>
            </a:solidFill>
          </a:endParaRPr>
        </a:p>
      </dsp:txBody>
      <dsp:txXfrm>
        <a:off x="1457076" y="1486083"/>
        <a:ext cx="1535681" cy="11637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5A364C-7F9C-4679-A2E1-D18E359D3672}" type="datetimeFigureOut">
              <a:rPr lang="en-US" smtClean="0"/>
              <a:t>6/29/2015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AA8698-A914-42E4-BEC5-AD51C4CD1C04}" type="slidenum">
              <a:rPr lang="en-US" smtClean="0"/>
              <a:t>‹#›</a:t>
            </a:fld>
            <a:endParaRPr lang="en-US"/>
          </a:p>
        </p:txBody>
      </p:sp>
    </p:spTree>
    <p:extLst>
      <p:ext uri="{BB962C8B-B14F-4D97-AF65-F5344CB8AC3E}">
        <p14:creationId xmlns:p14="http://schemas.microsoft.com/office/powerpoint/2010/main" val="2550031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9DE2CE3-11F4-45BA-A631-F516EF4D411A}" type="slidenum">
              <a:rPr lang="en-US" smtClean="0"/>
              <a:pPr>
                <a:defRPr/>
              </a:pPr>
              <a:t>3</a:t>
            </a:fld>
            <a:endParaRPr lang="en-US" dirty="0"/>
          </a:p>
        </p:txBody>
      </p:sp>
    </p:spTree>
    <p:extLst>
      <p:ext uri="{BB962C8B-B14F-4D97-AF65-F5344CB8AC3E}">
        <p14:creationId xmlns:p14="http://schemas.microsoft.com/office/powerpoint/2010/main" val="713507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EXPOSURE TO TRAUMATIC EVENT</a:t>
            </a:r>
            <a:endParaRPr lang="en-US" sz="1200" dirty="0" smtClean="0"/>
          </a:p>
          <a:p>
            <a:r>
              <a:rPr lang="en-US" sz="1200" b="1" dirty="0" smtClean="0"/>
              <a:t>TRUE ALARM</a:t>
            </a:r>
            <a:r>
              <a:rPr lang="en-US" sz="1200" dirty="0" smtClean="0"/>
              <a:t>: “When mammals sense threat, at least two important brain circuits swing into action. One pathway runs through the frontal lobe of the cerebral cortex, the layer of the brain that regulates consciousness, thinking and decision-making functions.” The other circuit is more primal, running deep into the unconscious brain and through the amygdala, …specialized to register threats. This unconscious circuit is “quick and dirty,” a primal survival instinct that increases blood pressure, heart rate and alertness well before the thinking cortex is fully aware of what is happening.” (Carey, </a:t>
            </a:r>
            <a:r>
              <a:rPr lang="en-US" sz="1200" dirty="0" err="1" smtClean="0"/>
              <a:t>NYTimes</a:t>
            </a:r>
            <a:r>
              <a:rPr lang="en-US" sz="1200" dirty="0" smtClean="0"/>
              <a:t> 2008)</a:t>
            </a:r>
          </a:p>
          <a:p>
            <a:r>
              <a:rPr lang="en-US" sz="1200" b="1" dirty="0" smtClean="0"/>
              <a:t>FALSE ALARM</a:t>
            </a:r>
            <a:r>
              <a:rPr lang="en-US" sz="1200" dirty="0" smtClean="0"/>
              <a:t>: “The difference between the two [brain circuitries] may be crucial to understanding how an irrational fear forms. The amygdala records sights and sounds associated with a harrowing memory, and it is capable of sending the body into high alert before a person consciously processes the stimuli…Stress hormones [like epinephrine] are central to the human response to threat; they prime the body to fight or run, and appear to deepen the neural roots of a terrifying memory in the brain. When the memory returns, these hormones flood again into the bloodstream” (Carey, 2008).</a:t>
            </a:r>
          </a:p>
          <a:p>
            <a:endParaRPr lang="en-US" dirty="0"/>
          </a:p>
        </p:txBody>
      </p:sp>
      <p:sp>
        <p:nvSpPr>
          <p:cNvPr id="4" name="Slide Number Placeholder 3"/>
          <p:cNvSpPr>
            <a:spLocks noGrp="1"/>
          </p:cNvSpPr>
          <p:nvPr>
            <p:ph type="sldNum" sz="quarter" idx="10"/>
          </p:nvPr>
        </p:nvSpPr>
        <p:spPr/>
        <p:txBody>
          <a:bodyPr/>
          <a:lstStyle/>
          <a:p>
            <a:fld id="{5806E566-7B9A-4A47-A7C3-0BC65E1DAA73}" type="slidenum">
              <a:rPr lang="en-US" smtClean="0"/>
              <a:pPr/>
              <a:t>23</a:t>
            </a:fld>
            <a:endParaRPr lang="en-US"/>
          </a:p>
        </p:txBody>
      </p:sp>
    </p:spTree>
    <p:extLst>
      <p:ext uri="{BB962C8B-B14F-4D97-AF65-F5344CB8AC3E}">
        <p14:creationId xmlns:p14="http://schemas.microsoft.com/office/powerpoint/2010/main" val="2977047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Our religious values and beliefs along with spiritual practices form a spiritual orienting system or, as I call it, a lived theology that can be life-limiting or life-giving. Psychologist of religion Ken Pargament has pioneered ways to measure when religions and spirituality is helpful or harmful for people coping with stress. I am interested in how certain emotions like fear or anxiety can bring together childhood values, beliefs, and coping practices that are beneficial or harmful.  I’ve been using research and case studies to explore what this might look like.</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pPr>
              <a:defRPr/>
            </a:pPr>
            <a:fld id="{69DE2CE3-11F4-45BA-A631-F516EF4D411A}" type="slidenum">
              <a:rPr lang="en-US" smtClean="0"/>
              <a:pPr>
                <a:defRPr/>
              </a:pPr>
              <a:t>27</a:t>
            </a:fld>
            <a:endParaRPr lang="en-US" dirty="0"/>
          </a:p>
        </p:txBody>
      </p:sp>
    </p:spTree>
    <p:extLst>
      <p:ext uri="{BB962C8B-B14F-4D97-AF65-F5344CB8AC3E}">
        <p14:creationId xmlns:p14="http://schemas.microsoft.com/office/powerpoint/2010/main" val="1769102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Experiencing compassion through Buddhist meditative practices counteracts an embedded moral theology (suffering is God's punishment for individual wrongdoing). </a:t>
            </a:r>
          </a:p>
          <a:p>
            <a:r>
              <a:rPr lang="en-US" dirty="0" smtClean="0"/>
              <a:t>2. Allowing them to integrate a Buddhist worldview of suffering. </a:t>
            </a:r>
          </a:p>
          <a:p>
            <a:r>
              <a:rPr lang="en-US" dirty="0" smtClean="0"/>
              <a:t>In other words, compassion becomes a performative theology (E. Graham, 1996) which helps them articulate and live out Buddhist understandings of suffering in more complex interconnected ways rather than individualistic moral ways. </a:t>
            </a:r>
            <a:endParaRPr lang="en-US" dirty="0"/>
          </a:p>
        </p:txBody>
      </p:sp>
      <p:sp>
        <p:nvSpPr>
          <p:cNvPr id="4" name="Slide Number Placeholder 3"/>
          <p:cNvSpPr>
            <a:spLocks noGrp="1"/>
          </p:cNvSpPr>
          <p:nvPr>
            <p:ph type="sldNum" sz="quarter" idx="10"/>
          </p:nvPr>
        </p:nvSpPr>
        <p:spPr/>
        <p:txBody>
          <a:bodyPr/>
          <a:lstStyle/>
          <a:p>
            <a:fld id="{5806E566-7B9A-4A47-A7C3-0BC65E1DAA73}" type="slidenum">
              <a:rPr lang="en-US" smtClean="0"/>
              <a:pPr/>
              <a:t>31</a:t>
            </a:fld>
            <a:endParaRPr lang="en-US" dirty="0"/>
          </a:p>
        </p:txBody>
      </p:sp>
    </p:spTree>
    <p:extLst>
      <p:ext uri="{BB962C8B-B14F-4D97-AF65-F5344CB8AC3E}">
        <p14:creationId xmlns:p14="http://schemas.microsoft.com/office/powerpoint/2010/main" val="388379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9DE2CE3-11F4-45BA-A631-F516EF4D411A}" type="slidenum">
              <a:rPr lang="en-US" smtClean="0"/>
              <a:pPr>
                <a:defRPr/>
              </a:pPr>
              <a:t>37</a:t>
            </a:fld>
            <a:endParaRPr lang="en-US" dirty="0"/>
          </a:p>
        </p:txBody>
      </p:sp>
    </p:spTree>
    <p:extLst>
      <p:ext uri="{BB962C8B-B14F-4D97-AF65-F5344CB8AC3E}">
        <p14:creationId xmlns:p14="http://schemas.microsoft.com/office/powerpoint/2010/main" val="2441931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74C489-2617-F14A-8CB2-DA533386EBE1}" type="slidenum">
              <a:rPr lang="en-US" smtClean="0"/>
              <a:pPr/>
              <a:t>43</a:t>
            </a:fld>
            <a:endParaRPr lang="en-US" dirty="0"/>
          </a:p>
        </p:txBody>
      </p:sp>
    </p:spTree>
    <p:extLst>
      <p:ext uri="{BB962C8B-B14F-4D97-AF65-F5344CB8AC3E}">
        <p14:creationId xmlns:p14="http://schemas.microsoft.com/office/powerpoint/2010/main" val="3984841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74C489-2617-F14A-8CB2-DA533386EBE1}" type="slidenum">
              <a:rPr lang="en-US" smtClean="0"/>
              <a:pPr/>
              <a:t>51</a:t>
            </a:fld>
            <a:endParaRPr lang="en-US" dirty="0"/>
          </a:p>
        </p:txBody>
      </p:sp>
    </p:spTree>
    <p:extLst>
      <p:ext uri="{BB962C8B-B14F-4D97-AF65-F5344CB8AC3E}">
        <p14:creationId xmlns:p14="http://schemas.microsoft.com/office/powerpoint/2010/main" val="2316205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Experiencing compassion through Buddhist meditative practices counteracts an embedded moral theology (suffering is God's punishment for individual wrongdoing). </a:t>
            </a:r>
          </a:p>
          <a:p>
            <a:r>
              <a:rPr lang="en-US" dirty="0" smtClean="0"/>
              <a:t>2. Allowing them to integrate a Buddhist worldview of suffering. </a:t>
            </a:r>
          </a:p>
          <a:p>
            <a:r>
              <a:rPr lang="en-US" dirty="0" smtClean="0"/>
              <a:t>In other words, compassion becomes a performative theology (E. Graham, 1996) which helps them articulate and live out Buddhist understandings of suffering in more complex interconnected ways rather than individualistic moral ways. </a:t>
            </a:r>
            <a:endParaRPr lang="en-US" dirty="0"/>
          </a:p>
        </p:txBody>
      </p:sp>
      <p:sp>
        <p:nvSpPr>
          <p:cNvPr id="4" name="Slide Number Placeholder 3"/>
          <p:cNvSpPr>
            <a:spLocks noGrp="1"/>
          </p:cNvSpPr>
          <p:nvPr>
            <p:ph type="sldNum" sz="quarter" idx="10"/>
          </p:nvPr>
        </p:nvSpPr>
        <p:spPr/>
        <p:txBody>
          <a:bodyPr/>
          <a:lstStyle/>
          <a:p>
            <a:fld id="{5806E566-7B9A-4A47-A7C3-0BC65E1DAA73}" type="slidenum">
              <a:rPr lang="en-US" smtClean="0"/>
              <a:pPr/>
              <a:t>52</a:t>
            </a:fld>
            <a:endParaRPr lang="en-US" dirty="0"/>
          </a:p>
        </p:txBody>
      </p:sp>
    </p:spTree>
    <p:extLst>
      <p:ext uri="{BB962C8B-B14F-4D97-AF65-F5344CB8AC3E}">
        <p14:creationId xmlns:p14="http://schemas.microsoft.com/office/powerpoint/2010/main" val="13384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3232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946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56104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5779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45203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8092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6/29/2015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473761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2114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6/29/2015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815358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9535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6/29/2015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359632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6/29/2015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64366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6/29/2015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5186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6/29/2015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2199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6/29/2015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367765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74868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6/29/2015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324003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2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1003300"/>
            <a:ext cx="8915399" cy="3774081"/>
          </a:xfrm>
        </p:spPr>
        <p:txBody>
          <a:bodyPr>
            <a:normAutofit fontScale="90000"/>
          </a:bodyPr>
          <a:lstStyle/>
          <a:p>
            <a:pPr algn="ctr"/>
            <a:r>
              <a:rPr lang="en-US" i="1" dirty="0"/>
              <a:t>Spiritual care to those experiencing moral stress and spiritual struggles from loss and trauma</a:t>
            </a:r>
            <a:r>
              <a:rPr lang="en-US" dirty="0"/>
              <a:t/>
            </a:r>
            <a:br>
              <a:rPr lang="en-US" dirty="0"/>
            </a:br>
            <a:endParaRPr lang="en-US" dirty="0"/>
          </a:p>
        </p:txBody>
      </p:sp>
      <p:sp>
        <p:nvSpPr>
          <p:cNvPr id="3" name="Subtitle 2"/>
          <p:cNvSpPr>
            <a:spLocks noGrp="1"/>
          </p:cNvSpPr>
          <p:nvPr>
            <p:ph type="subTitle" idx="1"/>
          </p:nvPr>
        </p:nvSpPr>
        <p:spPr>
          <a:xfrm>
            <a:off x="2589213" y="4216401"/>
            <a:ext cx="8915399" cy="1930400"/>
          </a:xfrm>
        </p:spPr>
        <p:txBody>
          <a:bodyPr>
            <a:noAutofit/>
          </a:bodyPr>
          <a:lstStyle/>
          <a:p>
            <a:pPr algn="ctr"/>
            <a:r>
              <a:rPr lang="en-US" sz="2400" b="1" dirty="0" smtClean="0">
                <a:solidFill>
                  <a:srgbClr val="FF0000"/>
                </a:solidFill>
              </a:rPr>
              <a:t>Carrie Doehring, PhD</a:t>
            </a:r>
          </a:p>
          <a:p>
            <a:pPr algn="ctr"/>
            <a:r>
              <a:rPr lang="en-US" sz="2400" b="1" dirty="0" smtClean="0">
                <a:solidFill>
                  <a:srgbClr val="FF0000"/>
                </a:solidFill>
              </a:rPr>
              <a:t>Professor of Pastoral Care</a:t>
            </a:r>
          </a:p>
          <a:p>
            <a:pPr algn="ctr"/>
            <a:r>
              <a:rPr lang="en-US" sz="2400" b="1" dirty="0" smtClean="0">
                <a:solidFill>
                  <a:srgbClr val="FF0000"/>
                </a:solidFill>
              </a:rPr>
              <a:t>Iliff School of Theology, Denver</a:t>
            </a:r>
          </a:p>
          <a:p>
            <a:pPr algn="ctr"/>
            <a:r>
              <a:rPr lang="en-US" sz="2400" b="1" dirty="0" smtClean="0">
                <a:solidFill>
                  <a:srgbClr val="FF0000"/>
                </a:solidFill>
              </a:rPr>
              <a:t>cdoehring@Iliff.edu	</a:t>
            </a:r>
            <a:endParaRPr lang="en-US" sz="2400" b="1" dirty="0">
              <a:solidFill>
                <a:srgbClr val="FF0000"/>
              </a:solidFill>
            </a:endParaRPr>
          </a:p>
        </p:txBody>
      </p:sp>
    </p:spTree>
    <p:extLst>
      <p:ext uri="{BB962C8B-B14F-4D97-AF65-F5344CB8AC3E}">
        <p14:creationId xmlns:p14="http://schemas.microsoft.com/office/powerpoint/2010/main" val="882370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EXERCISE: Trying Out Conversation Starters for Exploring Spiritual </a:t>
            </a:r>
            <a:r>
              <a:rPr lang="en-US" b="1" dirty="0"/>
              <a:t>P</a:t>
            </a:r>
            <a:r>
              <a:rPr lang="en-US" b="1" dirty="0" smtClean="0"/>
              <a:t>ractices</a:t>
            </a:r>
            <a:endParaRPr lang="en-US" b="1" dirty="0"/>
          </a:p>
        </p:txBody>
      </p:sp>
      <p:sp>
        <p:nvSpPr>
          <p:cNvPr id="3" name="Content Placeholder 2"/>
          <p:cNvSpPr>
            <a:spLocks noGrp="1"/>
          </p:cNvSpPr>
          <p:nvPr>
            <p:ph idx="1"/>
          </p:nvPr>
        </p:nvSpPr>
        <p:spPr>
          <a:xfrm>
            <a:off x="2589211" y="2133600"/>
            <a:ext cx="9287597" cy="4724400"/>
          </a:xfrm>
        </p:spPr>
        <p:txBody>
          <a:bodyPr>
            <a:normAutofit/>
          </a:bodyPr>
          <a:lstStyle/>
          <a:p>
            <a:r>
              <a:rPr lang="en-US" sz="4000" dirty="0" smtClean="0"/>
              <a:t>Try out these conversation starters in threesome conversations, taking turns having 3  minute conversations in pairs (with the third person observing)</a:t>
            </a:r>
            <a:endParaRPr lang="en-US" sz="4000" dirty="0"/>
          </a:p>
        </p:txBody>
      </p:sp>
    </p:spTree>
    <p:extLst>
      <p:ext uri="{BB962C8B-B14F-4D97-AF65-F5344CB8AC3E}">
        <p14:creationId xmlns:p14="http://schemas.microsoft.com/office/powerpoint/2010/main" val="23661608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Spiritual Practices and Self-Compassion</a:t>
            </a:r>
            <a:endParaRPr lang="en-US" b="1" dirty="0"/>
          </a:p>
        </p:txBody>
      </p:sp>
      <p:sp>
        <p:nvSpPr>
          <p:cNvPr id="3" name="Content Placeholder 2"/>
          <p:cNvSpPr>
            <a:spLocks noGrp="1"/>
          </p:cNvSpPr>
          <p:nvPr>
            <p:ph idx="1"/>
          </p:nvPr>
        </p:nvSpPr>
        <p:spPr>
          <a:xfrm>
            <a:off x="2098964" y="1905000"/>
            <a:ext cx="9405648" cy="4953000"/>
          </a:xfrm>
        </p:spPr>
        <p:txBody>
          <a:bodyPr>
            <a:noAutofit/>
          </a:bodyPr>
          <a:lstStyle/>
          <a:p>
            <a:pPr marL="0" indent="0">
              <a:buNone/>
            </a:pPr>
            <a:r>
              <a:rPr lang="en-US" sz="3600" dirty="0" smtClean="0"/>
              <a:t>What helps you experience self-compassion?</a:t>
            </a:r>
          </a:p>
          <a:p>
            <a:pPr marL="0" indent="0">
              <a:buNone/>
            </a:pPr>
            <a:r>
              <a:rPr lang="en-US" sz="3600" dirty="0" smtClean="0"/>
              <a:t>How do you know, emotionally, and physically, when you experience self-compassion?</a:t>
            </a:r>
          </a:p>
          <a:p>
            <a:pPr marL="0" indent="0">
              <a:buNone/>
            </a:pPr>
            <a:r>
              <a:rPr lang="en-US" sz="3600" dirty="0" smtClean="0"/>
              <a:t>What does self-compassion feel like?</a:t>
            </a:r>
          </a:p>
          <a:p>
            <a:pPr marL="0" indent="0">
              <a:buNone/>
            </a:pPr>
            <a:r>
              <a:rPr lang="en-US" sz="3600" dirty="0" smtClean="0"/>
              <a:t>What spiritual practices help you feel self-compassionate? </a:t>
            </a:r>
            <a:endParaRPr lang="en-US" sz="3600" dirty="0"/>
          </a:p>
        </p:txBody>
      </p:sp>
    </p:spTree>
    <p:extLst>
      <p:ext uri="{BB962C8B-B14F-4D97-AF65-F5344CB8AC3E}">
        <p14:creationId xmlns:p14="http://schemas.microsoft.com/office/powerpoint/2010/main" val="18994605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171" y="203200"/>
            <a:ext cx="10276115" cy="1701800"/>
          </a:xfrm>
        </p:spPr>
        <p:txBody>
          <a:bodyPr>
            <a:normAutofit fontScale="90000"/>
          </a:bodyPr>
          <a:lstStyle/>
          <a:p>
            <a:r>
              <a:rPr lang="en-US" dirty="0" smtClean="0"/>
              <a:t>Self-compassion: </a:t>
            </a:r>
            <a:r>
              <a:rPr lang="en-US" dirty="0"/>
              <a:t>the ability to hold one’s</a:t>
            </a:r>
            <a:br>
              <a:rPr lang="en-US" dirty="0"/>
            </a:br>
            <a:r>
              <a:rPr lang="en-US" dirty="0"/>
              <a:t>feelings of suffering with a sense of warmth, </a:t>
            </a:r>
            <a:r>
              <a:rPr lang="en-US" dirty="0" smtClean="0"/>
              <a:t>connection and concern (Neff, 2003)</a:t>
            </a:r>
            <a:endParaRPr lang="en-US" dirty="0"/>
          </a:p>
        </p:txBody>
      </p:sp>
      <p:sp>
        <p:nvSpPr>
          <p:cNvPr id="3" name="Content Placeholder 2"/>
          <p:cNvSpPr>
            <a:spLocks noGrp="1"/>
          </p:cNvSpPr>
          <p:nvPr>
            <p:ph idx="1"/>
          </p:nvPr>
        </p:nvSpPr>
        <p:spPr>
          <a:xfrm>
            <a:off x="812801" y="1712685"/>
            <a:ext cx="10885714" cy="5145315"/>
          </a:xfrm>
        </p:spPr>
        <p:txBody>
          <a:bodyPr>
            <a:normAutofit/>
          </a:bodyPr>
          <a:lstStyle/>
          <a:p>
            <a:pPr marL="0" indent="0">
              <a:buNone/>
            </a:pPr>
            <a:r>
              <a:rPr lang="en-US" sz="3200" dirty="0"/>
              <a:t>T</a:t>
            </a:r>
            <a:r>
              <a:rPr lang="en-US" sz="3200" dirty="0" smtClean="0"/>
              <a:t>hree major components </a:t>
            </a:r>
            <a:r>
              <a:rPr lang="en-US" sz="3200" dirty="0"/>
              <a:t>of self-compassion. </a:t>
            </a:r>
          </a:p>
          <a:p>
            <a:pPr>
              <a:buAutoNum type="arabicPeriod"/>
            </a:pPr>
            <a:r>
              <a:rPr lang="en-US" sz="3200" b="1" dirty="0" smtClean="0">
                <a:solidFill>
                  <a:schemeClr val="accent1"/>
                </a:solidFill>
              </a:rPr>
              <a:t>Self-kindness</a:t>
            </a:r>
            <a:r>
              <a:rPr lang="en-US" sz="3200" dirty="0" smtClean="0"/>
              <a:t>—the </a:t>
            </a:r>
            <a:r>
              <a:rPr lang="en-US" sz="3200" dirty="0"/>
              <a:t>ability to treat oneself with </a:t>
            </a:r>
            <a:r>
              <a:rPr lang="en-US" sz="3200" dirty="0" smtClean="0"/>
              <a:t>care rather </a:t>
            </a:r>
            <a:r>
              <a:rPr lang="en-US" sz="3200" dirty="0"/>
              <a:t>than harsh self-judgement. </a:t>
            </a:r>
            <a:endParaRPr lang="en-US" sz="3200" dirty="0" smtClean="0"/>
          </a:p>
          <a:p>
            <a:pPr>
              <a:buAutoNum type="arabicPeriod"/>
            </a:pPr>
            <a:r>
              <a:rPr lang="en-US" sz="3200" b="1" dirty="0" smtClean="0">
                <a:solidFill>
                  <a:schemeClr val="accent1"/>
                </a:solidFill>
              </a:rPr>
              <a:t>Common </a:t>
            </a:r>
            <a:r>
              <a:rPr lang="en-US" sz="3200" b="1" dirty="0">
                <a:solidFill>
                  <a:schemeClr val="accent1"/>
                </a:solidFill>
              </a:rPr>
              <a:t>humanity</a:t>
            </a:r>
            <a:r>
              <a:rPr lang="en-US" sz="3200" dirty="0"/>
              <a:t>—recognizing that </a:t>
            </a:r>
            <a:r>
              <a:rPr lang="en-US" sz="3200" dirty="0" smtClean="0"/>
              <a:t>imperfection is </a:t>
            </a:r>
            <a:r>
              <a:rPr lang="en-US" sz="3200" dirty="0"/>
              <a:t>a shared aspect of the human </a:t>
            </a:r>
            <a:r>
              <a:rPr lang="en-US" sz="3200" dirty="0" smtClean="0"/>
              <a:t>experience rather </a:t>
            </a:r>
            <a:r>
              <a:rPr lang="en-US" sz="3200" dirty="0"/>
              <a:t>than feeling isolated by one’s failures</a:t>
            </a:r>
            <a:r>
              <a:rPr lang="en-US" sz="3200" dirty="0" smtClean="0"/>
              <a:t>.</a:t>
            </a:r>
            <a:endParaRPr lang="en-US" sz="3200" dirty="0"/>
          </a:p>
          <a:p>
            <a:pPr>
              <a:buAutoNum type="arabicPeriod" startAt="3"/>
            </a:pPr>
            <a:r>
              <a:rPr lang="en-US" sz="3200" b="1" dirty="0" smtClean="0">
                <a:solidFill>
                  <a:schemeClr val="accent1"/>
                </a:solidFill>
              </a:rPr>
              <a:t>Mindfulness</a:t>
            </a:r>
            <a:r>
              <a:rPr lang="en-US" sz="3200" dirty="0" smtClean="0"/>
              <a:t>—holding </a:t>
            </a:r>
            <a:r>
              <a:rPr lang="en-US" sz="3200" dirty="0"/>
              <a:t>one’s experience </a:t>
            </a:r>
            <a:r>
              <a:rPr lang="en-US" sz="3200" dirty="0" smtClean="0"/>
              <a:t>in balanced </a:t>
            </a:r>
            <a:r>
              <a:rPr lang="en-US" sz="3200" dirty="0"/>
              <a:t>perspective rather than exaggerating </a:t>
            </a:r>
            <a:r>
              <a:rPr lang="en-US" sz="3200" dirty="0" smtClean="0"/>
              <a:t>the dramatic </a:t>
            </a:r>
            <a:r>
              <a:rPr lang="en-US" sz="3200" dirty="0"/>
              <a:t>storyline of suffering</a:t>
            </a:r>
            <a:r>
              <a:rPr lang="en-US" sz="3200" dirty="0" smtClean="0"/>
              <a:t>.</a:t>
            </a:r>
            <a:r>
              <a:rPr lang="en-US" sz="3200" dirty="0"/>
              <a:t> </a:t>
            </a:r>
            <a:endParaRPr lang="en-US" sz="3200" dirty="0" smtClean="0"/>
          </a:p>
          <a:p>
            <a:pPr marL="0" indent="0">
              <a:buNone/>
            </a:pPr>
            <a:endParaRPr lang="en-US" dirty="0" smtClean="0"/>
          </a:p>
          <a:p>
            <a:endParaRPr lang="en-US" dirty="0"/>
          </a:p>
        </p:txBody>
      </p:sp>
    </p:spTree>
    <p:extLst>
      <p:ext uri="{BB962C8B-B14F-4D97-AF65-F5344CB8AC3E}">
        <p14:creationId xmlns:p14="http://schemas.microsoft.com/office/powerpoint/2010/main" val="21383688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624110"/>
            <a:ext cx="10591799" cy="1280890"/>
          </a:xfrm>
        </p:spPr>
        <p:txBody>
          <a:bodyPr>
            <a:normAutofit fontScale="90000"/>
          </a:bodyPr>
          <a:lstStyle/>
          <a:p>
            <a:r>
              <a:rPr lang="en-US" sz="4400" dirty="0" smtClean="0"/>
              <a:t>EXERCISE: Assessing our Self-Compassion </a:t>
            </a:r>
            <a:endParaRPr lang="en-US" sz="4400" dirty="0"/>
          </a:p>
        </p:txBody>
      </p:sp>
      <p:sp>
        <p:nvSpPr>
          <p:cNvPr id="3" name="Content Placeholder 2"/>
          <p:cNvSpPr>
            <a:spLocks noGrp="1"/>
          </p:cNvSpPr>
          <p:nvPr>
            <p:ph idx="1"/>
          </p:nvPr>
        </p:nvSpPr>
        <p:spPr>
          <a:xfrm>
            <a:off x="1361209" y="2133599"/>
            <a:ext cx="10143403" cy="4215245"/>
          </a:xfrm>
        </p:spPr>
        <p:txBody>
          <a:bodyPr>
            <a:normAutofit fontScale="77500" lnSpcReduction="20000"/>
          </a:bodyPr>
          <a:lstStyle/>
          <a:p>
            <a:pPr marL="742950" indent="-742950">
              <a:buAutoNum type="arabicPeriod"/>
            </a:pPr>
            <a:r>
              <a:rPr lang="en-US" sz="4200" dirty="0" smtClean="0"/>
              <a:t>Take five minutes to fill out the Self-Compassion Scale</a:t>
            </a:r>
          </a:p>
          <a:p>
            <a:pPr marL="742950" indent="-742950">
              <a:buAutoNum type="arabicPeriod"/>
            </a:pPr>
            <a:r>
              <a:rPr lang="en-US" sz="4200" dirty="0" smtClean="0"/>
              <a:t>Take a look at the scoring/subscale items: Self-kindness (#2,6), Self-judgment (#11,12), Common Humanity (#5, 10), Isolation (#4, 8) Mindfulness (#3,7), Over-identified (#1,9).</a:t>
            </a:r>
          </a:p>
          <a:p>
            <a:pPr marL="742950" indent="-742950">
              <a:buAutoNum type="arabicPeriod"/>
            </a:pPr>
            <a:r>
              <a:rPr lang="en-US" sz="4200" dirty="0" smtClean="0"/>
              <a:t>In your trio talk about whether there were any surprises</a:t>
            </a:r>
          </a:p>
          <a:p>
            <a:pPr marL="0" indent="0">
              <a:buNone/>
            </a:pPr>
            <a:endParaRPr lang="en-US" sz="3600" dirty="0"/>
          </a:p>
        </p:txBody>
      </p:sp>
    </p:spTree>
    <p:extLst>
      <p:ext uri="{BB962C8B-B14F-4D97-AF65-F5344CB8AC3E}">
        <p14:creationId xmlns:p14="http://schemas.microsoft.com/office/powerpoint/2010/main" val="40927593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065" y="624110"/>
            <a:ext cx="9748548" cy="1280890"/>
          </a:xfrm>
        </p:spPr>
        <p:txBody>
          <a:bodyPr>
            <a:normAutofit/>
          </a:bodyPr>
          <a:lstStyle/>
          <a:p>
            <a:pPr algn="ctr"/>
            <a:r>
              <a:rPr lang="en-US" dirty="0" smtClean="0"/>
              <a:t>PART 2: Moral Stress: </a:t>
            </a:r>
            <a:br>
              <a:rPr lang="en-US" dirty="0" smtClean="0"/>
            </a:br>
            <a:r>
              <a:rPr lang="en-US" dirty="0" smtClean="0"/>
              <a:t>How Does it Feel? How is it Part of Stress?</a:t>
            </a:r>
            <a:endParaRPr lang="en-US" dirty="0"/>
          </a:p>
        </p:txBody>
      </p:sp>
      <p:sp>
        <p:nvSpPr>
          <p:cNvPr id="3" name="Content Placeholder 2"/>
          <p:cNvSpPr>
            <a:spLocks noGrp="1"/>
          </p:cNvSpPr>
          <p:nvPr>
            <p:ph idx="1"/>
          </p:nvPr>
        </p:nvSpPr>
        <p:spPr>
          <a:xfrm>
            <a:off x="1641764" y="1984664"/>
            <a:ext cx="10550236" cy="4873336"/>
          </a:xfrm>
        </p:spPr>
        <p:txBody>
          <a:bodyPr>
            <a:normAutofit/>
          </a:bodyPr>
          <a:lstStyle/>
          <a:p>
            <a:r>
              <a:rPr lang="en-US" sz="3600" dirty="0" smtClean="0"/>
              <a:t>1. Begin by using that brief spiritual practice we talked about in Part 1.</a:t>
            </a:r>
          </a:p>
          <a:p>
            <a:r>
              <a:rPr lang="en-US" sz="3600" dirty="0" smtClean="0"/>
              <a:t>2. Remember an experience of stress: perhaps a current stress in your life, or a time in the past when some aspect of your life was really stressing you out: your job, your family, a relationship, money problems/worries, your health. </a:t>
            </a:r>
          </a:p>
          <a:p>
            <a:pPr marL="0" indent="0">
              <a:buNone/>
            </a:pPr>
            <a:endParaRPr lang="en-US" sz="2800" dirty="0"/>
          </a:p>
        </p:txBody>
      </p:sp>
    </p:spTree>
    <p:extLst>
      <p:ext uri="{BB962C8B-B14F-4D97-AF65-F5344CB8AC3E}">
        <p14:creationId xmlns:p14="http://schemas.microsoft.com/office/powerpoint/2010/main" val="29542817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601" y="624110"/>
            <a:ext cx="10290628" cy="882572"/>
          </a:xfrm>
        </p:spPr>
        <p:txBody>
          <a:bodyPr>
            <a:normAutofit/>
          </a:bodyPr>
          <a:lstStyle/>
          <a:p>
            <a:r>
              <a:rPr lang="en-US" dirty="0" smtClean="0"/>
              <a:t>EXERCISE: The Physiology </a:t>
            </a:r>
            <a:r>
              <a:rPr lang="en-US" dirty="0"/>
              <a:t>&amp;</a:t>
            </a:r>
            <a:r>
              <a:rPr lang="en-US" dirty="0" smtClean="0"/>
              <a:t> Emotions of Stress</a:t>
            </a:r>
            <a:endParaRPr lang="en-US" dirty="0"/>
          </a:p>
        </p:txBody>
      </p:sp>
      <p:sp>
        <p:nvSpPr>
          <p:cNvPr id="3" name="Content Placeholder 2"/>
          <p:cNvSpPr>
            <a:spLocks noGrp="1"/>
          </p:cNvSpPr>
          <p:nvPr>
            <p:ph idx="1"/>
          </p:nvPr>
        </p:nvSpPr>
        <p:spPr>
          <a:xfrm>
            <a:off x="1433945" y="1724891"/>
            <a:ext cx="10758055" cy="4186331"/>
          </a:xfrm>
        </p:spPr>
        <p:txBody>
          <a:bodyPr>
            <a:noAutofit/>
          </a:bodyPr>
          <a:lstStyle/>
          <a:p>
            <a:pPr marL="0" indent="0">
              <a:buNone/>
            </a:pPr>
            <a:r>
              <a:rPr lang="en-US" sz="3200" i="1" dirty="0" smtClean="0"/>
              <a:t>Jot down some notes on: </a:t>
            </a:r>
          </a:p>
          <a:p>
            <a:r>
              <a:rPr lang="en-US" sz="3200" dirty="0" smtClean="0"/>
              <a:t>What happens in your body when you remember this stressful time?</a:t>
            </a:r>
          </a:p>
          <a:p>
            <a:r>
              <a:rPr lang="en-US" sz="3200" dirty="0" smtClean="0"/>
              <a:t>How do you experience stress in your body?</a:t>
            </a:r>
          </a:p>
          <a:p>
            <a:r>
              <a:rPr lang="en-US" sz="3200" dirty="0" smtClean="0"/>
              <a:t>What feelings come up for you</a:t>
            </a:r>
          </a:p>
          <a:p>
            <a:r>
              <a:rPr lang="en-US" sz="3200" dirty="0" smtClean="0"/>
              <a:t>How do you usually cope with the physical sensations and feelings of stress?</a:t>
            </a:r>
          </a:p>
          <a:p>
            <a:r>
              <a:rPr lang="en-US" sz="3200" dirty="0" smtClean="0"/>
              <a:t>What sorts of beliefs do you have about this stress, yourself, others, the world, God?</a:t>
            </a:r>
            <a:endParaRPr lang="en-US" sz="3200" dirty="0"/>
          </a:p>
        </p:txBody>
      </p:sp>
    </p:spTree>
    <p:extLst>
      <p:ext uri="{BB962C8B-B14F-4D97-AF65-F5344CB8AC3E}">
        <p14:creationId xmlns:p14="http://schemas.microsoft.com/office/powerpoint/2010/main" val="32733540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9418" y="613718"/>
            <a:ext cx="10513457" cy="1519881"/>
          </a:xfrm>
        </p:spPr>
        <p:txBody>
          <a:bodyPr>
            <a:normAutofit fontScale="90000"/>
          </a:bodyPr>
          <a:lstStyle/>
          <a:p>
            <a:r>
              <a:rPr lang="en-US" dirty="0" smtClean="0"/>
              <a:t>EXERCISE: How do you usually cope with this stress?</a:t>
            </a:r>
            <a:br>
              <a:rPr lang="en-US" dirty="0" smtClean="0"/>
            </a:br>
            <a:r>
              <a:rPr lang="en-US" dirty="0" smtClean="0"/>
              <a:t>What sorts of beliefs do you have about this stress?</a:t>
            </a:r>
            <a:endParaRPr lang="en-US" dirty="0"/>
          </a:p>
        </p:txBody>
      </p:sp>
      <p:sp>
        <p:nvSpPr>
          <p:cNvPr id="3" name="Content Placeholder 2"/>
          <p:cNvSpPr>
            <a:spLocks noGrp="1"/>
          </p:cNvSpPr>
          <p:nvPr>
            <p:ph idx="1"/>
          </p:nvPr>
        </p:nvSpPr>
        <p:spPr>
          <a:xfrm>
            <a:off x="1953491" y="2133600"/>
            <a:ext cx="9551121" cy="4402282"/>
          </a:xfrm>
        </p:spPr>
        <p:txBody>
          <a:bodyPr>
            <a:noAutofit/>
          </a:bodyPr>
          <a:lstStyle/>
          <a:p>
            <a:pPr marL="0" indent="0">
              <a:buNone/>
            </a:pPr>
            <a:r>
              <a:rPr lang="en-US" sz="3600" i="1" dirty="0" smtClean="0"/>
              <a:t>Jot down some notes on: </a:t>
            </a:r>
          </a:p>
          <a:p>
            <a:r>
              <a:rPr lang="en-US" sz="3600" dirty="0" smtClean="0"/>
              <a:t>How do you usually cope with the physical sensations and feelings of stress?</a:t>
            </a:r>
          </a:p>
          <a:p>
            <a:r>
              <a:rPr lang="en-US" sz="3600" dirty="0" smtClean="0"/>
              <a:t>What sorts of beliefs do you have about this stress, yourself, others, the world, God?</a:t>
            </a:r>
            <a:endParaRPr lang="en-US" sz="3600" dirty="0"/>
          </a:p>
        </p:txBody>
      </p:sp>
    </p:spTree>
    <p:extLst>
      <p:ext uri="{BB962C8B-B14F-4D97-AF65-F5344CB8AC3E}">
        <p14:creationId xmlns:p14="http://schemas.microsoft.com/office/powerpoint/2010/main" val="27664101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Use your spiritual practice</a:t>
            </a:r>
            <a:endParaRPr lang="en-US" dirty="0"/>
          </a:p>
        </p:txBody>
      </p:sp>
      <p:sp>
        <p:nvSpPr>
          <p:cNvPr id="3" name="Content Placeholder 2"/>
          <p:cNvSpPr>
            <a:spLocks noGrp="1"/>
          </p:cNvSpPr>
          <p:nvPr>
            <p:ph idx="1"/>
          </p:nvPr>
        </p:nvSpPr>
        <p:spPr>
          <a:xfrm>
            <a:off x="1496292" y="1264555"/>
            <a:ext cx="10546772" cy="5049981"/>
          </a:xfrm>
        </p:spPr>
        <p:txBody>
          <a:bodyPr>
            <a:noAutofit/>
          </a:bodyPr>
          <a:lstStyle/>
          <a:p>
            <a:r>
              <a:rPr lang="en-US" sz="3600" dirty="0" smtClean="0"/>
              <a:t>See if you can use your mini spiritual practice for a few moments, to see if you can alleviate the physical sensations of stress.</a:t>
            </a:r>
          </a:p>
          <a:p>
            <a:r>
              <a:rPr lang="en-US" sz="3600" dirty="0" smtClean="0"/>
              <a:t>Does you body feel any different?</a:t>
            </a:r>
          </a:p>
          <a:p>
            <a:r>
              <a:rPr lang="en-US" sz="3600" dirty="0" smtClean="0"/>
              <a:t>Do your feelings change?</a:t>
            </a:r>
          </a:p>
          <a:p>
            <a:r>
              <a:rPr lang="en-US" sz="3600" dirty="0" smtClean="0"/>
              <a:t>How might you cope if you can use your spiritual practice: do other coping options open up?</a:t>
            </a:r>
          </a:p>
          <a:p>
            <a:r>
              <a:rPr lang="en-US" sz="3600" dirty="0" smtClean="0"/>
              <a:t>What about your beliefs</a:t>
            </a:r>
            <a:endParaRPr lang="en-US" sz="3600" dirty="0"/>
          </a:p>
        </p:txBody>
      </p:sp>
    </p:spTree>
    <p:extLst>
      <p:ext uri="{BB962C8B-B14F-4D97-AF65-F5344CB8AC3E}">
        <p14:creationId xmlns:p14="http://schemas.microsoft.com/office/powerpoint/2010/main" val="19498197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2057" y="624110"/>
            <a:ext cx="10406743" cy="1280890"/>
          </a:xfrm>
        </p:spPr>
        <p:txBody>
          <a:bodyPr>
            <a:noAutofit/>
          </a:bodyPr>
          <a:lstStyle/>
          <a:p>
            <a:r>
              <a:rPr lang="en-US" sz="4400" dirty="0" smtClean="0"/>
              <a:t>EXERCISE: How </a:t>
            </a:r>
            <a:r>
              <a:rPr lang="en-US" sz="4400" dirty="0"/>
              <a:t>D</a:t>
            </a:r>
            <a:r>
              <a:rPr lang="en-US" sz="4400" dirty="0" smtClean="0"/>
              <a:t>oes Stress Feel </a:t>
            </a:r>
            <a:r>
              <a:rPr lang="en-US" sz="4400" dirty="0"/>
              <a:t>N</a:t>
            </a:r>
            <a:r>
              <a:rPr lang="en-US" sz="4400" dirty="0" smtClean="0"/>
              <a:t>ow?</a:t>
            </a:r>
            <a:endParaRPr lang="en-US" sz="4400" dirty="0"/>
          </a:p>
        </p:txBody>
      </p:sp>
      <p:sp>
        <p:nvSpPr>
          <p:cNvPr id="3" name="Content Placeholder 2"/>
          <p:cNvSpPr>
            <a:spLocks noGrp="1"/>
          </p:cNvSpPr>
          <p:nvPr>
            <p:ph idx="1"/>
          </p:nvPr>
        </p:nvSpPr>
        <p:spPr>
          <a:xfrm>
            <a:off x="1361209" y="2015836"/>
            <a:ext cx="10143403" cy="3895386"/>
          </a:xfrm>
        </p:spPr>
        <p:txBody>
          <a:bodyPr>
            <a:noAutofit/>
          </a:bodyPr>
          <a:lstStyle/>
          <a:p>
            <a:r>
              <a:rPr lang="en-US" sz="4000" dirty="0" smtClean="0"/>
              <a:t>Does you body feel any different?</a:t>
            </a:r>
          </a:p>
          <a:p>
            <a:r>
              <a:rPr lang="en-US" sz="4000" dirty="0" smtClean="0"/>
              <a:t>Do your feelings change?</a:t>
            </a:r>
          </a:p>
          <a:p>
            <a:r>
              <a:rPr lang="en-US" sz="4000" dirty="0" smtClean="0"/>
              <a:t>How might you cope if you can use your spiritual practice: do other coping options open up?</a:t>
            </a:r>
          </a:p>
          <a:p>
            <a:r>
              <a:rPr lang="en-US" sz="4000" dirty="0" smtClean="0"/>
              <a:t>What about your beliefs?</a:t>
            </a:r>
            <a:endParaRPr lang="en-US" sz="4000" dirty="0"/>
          </a:p>
        </p:txBody>
      </p:sp>
    </p:spTree>
    <p:extLst>
      <p:ext uri="{BB962C8B-B14F-4D97-AF65-F5344CB8AC3E}">
        <p14:creationId xmlns:p14="http://schemas.microsoft.com/office/powerpoint/2010/main" val="10003402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172" y="624110"/>
            <a:ext cx="9806440" cy="1280890"/>
          </a:xfrm>
        </p:spPr>
        <p:txBody>
          <a:bodyPr>
            <a:normAutofit fontScale="90000"/>
          </a:bodyPr>
          <a:lstStyle/>
          <a:p>
            <a:r>
              <a:rPr lang="en-US" sz="4800" dirty="0" smtClean="0"/>
              <a:t>When Stress Becomes </a:t>
            </a:r>
            <a:r>
              <a:rPr lang="en-US" sz="4800" b="1" i="1" dirty="0" smtClean="0"/>
              <a:t>Moral Stress</a:t>
            </a:r>
            <a:endParaRPr lang="en-US" sz="4800" b="1" i="1" dirty="0"/>
          </a:p>
        </p:txBody>
      </p:sp>
      <p:sp>
        <p:nvSpPr>
          <p:cNvPr id="3" name="Text Placeholder 2"/>
          <p:cNvSpPr>
            <a:spLocks noGrp="1"/>
          </p:cNvSpPr>
          <p:nvPr>
            <p:ph type="body" idx="1"/>
          </p:nvPr>
        </p:nvSpPr>
        <p:spPr>
          <a:xfrm>
            <a:off x="1981200" y="1417638"/>
            <a:ext cx="2895600" cy="639762"/>
          </a:xfrm>
        </p:spPr>
        <p:txBody>
          <a:bodyPr>
            <a:noAutofit/>
          </a:bodyPr>
          <a:lstStyle/>
          <a:p>
            <a:r>
              <a:rPr lang="en-US" sz="3200" dirty="0">
                <a:solidFill>
                  <a:srgbClr val="C00000"/>
                </a:solidFill>
              </a:rPr>
              <a:t>Moral Stress </a:t>
            </a:r>
          </a:p>
        </p:txBody>
      </p:sp>
      <p:sp>
        <p:nvSpPr>
          <p:cNvPr id="4" name="Content Placeholder 3"/>
          <p:cNvSpPr>
            <a:spLocks noGrp="1"/>
          </p:cNvSpPr>
          <p:nvPr>
            <p:ph sz="half" idx="2"/>
          </p:nvPr>
        </p:nvSpPr>
        <p:spPr>
          <a:xfrm>
            <a:off x="1413163" y="2036444"/>
            <a:ext cx="4769427" cy="4665691"/>
          </a:xfrm>
        </p:spPr>
        <p:txBody>
          <a:bodyPr>
            <a:noAutofit/>
          </a:bodyPr>
          <a:lstStyle/>
          <a:p>
            <a:pPr marL="0" indent="0">
              <a:buNone/>
            </a:pPr>
            <a:r>
              <a:rPr lang="en-US" sz="3200" dirty="0">
                <a:solidFill>
                  <a:srgbClr val="C00000"/>
                </a:solidFill>
              </a:rPr>
              <a:t>We experience inevitable tensions of having multiple commitments, each involving core values:</a:t>
            </a:r>
          </a:p>
          <a:p>
            <a:r>
              <a:rPr lang="en-US" sz="3200" dirty="0">
                <a:solidFill>
                  <a:srgbClr val="C00000"/>
                </a:solidFill>
              </a:rPr>
              <a:t>Being a good parent &amp; doing a good job</a:t>
            </a:r>
          </a:p>
          <a:p>
            <a:r>
              <a:rPr lang="en-US" sz="3200" dirty="0">
                <a:solidFill>
                  <a:srgbClr val="C00000"/>
                </a:solidFill>
              </a:rPr>
              <a:t>Being financially responsible</a:t>
            </a:r>
          </a:p>
          <a:p>
            <a:endParaRPr lang="en-US" sz="3200" dirty="0"/>
          </a:p>
        </p:txBody>
      </p:sp>
      <p:sp>
        <p:nvSpPr>
          <p:cNvPr id="5" name="Text Placeholder 4"/>
          <p:cNvSpPr>
            <a:spLocks noGrp="1"/>
          </p:cNvSpPr>
          <p:nvPr>
            <p:ph type="body" sz="quarter" idx="3"/>
          </p:nvPr>
        </p:nvSpPr>
        <p:spPr>
          <a:xfrm>
            <a:off x="4648200" y="1396683"/>
            <a:ext cx="6019800" cy="639762"/>
          </a:xfrm>
        </p:spPr>
        <p:txBody>
          <a:bodyPr>
            <a:noAutofit/>
          </a:bodyPr>
          <a:lstStyle/>
          <a:p>
            <a:r>
              <a:rPr lang="en-US" sz="3200" dirty="0"/>
              <a:t>undermines integrity when…</a:t>
            </a:r>
          </a:p>
        </p:txBody>
      </p:sp>
      <p:sp>
        <p:nvSpPr>
          <p:cNvPr id="6" name="Content Placeholder 5"/>
          <p:cNvSpPr>
            <a:spLocks noGrp="1"/>
          </p:cNvSpPr>
          <p:nvPr>
            <p:ph sz="quarter" idx="4"/>
          </p:nvPr>
        </p:nvSpPr>
        <p:spPr>
          <a:xfrm>
            <a:off x="6750627" y="2057401"/>
            <a:ext cx="4627417" cy="3962401"/>
          </a:xfrm>
        </p:spPr>
        <p:txBody>
          <a:bodyPr>
            <a:noAutofit/>
          </a:bodyPr>
          <a:lstStyle/>
          <a:p>
            <a:pPr marL="0" indent="0">
              <a:buNone/>
            </a:pPr>
            <a:r>
              <a:rPr lang="en-US" sz="3200" dirty="0"/>
              <a:t>We experience conflicts among core values, </a:t>
            </a:r>
          </a:p>
          <a:p>
            <a:pPr marL="0" indent="0">
              <a:buNone/>
            </a:pPr>
            <a:r>
              <a:rPr lang="en-US" sz="3200" dirty="0"/>
              <a:t>giving rise to emotions like shame, guilt, or fear about causing harm by putting ultimate commitments in jeopardy. </a:t>
            </a:r>
          </a:p>
          <a:p>
            <a:endParaRPr lang="en-US" sz="3200" dirty="0"/>
          </a:p>
        </p:txBody>
      </p:sp>
    </p:spTree>
    <p:extLst>
      <p:ext uri="{BB962C8B-B14F-4D97-AF65-F5344CB8AC3E}">
        <p14:creationId xmlns:p14="http://schemas.microsoft.com/office/powerpoint/2010/main" val="4267433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2936" y="311727"/>
            <a:ext cx="9996056" cy="1537855"/>
          </a:xfrm>
        </p:spPr>
        <p:txBody>
          <a:bodyPr>
            <a:normAutofit/>
          </a:bodyPr>
          <a:lstStyle/>
          <a:p>
            <a:pPr algn="ctr"/>
            <a:r>
              <a:rPr lang="en-US" dirty="0" smtClean="0"/>
              <a:t>PART 1: </a:t>
            </a:r>
            <a:br>
              <a:rPr lang="en-US" dirty="0" smtClean="0"/>
            </a:br>
            <a:r>
              <a:rPr lang="en-US" dirty="0" smtClean="0"/>
              <a:t>Spiritual </a:t>
            </a:r>
            <a:r>
              <a:rPr lang="en-US" dirty="0"/>
              <a:t>P</a:t>
            </a:r>
            <a:r>
              <a:rPr lang="en-US" dirty="0" smtClean="0"/>
              <a:t>ractices fostering Self-Compassion </a:t>
            </a:r>
            <a:endParaRPr lang="en-US" dirty="0"/>
          </a:p>
        </p:txBody>
      </p:sp>
      <p:sp>
        <p:nvSpPr>
          <p:cNvPr id="3" name="Content Placeholder 2"/>
          <p:cNvSpPr>
            <a:spLocks noGrp="1"/>
          </p:cNvSpPr>
          <p:nvPr>
            <p:ph idx="1"/>
          </p:nvPr>
        </p:nvSpPr>
        <p:spPr>
          <a:xfrm>
            <a:off x="1943100" y="1548245"/>
            <a:ext cx="9561512" cy="4956463"/>
          </a:xfrm>
        </p:spPr>
        <p:txBody>
          <a:bodyPr>
            <a:noAutofit/>
          </a:bodyPr>
          <a:lstStyle/>
          <a:p>
            <a:r>
              <a:rPr lang="en-US" sz="3600" dirty="0" smtClean="0"/>
              <a:t>Before we can venture into exploring traumatic stress, we need to remind ourselves of what helps us.</a:t>
            </a:r>
          </a:p>
          <a:p>
            <a:r>
              <a:rPr lang="en-US" sz="3600" dirty="0" smtClean="0"/>
              <a:t>In particular, what spiritual practices calm us and connect us with goodness inside ourselves, in others, in the world and in God. These practices are spiritual because of the ways they connect us with goodness.</a:t>
            </a:r>
            <a:endParaRPr lang="en-US" sz="3600" dirty="0"/>
          </a:p>
        </p:txBody>
      </p:sp>
    </p:spTree>
    <p:extLst>
      <p:ext uri="{BB962C8B-B14F-4D97-AF65-F5344CB8AC3E}">
        <p14:creationId xmlns:p14="http://schemas.microsoft.com/office/powerpoint/2010/main" val="7066188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0" y="365127"/>
            <a:ext cx="8877300" cy="1006474"/>
          </a:xfrm>
        </p:spPr>
        <p:txBody>
          <a:bodyPr>
            <a:noAutofit/>
          </a:bodyPr>
          <a:lstStyle/>
          <a:p>
            <a:r>
              <a:rPr lang="en-US" sz="4000" b="1" dirty="0">
                <a:solidFill>
                  <a:schemeClr val="accent1">
                    <a:lumMod val="50000"/>
                  </a:schemeClr>
                </a:solidFill>
              </a:rPr>
              <a:t>Moral Stress Undermines Integrity</a:t>
            </a:r>
          </a:p>
        </p:txBody>
      </p:sp>
      <p:sp>
        <p:nvSpPr>
          <p:cNvPr id="3" name="TextBox 2"/>
          <p:cNvSpPr txBox="1"/>
          <p:nvPr/>
        </p:nvSpPr>
        <p:spPr>
          <a:xfrm>
            <a:off x="1454727" y="1143001"/>
            <a:ext cx="10390909" cy="4524315"/>
          </a:xfrm>
          <a:prstGeom prst="rect">
            <a:avLst/>
          </a:prstGeom>
          <a:noFill/>
        </p:spPr>
        <p:txBody>
          <a:bodyPr wrap="square" rtlCol="0">
            <a:spAutoFit/>
          </a:bodyPr>
          <a:lstStyle/>
          <a:p>
            <a:r>
              <a:rPr lang="en-US" sz="3600" dirty="0"/>
              <a:t>People often feel responsible for/ashamed about the harmful consequences of </a:t>
            </a:r>
          </a:p>
          <a:p>
            <a:pPr marL="457200" indent="-457200">
              <a:buFont typeface="Arial" panose="020B0604020202020204" pitchFamily="34" charset="0"/>
              <a:buChar char="•"/>
            </a:pPr>
            <a:r>
              <a:rPr lang="en-US" sz="3600" dirty="0"/>
              <a:t>Overwhelming events, </a:t>
            </a:r>
          </a:p>
          <a:p>
            <a:pPr marL="457200" indent="-457200">
              <a:buFont typeface="Arial" panose="020B0604020202020204" pitchFamily="34" charset="0"/>
              <a:buChar char="•"/>
            </a:pPr>
            <a:r>
              <a:rPr lang="en-US" sz="3600" dirty="0"/>
              <a:t>Ongoing stresses in </a:t>
            </a:r>
            <a:r>
              <a:rPr lang="en-US" sz="3600" dirty="0" smtClean="0"/>
              <a:t>one’s </a:t>
            </a:r>
            <a:r>
              <a:rPr lang="en-US" sz="3600" dirty="0"/>
              <a:t>work </a:t>
            </a:r>
            <a:endParaRPr lang="en-US" sz="3600" dirty="0" smtClean="0"/>
          </a:p>
          <a:p>
            <a:pPr marL="457200" indent="-457200">
              <a:buFont typeface="Arial" panose="020B0604020202020204" pitchFamily="34" charset="0"/>
              <a:buChar char="•"/>
            </a:pPr>
            <a:r>
              <a:rPr lang="en-US" sz="3600" dirty="0" smtClean="0"/>
              <a:t>Ongoing stress in one’s </a:t>
            </a:r>
            <a:r>
              <a:rPr lang="en-US" sz="3600" dirty="0"/>
              <a:t>family life (caring for </a:t>
            </a:r>
            <a:r>
              <a:rPr lang="en-US" sz="3600" dirty="0" smtClean="0"/>
              <a:t>babies, young </a:t>
            </a:r>
            <a:r>
              <a:rPr lang="en-US" sz="3600" dirty="0"/>
              <a:t>children, teenagers, elderly parents, or marital and work conflicts), and</a:t>
            </a:r>
          </a:p>
          <a:p>
            <a:pPr marL="457200" indent="-457200">
              <a:buFont typeface="Arial" panose="020B0604020202020204" pitchFamily="34" charset="0"/>
              <a:buChar char="•"/>
            </a:pPr>
            <a:r>
              <a:rPr lang="en-US" sz="3600" dirty="0"/>
              <a:t>Health crises and chronic conditions.</a:t>
            </a:r>
          </a:p>
        </p:txBody>
      </p:sp>
    </p:spTree>
    <p:extLst>
      <p:ext uri="{BB962C8B-B14F-4D97-AF65-F5344CB8AC3E}">
        <p14:creationId xmlns:p14="http://schemas.microsoft.com/office/powerpoint/2010/main" val="37887717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3658" y="624110"/>
            <a:ext cx="10305142" cy="1280890"/>
          </a:xfrm>
        </p:spPr>
        <p:txBody>
          <a:bodyPr/>
          <a:lstStyle/>
          <a:p>
            <a:r>
              <a:rPr lang="en-US" dirty="0" smtClean="0"/>
              <a:t>A Continuum of Moral Stress and Moral Injury</a:t>
            </a:r>
            <a:endParaRPr lang="en-US" dirty="0"/>
          </a:p>
        </p:txBody>
      </p:sp>
      <p:sp>
        <p:nvSpPr>
          <p:cNvPr id="3" name="Left-Right Arrow 2"/>
          <p:cNvSpPr/>
          <p:nvPr/>
        </p:nvSpPr>
        <p:spPr>
          <a:xfrm>
            <a:off x="2177143" y="2090057"/>
            <a:ext cx="8911772" cy="36503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177143" y="2640147"/>
            <a:ext cx="3620949" cy="3970318"/>
          </a:xfrm>
          <a:prstGeom prst="rect">
            <a:avLst/>
          </a:prstGeom>
          <a:noFill/>
        </p:spPr>
        <p:txBody>
          <a:bodyPr wrap="square" rtlCol="0">
            <a:spAutoFit/>
          </a:bodyPr>
          <a:lstStyle/>
          <a:p>
            <a:r>
              <a:rPr lang="en-US" sz="3600" dirty="0" smtClean="0"/>
              <a:t>MORAL STRESS: Ordinary,</a:t>
            </a:r>
          </a:p>
          <a:p>
            <a:r>
              <a:rPr lang="en-US" sz="3600" dirty="0" smtClean="0"/>
              <a:t>Everyday Stresses:</a:t>
            </a:r>
          </a:p>
          <a:p>
            <a:r>
              <a:rPr lang="en-US" sz="3600" dirty="0" smtClean="0"/>
              <a:t>Work, financial, relationships, </a:t>
            </a:r>
          </a:p>
          <a:p>
            <a:r>
              <a:rPr lang="en-US" sz="3600" dirty="0" smtClean="0"/>
              <a:t>health</a:t>
            </a:r>
            <a:endParaRPr lang="en-US" sz="3600" dirty="0"/>
          </a:p>
        </p:txBody>
      </p:sp>
      <p:sp>
        <p:nvSpPr>
          <p:cNvPr id="5" name="TextBox 4"/>
          <p:cNvSpPr txBox="1"/>
          <p:nvPr/>
        </p:nvSpPr>
        <p:spPr>
          <a:xfrm>
            <a:off x="6878782" y="2544236"/>
            <a:ext cx="4662910" cy="3970318"/>
          </a:xfrm>
          <a:prstGeom prst="rect">
            <a:avLst/>
          </a:prstGeom>
          <a:noFill/>
        </p:spPr>
        <p:txBody>
          <a:bodyPr wrap="square" rtlCol="0">
            <a:spAutoFit/>
          </a:bodyPr>
          <a:lstStyle/>
          <a:p>
            <a:r>
              <a:rPr lang="en-US" sz="3600" dirty="0" smtClean="0"/>
              <a:t>MORAL INJURY:</a:t>
            </a:r>
          </a:p>
          <a:p>
            <a:r>
              <a:rPr lang="en-US" sz="3600" dirty="0" smtClean="0"/>
              <a:t>Traumatic/Overwhelming Events that overturn our assumptions about life; that overwhelm our coping</a:t>
            </a:r>
            <a:endParaRPr lang="en-US" sz="3600" dirty="0"/>
          </a:p>
        </p:txBody>
      </p:sp>
    </p:spTree>
    <p:extLst>
      <p:ext uri="{BB962C8B-B14F-4D97-AF65-F5344CB8AC3E}">
        <p14:creationId xmlns:p14="http://schemas.microsoft.com/office/powerpoint/2010/main" val="20233443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9" y="228600"/>
            <a:ext cx="10529455" cy="758952"/>
          </a:xfrm>
        </p:spPr>
        <p:txBody>
          <a:bodyPr>
            <a:normAutofit fontScale="90000"/>
          </a:bodyPr>
          <a:lstStyle/>
          <a:p>
            <a:r>
              <a:rPr lang="en-US" dirty="0" smtClean="0"/>
              <a:t>The Ripple Effects of Trauma: Posttraumatic Stress</a:t>
            </a:r>
            <a:endParaRPr lang="en-US" dirty="0"/>
          </a:p>
        </p:txBody>
      </p:sp>
      <p:sp>
        <p:nvSpPr>
          <p:cNvPr id="3" name="Content Placeholder 2"/>
          <p:cNvSpPr>
            <a:spLocks noGrp="1"/>
          </p:cNvSpPr>
          <p:nvPr>
            <p:ph idx="1"/>
          </p:nvPr>
        </p:nvSpPr>
        <p:spPr>
          <a:xfrm>
            <a:off x="1610591" y="841665"/>
            <a:ext cx="10581409" cy="6016336"/>
          </a:xfrm>
        </p:spPr>
        <p:txBody>
          <a:bodyPr>
            <a:normAutofit fontScale="70000" lnSpcReduction="20000"/>
          </a:bodyPr>
          <a:lstStyle/>
          <a:p>
            <a:r>
              <a:rPr lang="en-US" sz="4100" dirty="0"/>
              <a:t>Fear: Will something like this happen again?</a:t>
            </a:r>
          </a:p>
          <a:p>
            <a:pPr marL="457200" lvl="1" indent="0">
              <a:buNone/>
            </a:pPr>
            <a:r>
              <a:rPr lang="en-US" sz="4100" dirty="0"/>
              <a:t>Fear is often  experienced in vivid memories and dreams</a:t>
            </a:r>
          </a:p>
          <a:p>
            <a:r>
              <a:rPr lang="en-US" sz="4100" dirty="0"/>
              <a:t>Helplessness/Vigilance: How can I be prepared?</a:t>
            </a:r>
          </a:p>
          <a:p>
            <a:pPr marL="457200" lvl="1" indent="0">
              <a:buNone/>
            </a:pPr>
            <a:r>
              <a:rPr lang="en-US" sz="4100" dirty="0"/>
              <a:t>Vigilance is being alert for signs of danger</a:t>
            </a:r>
          </a:p>
          <a:p>
            <a:r>
              <a:rPr lang="en-US" sz="4100" dirty="0"/>
              <a:t>Moral distress: Could I have done something more?</a:t>
            </a:r>
          </a:p>
          <a:p>
            <a:pPr marL="457200" lvl="1" indent="0">
              <a:buNone/>
            </a:pPr>
            <a:r>
              <a:rPr lang="en-US" sz="4100" dirty="0"/>
              <a:t>Feeling overly responsible for not anticipating danger and for not being able to help enough.</a:t>
            </a:r>
          </a:p>
          <a:p>
            <a:r>
              <a:rPr lang="en-US" sz="4100" dirty="0"/>
              <a:t>Shutting down, pulling away from others, </a:t>
            </a:r>
            <a:r>
              <a:rPr lang="en-US" sz="4100"/>
              <a:t>relational </a:t>
            </a:r>
            <a:r>
              <a:rPr lang="en-US" sz="4100" smtClean="0"/>
              <a:t>stress</a:t>
            </a:r>
            <a:endParaRPr lang="en-US" sz="4100" dirty="0"/>
          </a:p>
          <a:p>
            <a:pPr marL="457200" lvl="1" indent="0">
              <a:buNone/>
            </a:pPr>
            <a:r>
              <a:rPr lang="en-US" sz="4100" dirty="0"/>
              <a:t>Will others judge me?</a:t>
            </a:r>
          </a:p>
          <a:p>
            <a:r>
              <a:rPr lang="en-US" sz="4100" dirty="0"/>
              <a:t>Anger: How could this have happened?</a:t>
            </a:r>
          </a:p>
          <a:p>
            <a:pPr marL="457200" lvl="1" indent="0">
              <a:buNone/>
            </a:pPr>
            <a:r>
              <a:rPr lang="en-US" sz="4100" dirty="0"/>
              <a:t>How can there be justice?</a:t>
            </a:r>
          </a:p>
          <a:p>
            <a:endParaRPr lang="en-US" dirty="0" smtClean="0"/>
          </a:p>
          <a:p>
            <a:endParaRPr lang="en-US" dirty="0"/>
          </a:p>
        </p:txBody>
      </p:sp>
    </p:spTree>
    <p:extLst>
      <p:ext uri="{BB962C8B-B14F-4D97-AF65-F5344CB8AC3E}">
        <p14:creationId xmlns:p14="http://schemas.microsoft.com/office/powerpoint/2010/main" val="338084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20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20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2000"/>
                                        <p:tgtEl>
                                          <p:spTgt spid="3">
                                            <p:txEl>
                                              <p:pRg st="8" end="8"/>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20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anim calcmode="lin" valueType="num">
                                      <p:cBhvr additive="base">
                                        <p:cTn id="4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Traumatic Stress &amp; The Brain</a:t>
            </a:r>
            <a:endParaRPr lang="en-US" dirty="0"/>
          </a:p>
        </p:txBody>
      </p:sp>
      <p:sp>
        <p:nvSpPr>
          <p:cNvPr id="3" name="Content Placeholder 2"/>
          <p:cNvSpPr>
            <a:spLocks noGrp="1"/>
          </p:cNvSpPr>
          <p:nvPr>
            <p:ph idx="1"/>
          </p:nvPr>
        </p:nvSpPr>
        <p:spPr>
          <a:xfrm>
            <a:off x="1825752" y="1527048"/>
            <a:ext cx="8613648" cy="4873752"/>
          </a:xfrm>
        </p:spPr>
        <p:txBody>
          <a:bodyPr>
            <a:noAutofit/>
          </a:bodyPr>
          <a:lstStyle/>
          <a:p>
            <a:pPr>
              <a:buNone/>
            </a:pPr>
            <a:r>
              <a:rPr lang="en-US" sz="1800" b="1" dirty="0"/>
              <a:t>			</a:t>
            </a:r>
            <a:r>
              <a:rPr lang="en-US" sz="3600" b="1" dirty="0"/>
              <a:t>EXPOSURE TO TRAUMATIC EVENT</a:t>
            </a:r>
          </a:p>
          <a:p>
            <a:pPr>
              <a:buNone/>
            </a:pPr>
            <a:r>
              <a:rPr lang="en-US" b="1" dirty="0"/>
              <a:t>			</a:t>
            </a:r>
          </a:p>
          <a:p>
            <a:pPr>
              <a:buNone/>
            </a:pPr>
            <a:endParaRPr lang="en-US" dirty="0"/>
          </a:p>
          <a:p>
            <a:pPr lvl="5">
              <a:buNone/>
            </a:pPr>
            <a:r>
              <a:rPr lang="en-US" sz="2800" dirty="0"/>
              <a:t>	</a:t>
            </a:r>
            <a:r>
              <a:rPr lang="en-US" sz="3600" dirty="0"/>
              <a:t>Initial reaction: Alarm</a:t>
            </a:r>
          </a:p>
          <a:p>
            <a:pPr lvl="5">
              <a:buNone/>
            </a:pPr>
            <a:endParaRPr lang="en-US" sz="3600" dirty="0"/>
          </a:p>
          <a:p>
            <a:pPr lvl="5">
              <a:buNone/>
            </a:pPr>
            <a:r>
              <a:rPr lang="en-US" sz="3600" dirty="0" smtClean="0"/>
              <a:t> </a:t>
            </a:r>
            <a:r>
              <a:rPr lang="en-US" sz="3600" dirty="0"/>
              <a:t>Posttraumatic Stress: </a:t>
            </a:r>
          </a:p>
          <a:p>
            <a:pPr lvl="5">
              <a:buNone/>
            </a:pPr>
            <a:r>
              <a:rPr lang="en-US" sz="3600" dirty="0"/>
              <a:t>False alarms whenever fear is triggered</a:t>
            </a:r>
          </a:p>
        </p:txBody>
      </p:sp>
      <p:sp>
        <p:nvSpPr>
          <p:cNvPr id="4" name="Explosion 1 3"/>
          <p:cNvSpPr/>
          <p:nvPr/>
        </p:nvSpPr>
        <p:spPr>
          <a:xfrm>
            <a:off x="1828800" y="1371600"/>
            <a:ext cx="914400" cy="914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cdoehring\AppData\Local\Microsoft\Windows\Temporary Internet Files\Content.IE5\RFAVWS6W\MC900188557[1].wmf"/>
          <p:cNvPicPr>
            <a:picLocks noChangeAspect="1" noChangeArrowheads="1"/>
          </p:cNvPicPr>
          <p:nvPr/>
        </p:nvPicPr>
        <p:blipFill>
          <a:blip r:embed="rId3" cstate="print"/>
          <a:srcRect/>
          <a:stretch>
            <a:fillRect/>
          </a:stretch>
        </p:blipFill>
        <p:spPr bwMode="auto">
          <a:xfrm>
            <a:off x="2379519" y="2652490"/>
            <a:ext cx="1676399" cy="1444752"/>
          </a:xfrm>
          <a:prstGeom prst="rect">
            <a:avLst/>
          </a:prstGeom>
          <a:noFill/>
        </p:spPr>
      </p:pic>
      <p:pic>
        <p:nvPicPr>
          <p:cNvPr id="1027" name="Picture 3" descr="C:\Users\cdoehring\AppData\Local\Microsoft\Windows\Temporary Internet Files\Content.IE5\RFAVWS6W\MC900339176[1].wmf"/>
          <p:cNvPicPr>
            <a:picLocks noChangeAspect="1" noChangeArrowheads="1"/>
          </p:cNvPicPr>
          <p:nvPr/>
        </p:nvPicPr>
        <p:blipFill>
          <a:blip r:embed="rId4" cstate="print"/>
          <a:srcRect/>
          <a:stretch>
            <a:fillRect/>
          </a:stretch>
        </p:blipFill>
        <p:spPr bwMode="auto">
          <a:xfrm>
            <a:off x="2455718" y="4318024"/>
            <a:ext cx="1600200" cy="1385316"/>
          </a:xfrm>
          <a:prstGeom prst="rect">
            <a:avLst/>
          </a:prstGeom>
          <a:noFill/>
        </p:spPr>
      </p:pic>
    </p:spTree>
    <p:extLst>
      <p:ext uri="{BB962C8B-B14F-4D97-AF65-F5344CB8AC3E}">
        <p14:creationId xmlns:p14="http://schemas.microsoft.com/office/powerpoint/2010/main" val="34917077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719" y="624110"/>
            <a:ext cx="9810894" cy="1280890"/>
          </a:xfrm>
        </p:spPr>
        <p:txBody>
          <a:bodyPr/>
          <a:lstStyle/>
          <a:p>
            <a:r>
              <a:rPr lang="en-US" dirty="0" smtClean="0"/>
              <a:t>Two brain circuits and two worldviews</a:t>
            </a:r>
            <a:endParaRPr lang="en-US" dirty="0"/>
          </a:p>
        </p:txBody>
      </p:sp>
      <p:sp>
        <p:nvSpPr>
          <p:cNvPr id="3" name="Content Placeholder 2"/>
          <p:cNvSpPr>
            <a:spLocks noGrp="1"/>
          </p:cNvSpPr>
          <p:nvPr>
            <p:ph idx="1"/>
          </p:nvPr>
        </p:nvSpPr>
        <p:spPr>
          <a:xfrm>
            <a:off x="1825752" y="1527048"/>
            <a:ext cx="8503920" cy="5330952"/>
          </a:xfrm>
        </p:spPr>
        <p:txBody>
          <a:bodyPr>
            <a:normAutofit/>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a:t>
            </a:r>
            <a:endParaRPr lang="en-US" dirty="0"/>
          </a:p>
        </p:txBody>
      </p:sp>
      <p:sp>
        <p:nvSpPr>
          <p:cNvPr id="5" name="TextBox 4"/>
          <p:cNvSpPr txBox="1"/>
          <p:nvPr/>
        </p:nvSpPr>
        <p:spPr>
          <a:xfrm>
            <a:off x="3480955" y="1257301"/>
            <a:ext cx="8260772" cy="2554545"/>
          </a:xfrm>
          <a:prstGeom prst="rect">
            <a:avLst/>
          </a:prstGeom>
          <a:noFill/>
        </p:spPr>
        <p:txBody>
          <a:bodyPr wrap="square" rtlCol="0">
            <a:spAutoFit/>
          </a:bodyPr>
          <a:lstStyle/>
          <a:p>
            <a:pPr lvl="0"/>
            <a:r>
              <a:rPr lang="en-US" sz="3200" dirty="0"/>
              <a:t>We use the conscious, thinking parts of our brain to stay grounded in beliefs about the ordinary/everyday world as safe and people as trustworthy. This helps us ride the ripple effects of trauma.</a:t>
            </a:r>
          </a:p>
        </p:txBody>
      </p:sp>
      <p:sp>
        <p:nvSpPr>
          <p:cNvPr id="8" name="TextBox 7"/>
          <p:cNvSpPr txBox="1"/>
          <p:nvPr/>
        </p:nvSpPr>
        <p:spPr>
          <a:xfrm>
            <a:off x="3408217" y="3944232"/>
            <a:ext cx="8333509" cy="3539430"/>
          </a:xfrm>
          <a:prstGeom prst="rect">
            <a:avLst/>
          </a:prstGeom>
          <a:noFill/>
        </p:spPr>
        <p:txBody>
          <a:bodyPr wrap="square" rtlCol="0">
            <a:spAutoFit/>
          </a:bodyPr>
          <a:lstStyle/>
          <a:p>
            <a:pPr lvl="0"/>
            <a:r>
              <a:rPr lang="en-US" sz="3200" dirty="0"/>
              <a:t>Our primal brain circuitry is activated by re-experiencing trauma and being hyper-alert</a:t>
            </a:r>
            <a:r>
              <a:rPr lang="en-US" sz="3200" b="1" dirty="0"/>
              <a:t> </a:t>
            </a:r>
            <a:r>
              <a:rPr lang="en-US" sz="3200" dirty="0"/>
              <a:t>to danger.  We become immersed in a trauma-related world that is violent. Avoidance and numbing are attempts to cope.</a:t>
            </a:r>
          </a:p>
          <a:p>
            <a:endParaRPr lang="en-US" sz="3200" dirty="0"/>
          </a:p>
        </p:txBody>
      </p:sp>
      <p:pic>
        <p:nvPicPr>
          <p:cNvPr id="2050" name="Picture 2" descr="C:\Users\cdoehring\AppData\Local\Microsoft\Windows\Temporary Internet Files\Content.IE5\RFAVWS6W\MC900388878[1].wmf"/>
          <p:cNvPicPr>
            <a:picLocks noChangeAspect="1" noChangeArrowheads="1"/>
          </p:cNvPicPr>
          <p:nvPr/>
        </p:nvPicPr>
        <p:blipFill>
          <a:blip r:embed="rId2" cstate="print"/>
          <a:srcRect/>
          <a:stretch>
            <a:fillRect/>
          </a:stretch>
        </p:blipFill>
        <p:spPr bwMode="auto">
          <a:xfrm>
            <a:off x="1810976" y="1905000"/>
            <a:ext cx="1432865" cy="1825142"/>
          </a:xfrm>
          <a:prstGeom prst="rect">
            <a:avLst/>
          </a:prstGeom>
          <a:noFill/>
        </p:spPr>
      </p:pic>
      <p:pic>
        <p:nvPicPr>
          <p:cNvPr id="2051" name="Picture 3" descr="C:\Users\cdoehring\AppData\Local\Microsoft\Windows\Temporary Internet Files\Content.IE5\JYE6J3SL\MC900356213[1].wmf"/>
          <p:cNvPicPr>
            <a:picLocks noChangeAspect="1" noChangeArrowheads="1"/>
          </p:cNvPicPr>
          <p:nvPr/>
        </p:nvPicPr>
        <p:blipFill>
          <a:blip r:embed="rId3" cstate="print"/>
          <a:srcRect/>
          <a:stretch>
            <a:fillRect/>
          </a:stretch>
        </p:blipFill>
        <p:spPr bwMode="auto">
          <a:xfrm>
            <a:off x="1828801" y="4038601"/>
            <a:ext cx="1451153" cy="1826057"/>
          </a:xfrm>
          <a:prstGeom prst="rect">
            <a:avLst/>
          </a:prstGeom>
          <a:noFill/>
        </p:spPr>
      </p:pic>
    </p:spTree>
    <p:extLst>
      <p:ext uri="{BB962C8B-B14F-4D97-AF65-F5344CB8AC3E}">
        <p14:creationId xmlns:p14="http://schemas.microsoft.com/office/powerpoint/2010/main" val="315214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1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2937" y="633844"/>
            <a:ext cx="9831676" cy="783793"/>
          </a:xfrm>
        </p:spPr>
        <p:txBody>
          <a:bodyPr/>
          <a:lstStyle/>
          <a:p>
            <a:r>
              <a:rPr lang="en-US" b="1" dirty="0" smtClean="0"/>
              <a:t>Moral </a:t>
            </a:r>
            <a:r>
              <a:rPr lang="en-US" b="1" dirty="0"/>
              <a:t>T</a:t>
            </a:r>
            <a:r>
              <a:rPr lang="en-US" b="1" dirty="0" smtClean="0"/>
              <a:t>rauma and Injury</a:t>
            </a:r>
            <a:endParaRPr lang="en-US" b="1" dirty="0"/>
          </a:p>
        </p:txBody>
      </p:sp>
      <p:sp>
        <p:nvSpPr>
          <p:cNvPr id="3" name="Content Placeholder 2"/>
          <p:cNvSpPr>
            <a:spLocks noGrp="1"/>
          </p:cNvSpPr>
          <p:nvPr>
            <p:ph idx="1"/>
          </p:nvPr>
        </p:nvSpPr>
        <p:spPr>
          <a:xfrm>
            <a:off x="1278082" y="1417638"/>
            <a:ext cx="6248400" cy="4681410"/>
          </a:xfrm>
        </p:spPr>
        <p:txBody>
          <a:bodyPr>
            <a:normAutofit lnSpcReduction="10000"/>
          </a:bodyPr>
          <a:lstStyle/>
          <a:p>
            <a:r>
              <a:rPr lang="en-US" sz="3600" dirty="0" smtClean="0"/>
              <a:t>“</a:t>
            </a:r>
            <a:r>
              <a:rPr lang="en-US" sz="3600" dirty="0"/>
              <a:t>What has broken in the trauma is not only a human body but a moral way-of-being in the world, irretrievably lost in the jungles of Vietnam or the cramped streets of Baghdad” (</a:t>
            </a:r>
            <a:r>
              <a:rPr lang="en-US" sz="3600" dirty="0" err="1"/>
              <a:t>Kinghorn</a:t>
            </a:r>
            <a:r>
              <a:rPr lang="en-US" sz="3600" dirty="0"/>
              <a:t>,  2009, p. 5).</a:t>
            </a:r>
          </a:p>
          <a:p>
            <a:endParaRPr lang="en-US" dirty="0" smtClean="0"/>
          </a:p>
          <a:p>
            <a:endParaRPr lang="en-US" dirty="0"/>
          </a:p>
        </p:txBody>
      </p:sp>
      <p:pic>
        <p:nvPicPr>
          <p:cNvPr id="4" name="Picture 3" descr="C:\Users\cdoehring\AppData\Local\Microsoft\Windows\Temporary Internet Files\Content.IE5\JYE6J3SL\MC900356213[1].wmf"/>
          <p:cNvPicPr>
            <a:picLocks noChangeAspect="1" noChangeArrowheads="1"/>
          </p:cNvPicPr>
          <p:nvPr/>
        </p:nvPicPr>
        <p:blipFill>
          <a:blip r:embed="rId2" cstate="print"/>
          <a:srcRect/>
          <a:stretch>
            <a:fillRect/>
          </a:stretch>
        </p:blipFill>
        <p:spPr bwMode="auto">
          <a:xfrm>
            <a:off x="7526482" y="1417637"/>
            <a:ext cx="3258094" cy="4191000"/>
          </a:xfrm>
          <a:prstGeom prst="rect">
            <a:avLst/>
          </a:prstGeom>
          <a:noFill/>
        </p:spPr>
      </p:pic>
    </p:spTree>
    <p:extLst>
      <p:ext uri="{BB962C8B-B14F-4D97-AF65-F5344CB8AC3E}">
        <p14:creationId xmlns:p14="http://schemas.microsoft.com/office/powerpoint/2010/main" val="16483087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41470"/>
            <a:ext cx="8534400" cy="758952"/>
          </a:xfrm>
        </p:spPr>
        <p:txBody>
          <a:bodyPr/>
          <a:lstStyle/>
          <a:p>
            <a:r>
              <a:rPr lang="en-US" dirty="0" smtClean="0"/>
              <a:t>Moral Stress and Faith </a:t>
            </a:r>
            <a:endParaRPr lang="en-US" dirty="0"/>
          </a:p>
        </p:txBody>
      </p:sp>
      <p:sp>
        <p:nvSpPr>
          <p:cNvPr id="7" name="Content Placeholder 6"/>
          <p:cNvSpPr>
            <a:spLocks noGrp="1"/>
          </p:cNvSpPr>
          <p:nvPr>
            <p:ph idx="1"/>
          </p:nvPr>
        </p:nvSpPr>
        <p:spPr>
          <a:xfrm flipH="1">
            <a:off x="4179086" y="4038601"/>
            <a:ext cx="45719" cy="45719"/>
          </a:xfrm>
        </p:spPr>
        <p:txBody>
          <a:bodyPr>
            <a:normAutofit fontScale="25000" lnSpcReduction="20000"/>
          </a:bodyPr>
          <a:lstStyle/>
          <a:p>
            <a:endParaRPr lang="en-US" dirty="0"/>
          </a:p>
        </p:txBody>
      </p:sp>
      <p:sp>
        <p:nvSpPr>
          <p:cNvPr id="5" name="Cloud 4"/>
          <p:cNvSpPr/>
          <p:nvPr/>
        </p:nvSpPr>
        <p:spPr>
          <a:xfrm>
            <a:off x="6096001" y="3657601"/>
            <a:ext cx="45719" cy="4571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00700" y="820882"/>
            <a:ext cx="6591299" cy="6986528"/>
          </a:xfrm>
          <a:prstGeom prst="rect">
            <a:avLst/>
          </a:prstGeom>
          <a:noFill/>
        </p:spPr>
        <p:txBody>
          <a:bodyPr wrap="square" rtlCol="0">
            <a:spAutoFit/>
          </a:bodyPr>
          <a:lstStyle/>
          <a:p>
            <a:r>
              <a:rPr lang="en-US" sz="3200" dirty="0"/>
              <a:t>1. Faith is a search for </a:t>
            </a:r>
          </a:p>
          <a:p>
            <a:pPr marL="457200" indent="-457200">
              <a:buFontTx/>
              <a:buAutoNum type="alphaLcPeriod"/>
            </a:pPr>
            <a:r>
              <a:rPr lang="en-US" sz="3200" dirty="0"/>
              <a:t>meaning and purpose in life (Park, 2010)</a:t>
            </a:r>
          </a:p>
          <a:p>
            <a:r>
              <a:rPr lang="en-US" sz="3200" dirty="0"/>
              <a:t>b. ways </a:t>
            </a:r>
            <a:r>
              <a:rPr lang="en-US" sz="3200" dirty="0" smtClean="0"/>
              <a:t>of coping and</a:t>
            </a:r>
          </a:p>
          <a:p>
            <a:r>
              <a:rPr lang="en-US" sz="3200" dirty="0"/>
              <a:t>	</a:t>
            </a:r>
            <a:r>
              <a:rPr lang="en-US" sz="3200" dirty="0" smtClean="0"/>
              <a:t> connecting</a:t>
            </a:r>
            <a:r>
              <a:rPr lang="en-US" sz="3200" dirty="0"/>
              <a:t> </a:t>
            </a:r>
            <a:r>
              <a:rPr lang="en-US" sz="3200" dirty="0" smtClean="0"/>
              <a:t>with </a:t>
            </a:r>
            <a:r>
              <a:rPr lang="en-US" sz="3200" dirty="0"/>
              <a:t>a </a:t>
            </a:r>
            <a:r>
              <a:rPr lang="en-US" sz="3200" dirty="0" smtClean="0"/>
              <a:t>sense</a:t>
            </a:r>
          </a:p>
          <a:p>
            <a:r>
              <a:rPr lang="en-US" sz="3200" dirty="0"/>
              <a:t>	</a:t>
            </a:r>
            <a:r>
              <a:rPr lang="en-US" sz="3200" dirty="0" smtClean="0"/>
              <a:t> transcendence</a:t>
            </a:r>
            <a:r>
              <a:rPr lang="en-US" sz="3200" dirty="0"/>
              <a:t> </a:t>
            </a:r>
            <a:r>
              <a:rPr lang="en-US" sz="3200" dirty="0" smtClean="0"/>
              <a:t>or sacred</a:t>
            </a:r>
          </a:p>
          <a:p>
            <a:r>
              <a:rPr lang="en-US" sz="3200" dirty="0"/>
              <a:t>	</a:t>
            </a:r>
            <a:r>
              <a:rPr lang="en-US" sz="3200" dirty="0" smtClean="0"/>
              <a:t>	 </a:t>
            </a:r>
            <a:r>
              <a:rPr lang="en-US" sz="3200" dirty="0"/>
              <a:t>(Pargament, 2007</a:t>
            </a:r>
            <a:r>
              <a:rPr lang="en-US" sz="3200" dirty="0" smtClean="0"/>
              <a:t>)</a:t>
            </a:r>
            <a:endParaRPr lang="en-US" sz="3200" dirty="0"/>
          </a:p>
          <a:p>
            <a:r>
              <a:rPr lang="en-US" sz="3200" dirty="0"/>
              <a:t>2. Faith is embodied and</a:t>
            </a:r>
          </a:p>
          <a:p>
            <a:r>
              <a:rPr lang="en-US" sz="3200" dirty="0"/>
              <a:t>     experienced through </a:t>
            </a:r>
          </a:p>
          <a:p>
            <a:r>
              <a:rPr lang="en-US" sz="3200" dirty="0"/>
              <a:t>a. one’s emotions</a:t>
            </a:r>
          </a:p>
          <a:p>
            <a:r>
              <a:rPr lang="en-US" sz="3200" dirty="0"/>
              <a:t>b. and relationship </a:t>
            </a:r>
            <a:r>
              <a:rPr lang="en-US" sz="3200" dirty="0" smtClean="0"/>
              <a:t>with others </a:t>
            </a:r>
            <a:endParaRPr lang="en-US" sz="3200" dirty="0"/>
          </a:p>
          <a:p>
            <a:r>
              <a:rPr lang="en-US" sz="3200" dirty="0"/>
              <a:t>    (Doehring, </a:t>
            </a:r>
            <a:r>
              <a:rPr lang="en-US" sz="3200" dirty="0" smtClean="0"/>
              <a:t>2015</a:t>
            </a:r>
            <a:r>
              <a:rPr lang="en-US" sz="3200" dirty="0"/>
              <a:t>)</a:t>
            </a:r>
          </a:p>
          <a:p>
            <a:pPr marL="285750" indent="-285750">
              <a:buFont typeface="Arial" panose="020B0604020202020204" pitchFamily="34" charset="0"/>
              <a:buChar char="•"/>
            </a:pPr>
            <a:endParaRPr lang="en-US" sz="3200" dirty="0"/>
          </a:p>
          <a:p>
            <a:r>
              <a:rPr lang="en-US" sz="3200" dirty="0"/>
              <a:t> </a:t>
            </a:r>
          </a:p>
        </p:txBody>
      </p:sp>
      <p:graphicFrame>
        <p:nvGraphicFramePr>
          <p:cNvPr id="16" name="Content Placeholder 3"/>
          <p:cNvGraphicFramePr>
            <a:graphicFrameLocks/>
          </p:cNvGraphicFramePr>
          <p:nvPr>
            <p:extLst>
              <p:ext uri="{D42A27DB-BD31-4B8C-83A1-F6EECF244321}">
                <p14:modId xmlns:p14="http://schemas.microsoft.com/office/powerpoint/2010/main" val="1753530615"/>
              </p:ext>
            </p:extLst>
          </p:nvPr>
        </p:nvGraphicFramePr>
        <p:xfrm>
          <a:off x="1018310" y="1175831"/>
          <a:ext cx="4849092" cy="5529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Heart 19"/>
          <p:cNvSpPr/>
          <p:nvPr/>
        </p:nvSpPr>
        <p:spPr>
          <a:xfrm>
            <a:off x="2438400" y="3459481"/>
            <a:ext cx="1863436" cy="1158240"/>
          </a:xfrm>
          <a:prstGeom prst="heart">
            <a:avLst/>
          </a:prstGeom>
          <a:solidFill>
            <a:srgbClr val="FF33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Emotions</a:t>
            </a:r>
          </a:p>
        </p:txBody>
      </p:sp>
    </p:spTree>
    <p:extLst>
      <p:ext uri="{BB962C8B-B14F-4D97-AF65-F5344CB8AC3E}">
        <p14:creationId xmlns:p14="http://schemas.microsoft.com/office/powerpoint/2010/main" val="213468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500"/>
                                        <p:tgtEl>
                                          <p:spTgt spid="3">
                                            <p:txEl>
                                              <p:pRg st="10" end="1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8613648" cy="990600"/>
          </a:xfrm>
        </p:spPr>
        <p:txBody>
          <a:bodyPr>
            <a:normAutofit/>
          </a:bodyPr>
          <a:lstStyle/>
          <a:p>
            <a:r>
              <a:rPr lang="en-US" dirty="0"/>
              <a:t>A Spiritual Orienting System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12575764"/>
              </p:ext>
            </p:extLst>
          </p:nvPr>
        </p:nvGraphicFramePr>
        <p:xfrm>
          <a:off x="3543300" y="1589809"/>
          <a:ext cx="4260274" cy="3972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loud 4"/>
          <p:cNvSpPr/>
          <p:nvPr/>
        </p:nvSpPr>
        <p:spPr>
          <a:xfrm>
            <a:off x="6096001" y="3657601"/>
            <a:ext cx="45719" cy="4571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art 5"/>
          <p:cNvSpPr/>
          <p:nvPr/>
        </p:nvSpPr>
        <p:spPr>
          <a:xfrm>
            <a:off x="4959927" y="3197439"/>
            <a:ext cx="1487424" cy="645615"/>
          </a:xfrm>
          <a:prstGeom prst="hear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Emotions</a:t>
            </a:r>
          </a:p>
        </p:txBody>
      </p:sp>
      <p:sp>
        <p:nvSpPr>
          <p:cNvPr id="3" name="TextBox 2"/>
          <p:cNvSpPr txBox="1"/>
          <p:nvPr/>
        </p:nvSpPr>
        <p:spPr>
          <a:xfrm>
            <a:off x="7583424" y="1080656"/>
            <a:ext cx="4532375" cy="5201424"/>
          </a:xfrm>
          <a:prstGeom prst="rect">
            <a:avLst/>
          </a:prstGeom>
          <a:noFill/>
        </p:spPr>
        <p:txBody>
          <a:bodyPr wrap="square" rtlCol="0">
            <a:spAutoFit/>
          </a:bodyPr>
          <a:lstStyle/>
          <a:p>
            <a:r>
              <a:rPr lang="en-US" sz="2800" b="1" dirty="0"/>
              <a:t>Ultimate </a:t>
            </a:r>
            <a:r>
              <a:rPr lang="en-US" sz="2800" b="1" dirty="0" smtClean="0"/>
              <a:t>beliefs </a:t>
            </a:r>
            <a:r>
              <a:rPr lang="en-US" sz="2800" dirty="0"/>
              <a:t>are convictions or worldviews about </a:t>
            </a:r>
          </a:p>
          <a:p>
            <a:pPr marL="342900" indent="-342900">
              <a:buFont typeface="Arial" panose="020B0604020202020204" pitchFamily="34" charset="0"/>
              <a:buChar char="•"/>
            </a:pPr>
            <a:r>
              <a:rPr lang="en-US" sz="2800" dirty="0"/>
              <a:t>life/death </a:t>
            </a:r>
          </a:p>
          <a:p>
            <a:pPr marL="342900" indent="-342900">
              <a:buFont typeface="Arial" panose="020B0604020202020204" pitchFamily="34" charset="0"/>
              <a:buChar char="•"/>
            </a:pPr>
            <a:r>
              <a:rPr lang="en-US" sz="2800" dirty="0"/>
              <a:t>one’s purpose </a:t>
            </a:r>
          </a:p>
          <a:p>
            <a:pPr marL="342900" indent="-342900">
              <a:buFont typeface="Arial" panose="020B0604020202020204" pitchFamily="34" charset="0"/>
              <a:buChar char="•"/>
            </a:pPr>
            <a:r>
              <a:rPr lang="en-US" sz="2800" dirty="0"/>
              <a:t>the meaning of suffering</a:t>
            </a:r>
          </a:p>
          <a:p>
            <a:pPr marL="342900" indent="-342900">
              <a:buFont typeface="Arial" panose="020B0604020202020204" pitchFamily="34" charset="0"/>
              <a:buChar char="•"/>
            </a:pPr>
            <a:r>
              <a:rPr lang="en-US" sz="2800" dirty="0"/>
              <a:t>whether there is a God/ </a:t>
            </a:r>
          </a:p>
          <a:p>
            <a:pPr marL="342900" indent="-342900">
              <a:buFont typeface="Arial" panose="020B0604020202020204" pitchFamily="34" charset="0"/>
              <a:buChar char="•"/>
            </a:pPr>
            <a:r>
              <a:rPr lang="en-US" sz="2800" dirty="0"/>
              <a:t>a transcendent dimension of life</a:t>
            </a:r>
          </a:p>
          <a:p>
            <a:endParaRPr lang="en-US" sz="2400" dirty="0"/>
          </a:p>
        </p:txBody>
      </p:sp>
      <p:sp>
        <p:nvSpPr>
          <p:cNvPr id="7" name="TextBox 6"/>
          <p:cNvSpPr txBox="1"/>
          <p:nvPr/>
        </p:nvSpPr>
        <p:spPr>
          <a:xfrm flipH="1">
            <a:off x="10567554" y="6244937"/>
            <a:ext cx="1080653" cy="523220"/>
          </a:xfrm>
          <a:prstGeom prst="rect">
            <a:avLst/>
          </a:prstGeom>
          <a:noFill/>
        </p:spPr>
        <p:txBody>
          <a:bodyPr wrap="square" rtlCol="0">
            <a:spAutoFit/>
          </a:bodyPr>
          <a:lstStyle/>
          <a:p>
            <a:pPr>
              <a:defRPr/>
            </a:pPr>
            <a:r>
              <a:rPr lang="en-US" sz="1400" dirty="0">
                <a:solidFill>
                  <a:prstClr val="black"/>
                </a:solidFill>
              </a:rPr>
              <a:t>© Carrie Doehring</a:t>
            </a:r>
          </a:p>
        </p:txBody>
      </p:sp>
      <p:sp>
        <p:nvSpPr>
          <p:cNvPr id="8" name="TextBox 7"/>
          <p:cNvSpPr txBox="1"/>
          <p:nvPr/>
        </p:nvSpPr>
        <p:spPr>
          <a:xfrm>
            <a:off x="218209" y="1319645"/>
            <a:ext cx="4475711" cy="3539430"/>
          </a:xfrm>
          <a:prstGeom prst="rect">
            <a:avLst/>
          </a:prstGeom>
          <a:noFill/>
        </p:spPr>
        <p:txBody>
          <a:bodyPr wrap="square" rtlCol="0">
            <a:spAutoFit/>
          </a:bodyPr>
          <a:lstStyle/>
          <a:p>
            <a:r>
              <a:rPr lang="en-US" sz="2800" b="1" dirty="0"/>
              <a:t>Core Values </a:t>
            </a:r>
            <a:r>
              <a:rPr lang="en-US" sz="2800" dirty="0"/>
              <a:t>are </a:t>
            </a:r>
          </a:p>
          <a:p>
            <a:pPr marL="342900" indent="-342900">
              <a:buFont typeface="Arial" panose="020B0604020202020204" pitchFamily="34" charset="0"/>
              <a:buChar char="•"/>
            </a:pPr>
            <a:r>
              <a:rPr lang="en-US" sz="2800" dirty="0"/>
              <a:t>intrinsically meaningful principles </a:t>
            </a:r>
          </a:p>
          <a:p>
            <a:pPr marL="342900" indent="-342900">
              <a:buFont typeface="Arial" panose="020B0604020202020204" pitchFamily="34" charset="0"/>
              <a:buChar char="•"/>
            </a:pPr>
            <a:r>
              <a:rPr lang="en-US" sz="2800" dirty="0" smtClean="0"/>
              <a:t>Qualities/aspects </a:t>
            </a:r>
          </a:p>
          <a:p>
            <a:r>
              <a:rPr lang="en-US" sz="2800" dirty="0"/>
              <a:t>	</a:t>
            </a:r>
            <a:r>
              <a:rPr lang="en-US" sz="2800" dirty="0" smtClean="0"/>
              <a:t>of </a:t>
            </a:r>
            <a:r>
              <a:rPr lang="en-US" sz="2800" dirty="0"/>
              <a:t>life (e.g</a:t>
            </a:r>
            <a:r>
              <a:rPr lang="en-US" sz="2800" dirty="0" smtClean="0"/>
              <a:t>.,</a:t>
            </a:r>
          </a:p>
          <a:p>
            <a:r>
              <a:rPr lang="en-US" sz="2800" dirty="0"/>
              <a:t>	</a:t>
            </a:r>
            <a:r>
              <a:rPr lang="en-US" sz="2800" dirty="0" smtClean="0"/>
              <a:t> </a:t>
            </a:r>
            <a:r>
              <a:rPr lang="en-US" sz="2800" dirty="0"/>
              <a:t>responsibility</a:t>
            </a:r>
            <a:r>
              <a:rPr lang="en-US" sz="2800" dirty="0" smtClean="0"/>
              <a:t>,</a:t>
            </a:r>
          </a:p>
          <a:p>
            <a:r>
              <a:rPr lang="en-US" sz="2800" dirty="0"/>
              <a:t>	</a:t>
            </a:r>
            <a:r>
              <a:rPr lang="en-US" sz="2800" dirty="0" smtClean="0"/>
              <a:t> </a:t>
            </a:r>
            <a:r>
              <a:rPr lang="en-US" sz="2800" dirty="0"/>
              <a:t>achievement, </a:t>
            </a:r>
            <a:endParaRPr lang="en-US" sz="2800" dirty="0" smtClean="0"/>
          </a:p>
          <a:p>
            <a:r>
              <a:rPr lang="en-US" sz="2800" dirty="0"/>
              <a:t>	</a:t>
            </a:r>
            <a:r>
              <a:rPr lang="en-US" sz="2800" dirty="0" smtClean="0"/>
              <a:t>and </a:t>
            </a:r>
            <a:r>
              <a:rPr lang="en-US" sz="2800" dirty="0"/>
              <a:t>belonging).</a:t>
            </a:r>
          </a:p>
        </p:txBody>
      </p:sp>
      <p:sp>
        <p:nvSpPr>
          <p:cNvPr id="9" name="TextBox 8"/>
          <p:cNvSpPr txBox="1"/>
          <p:nvPr/>
        </p:nvSpPr>
        <p:spPr>
          <a:xfrm>
            <a:off x="1922318" y="5528102"/>
            <a:ext cx="7398327" cy="1384995"/>
          </a:xfrm>
          <a:prstGeom prst="rect">
            <a:avLst/>
          </a:prstGeom>
          <a:noFill/>
        </p:spPr>
        <p:txBody>
          <a:bodyPr wrap="square" rtlCol="0">
            <a:spAutoFit/>
          </a:bodyPr>
          <a:lstStyle/>
          <a:p>
            <a:pPr algn="ctr"/>
            <a:r>
              <a:rPr lang="en-US" sz="2800" b="1" dirty="0"/>
              <a:t>Practices</a:t>
            </a:r>
            <a:r>
              <a:rPr lang="en-US" sz="2800" dirty="0"/>
              <a:t> are ways of </a:t>
            </a:r>
          </a:p>
          <a:p>
            <a:pPr marL="285750" indent="-285750" algn="ctr">
              <a:buFont typeface="Arial" panose="020B0604020202020204" pitchFamily="34" charset="0"/>
              <a:buChar char="•"/>
            </a:pPr>
            <a:r>
              <a:rPr lang="en-US" sz="2800" dirty="0"/>
              <a:t>Coping</a:t>
            </a:r>
          </a:p>
          <a:p>
            <a:pPr marL="285750" indent="-285750" algn="ctr">
              <a:buFont typeface="Arial" panose="020B0604020202020204" pitchFamily="34" charset="0"/>
              <a:buChar char="•"/>
            </a:pPr>
            <a:r>
              <a:rPr lang="en-US" sz="2800" dirty="0"/>
              <a:t>Connecting with a sense of the sacred</a:t>
            </a:r>
          </a:p>
        </p:txBody>
      </p:sp>
    </p:spTree>
    <p:extLst>
      <p:ext uri="{BB962C8B-B14F-4D97-AF65-F5344CB8AC3E}">
        <p14:creationId xmlns:p14="http://schemas.microsoft.com/office/powerpoint/2010/main" val="4737259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8613648" cy="990600"/>
          </a:xfrm>
        </p:spPr>
        <p:txBody>
          <a:bodyPr>
            <a:normAutofit fontScale="90000"/>
          </a:bodyPr>
          <a:lstStyle/>
          <a:p>
            <a:pPr algn="ctr"/>
            <a:r>
              <a:rPr lang="en-US" dirty="0" smtClean="0"/>
              <a:t>Emotions: The Energy of </a:t>
            </a:r>
            <a:br>
              <a:rPr lang="en-US" dirty="0" smtClean="0"/>
            </a:br>
            <a:r>
              <a:rPr lang="en-US" dirty="0" smtClean="0"/>
              <a:t>Spiritual Orienting Systems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63203412"/>
              </p:ext>
            </p:extLst>
          </p:nvPr>
        </p:nvGraphicFramePr>
        <p:xfrm>
          <a:off x="1371602" y="1600201"/>
          <a:ext cx="6095999" cy="5105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loud 4"/>
          <p:cNvSpPr/>
          <p:nvPr/>
        </p:nvSpPr>
        <p:spPr>
          <a:xfrm>
            <a:off x="6096001" y="3657601"/>
            <a:ext cx="45719" cy="4571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art 5"/>
          <p:cNvSpPr/>
          <p:nvPr/>
        </p:nvSpPr>
        <p:spPr>
          <a:xfrm>
            <a:off x="3474769" y="3657600"/>
            <a:ext cx="1783080" cy="1143000"/>
          </a:xfrm>
          <a:prstGeom prst="hear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Emotions</a:t>
            </a:r>
          </a:p>
        </p:txBody>
      </p:sp>
      <p:sp>
        <p:nvSpPr>
          <p:cNvPr id="3" name="TextBox 2"/>
          <p:cNvSpPr txBox="1"/>
          <p:nvPr/>
        </p:nvSpPr>
        <p:spPr>
          <a:xfrm>
            <a:off x="7924801" y="2057401"/>
            <a:ext cx="2893741" cy="3539430"/>
          </a:xfrm>
          <a:prstGeom prst="rect">
            <a:avLst/>
          </a:prstGeom>
          <a:noFill/>
        </p:spPr>
        <p:txBody>
          <a:bodyPr wrap="none" rtlCol="0">
            <a:spAutoFit/>
          </a:bodyPr>
          <a:lstStyle/>
          <a:p>
            <a:r>
              <a:rPr lang="en-US" sz="3200" dirty="0"/>
              <a:t>Fear?</a:t>
            </a:r>
          </a:p>
          <a:p>
            <a:endParaRPr lang="en-US" sz="3200" dirty="0"/>
          </a:p>
          <a:p>
            <a:r>
              <a:rPr lang="en-US" sz="3200" dirty="0"/>
              <a:t>Shame?</a:t>
            </a:r>
          </a:p>
          <a:p>
            <a:endParaRPr lang="en-US" sz="3200" dirty="0"/>
          </a:p>
          <a:p>
            <a:r>
              <a:rPr lang="en-US" sz="3200" dirty="0"/>
              <a:t>Compassion?</a:t>
            </a:r>
          </a:p>
          <a:p>
            <a:endParaRPr lang="en-US" sz="3200" dirty="0"/>
          </a:p>
          <a:p>
            <a:r>
              <a:rPr lang="en-US" sz="3200" dirty="0"/>
              <a:t>Happiness?</a:t>
            </a:r>
          </a:p>
        </p:txBody>
      </p:sp>
      <p:sp>
        <p:nvSpPr>
          <p:cNvPr id="9" name="Left Arrow 8"/>
          <p:cNvSpPr/>
          <p:nvPr/>
        </p:nvSpPr>
        <p:spPr>
          <a:xfrm rot="19833804">
            <a:off x="5159265" y="3162825"/>
            <a:ext cx="2982491" cy="277377"/>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rot="20210430">
            <a:off x="5539910" y="3520450"/>
            <a:ext cx="2458681" cy="274017"/>
          </a:xfrm>
          <a:prstGeom prst="lef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a:off x="5283624" y="4155185"/>
            <a:ext cx="2733772" cy="26441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rot="484628">
            <a:off x="5263914" y="4596060"/>
            <a:ext cx="2715523" cy="27801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24800" y="6477001"/>
            <a:ext cx="2365248" cy="307777"/>
          </a:xfrm>
          <a:prstGeom prst="rect">
            <a:avLst/>
          </a:prstGeom>
          <a:noFill/>
        </p:spPr>
        <p:txBody>
          <a:bodyPr wrap="square" rtlCol="0">
            <a:spAutoFit/>
          </a:bodyPr>
          <a:lstStyle/>
          <a:p>
            <a:pPr>
              <a:defRPr/>
            </a:pPr>
            <a:r>
              <a:rPr lang="en-US" sz="1400" dirty="0">
                <a:solidFill>
                  <a:prstClr val="black"/>
                </a:solidFill>
              </a:rPr>
              <a:t>© Carrie Doehring</a:t>
            </a:r>
          </a:p>
        </p:txBody>
      </p:sp>
    </p:spTree>
    <p:extLst>
      <p:ext uri="{BB962C8B-B14F-4D97-AF65-F5344CB8AC3E}">
        <p14:creationId xmlns:p14="http://schemas.microsoft.com/office/powerpoint/2010/main" val="30127610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8635" y="0"/>
            <a:ext cx="10459193" cy="1417638"/>
          </a:xfrm>
        </p:spPr>
        <p:txBody>
          <a:bodyPr>
            <a:noAutofit/>
          </a:bodyPr>
          <a:lstStyle/>
          <a:p>
            <a:pPr algn="ctr"/>
            <a:r>
              <a:rPr lang="en-US" sz="4000" dirty="0" smtClean="0"/>
              <a:t>Moral Stress: Fear/Shame/Guilt </a:t>
            </a:r>
            <a:r>
              <a:rPr lang="en-US" sz="4000" dirty="0"/>
              <a:t>R</a:t>
            </a:r>
            <a:r>
              <a:rPr lang="en-US" sz="4000" dirty="0" smtClean="0"/>
              <a:t>elated </a:t>
            </a:r>
            <a:r>
              <a:rPr lang="en-US" sz="4000" dirty="0"/>
              <a:t>T</a:t>
            </a:r>
            <a:r>
              <a:rPr lang="en-US" sz="4000" dirty="0" smtClean="0"/>
              <a:t>o Causing </a:t>
            </a:r>
            <a:r>
              <a:rPr lang="en-US" sz="3800" dirty="0"/>
              <a:t>H</a:t>
            </a:r>
            <a:r>
              <a:rPr lang="en-US" sz="3800" dirty="0" smtClean="0"/>
              <a:t>arm</a:t>
            </a:r>
            <a:endParaRPr lang="en-US" sz="3800" dirty="0"/>
          </a:p>
        </p:txBody>
      </p:sp>
      <p:graphicFrame>
        <p:nvGraphicFramePr>
          <p:cNvPr id="4" name="Content Placeholder 3"/>
          <p:cNvGraphicFramePr>
            <a:graphicFrameLocks noGrp="1"/>
          </p:cNvGraphicFramePr>
          <p:nvPr>
            <p:ph idx="1"/>
            <p:extLst/>
          </p:nvPr>
        </p:nvGraphicFramePr>
        <p:xfrm>
          <a:off x="-762000" y="1219200"/>
          <a:ext cx="135636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loud 4"/>
          <p:cNvSpPr/>
          <p:nvPr/>
        </p:nvSpPr>
        <p:spPr>
          <a:xfrm>
            <a:off x="6096001" y="3657601"/>
            <a:ext cx="45719" cy="4571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xplosion 1 2"/>
          <p:cNvSpPr/>
          <p:nvPr/>
        </p:nvSpPr>
        <p:spPr>
          <a:xfrm>
            <a:off x="4073236" y="3782291"/>
            <a:ext cx="4197928" cy="1573481"/>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FEAR, GUILT, </a:t>
            </a:r>
            <a:r>
              <a:rPr lang="en-US" sz="2400" b="1" dirty="0">
                <a:solidFill>
                  <a:schemeClr val="tx1"/>
                </a:solidFill>
              </a:rPr>
              <a:t>&amp; SHAME</a:t>
            </a:r>
          </a:p>
        </p:txBody>
      </p:sp>
      <p:sp>
        <p:nvSpPr>
          <p:cNvPr id="7" name="TextBox 6"/>
          <p:cNvSpPr txBox="1"/>
          <p:nvPr/>
        </p:nvSpPr>
        <p:spPr>
          <a:xfrm>
            <a:off x="8153400" y="6400801"/>
            <a:ext cx="2362200" cy="307777"/>
          </a:xfrm>
          <a:prstGeom prst="rect">
            <a:avLst/>
          </a:prstGeom>
          <a:noFill/>
        </p:spPr>
        <p:txBody>
          <a:bodyPr wrap="square" rtlCol="0">
            <a:spAutoFit/>
          </a:bodyPr>
          <a:lstStyle/>
          <a:p>
            <a:pPr>
              <a:defRPr/>
            </a:pPr>
            <a:r>
              <a:rPr lang="en-US" sz="1400" dirty="0">
                <a:solidFill>
                  <a:prstClr val="black"/>
                </a:solidFill>
              </a:rPr>
              <a:t>© Carrie Doehring</a:t>
            </a:r>
          </a:p>
        </p:txBody>
      </p:sp>
    </p:spTree>
    <p:extLst>
      <p:ext uri="{BB962C8B-B14F-4D97-AF65-F5344CB8AC3E}">
        <p14:creationId xmlns:p14="http://schemas.microsoft.com/office/powerpoint/2010/main" val="377437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4">
                                            <p:graphicEl>
                                              <a:dgm id="{8AA5E4AC-875A-47A9-A56E-DED4F44100A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0"/>
                                  </p:stCondLst>
                                  <p:childTnLst>
                                    <p:set>
                                      <p:cBhvr>
                                        <p:cTn id="10" dur="1" fill="hold">
                                          <p:stCondLst>
                                            <p:cond delay="0"/>
                                          </p:stCondLst>
                                        </p:cTn>
                                        <p:tgtEl>
                                          <p:spTgt spid="4">
                                            <p:graphicEl>
                                              <a:dgm id="{E8E851E2-7429-4AB6-88A9-59300EFF7C45}"/>
                                            </p:graphicEl>
                                          </p:spTgt>
                                        </p:tgtEl>
                                        <p:attrNameLst>
                                          <p:attrName>style.visibility</p:attrName>
                                        </p:attrNameLst>
                                      </p:cBhvr>
                                      <p:to>
                                        <p:strVal val="visible"/>
                                      </p:to>
                                    </p:set>
                                  </p:childTnLst>
                                </p:cTn>
                              </p:par>
                              <p:par>
                                <p:cTn id="11" presetID="1" presetClass="entr" presetSubtype="0" fill="hold" grpId="0" nodeType="withEffect">
                                  <p:stCondLst>
                                    <p:cond delay="1000"/>
                                  </p:stCondLst>
                                  <p:childTnLst>
                                    <p:set>
                                      <p:cBhvr>
                                        <p:cTn id="12" dur="1" fill="hold">
                                          <p:stCondLst>
                                            <p:cond delay="0"/>
                                          </p:stCondLst>
                                        </p:cTn>
                                        <p:tgtEl>
                                          <p:spTgt spid="4">
                                            <p:graphicEl>
                                              <a:dgm id="{53615AE8-9328-4C34-8FDD-7BC8C88464D1}"/>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1000"/>
                                  </p:stCondLst>
                                  <p:childTnLst>
                                    <p:set>
                                      <p:cBhvr>
                                        <p:cTn id="16" dur="1" fill="hold">
                                          <p:stCondLst>
                                            <p:cond delay="0"/>
                                          </p:stCondLst>
                                        </p:cTn>
                                        <p:tgtEl>
                                          <p:spTgt spid="4">
                                            <p:graphicEl>
                                              <a:dgm id="{B4B78AF8-37CA-4D9A-9DED-2961EE582F09}"/>
                                            </p:graphicEl>
                                          </p:spTgt>
                                        </p:tgtEl>
                                        <p:attrNameLst>
                                          <p:attrName>style.visibility</p:attrName>
                                        </p:attrNameLst>
                                      </p:cBhvr>
                                      <p:to>
                                        <p:strVal val="visible"/>
                                      </p:to>
                                    </p:set>
                                  </p:childTnLst>
                                </p:cTn>
                              </p:par>
                              <p:par>
                                <p:cTn id="17" presetID="1" presetClass="entr" presetSubtype="0" fill="hold" grpId="0" nodeType="withEffect">
                                  <p:stCondLst>
                                    <p:cond delay="1000"/>
                                  </p:stCondLst>
                                  <p:childTnLst>
                                    <p:set>
                                      <p:cBhvr>
                                        <p:cTn id="18" dur="1" fill="hold">
                                          <p:stCondLst>
                                            <p:cond delay="0"/>
                                          </p:stCondLst>
                                        </p:cTn>
                                        <p:tgtEl>
                                          <p:spTgt spid="4">
                                            <p:graphicEl>
                                              <a:dgm id="{70F09CD6-775A-4435-99F3-129D600C047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1000"/>
                                  </p:stCondLst>
                                  <p:childTnLst>
                                    <p:set>
                                      <p:cBhvr>
                                        <p:cTn id="22" dur="1" fill="hold">
                                          <p:stCondLst>
                                            <p:cond delay="0"/>
                                          </p:stCondLst>
                                        </p:cTn>
                                        <p:tgtEl>
                                          <p:spTgt spid="4">
                                            <p:graphicEl>
                                              <a:dgm id="{B32B3803-08B5-4C00-9D0B-4FEE60D8357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10530114" cy="924308"/>
          </a:xfrm>
        </p:spPr>
        <p:txBody>
          <a:bodyPr>
            <a:noAutofit/>
          </a:bodyPr>
          <a:lstStyle/>
          <a:p>
            <a:r>
              <a:rPr lang="en-US" sz="4400" dirty="0"/>
              <a:t>Identifying </a:t>
            </a:r>
            <a:r>
              <a:rPr lang="en-US" sz="4400" dirty="0" smtClean="0"/>
              <a:t>Practices That Foster Self Compassion</a:t>
            </a:r>
            <a:r>
              <a:rPr lang="en-US" sz="4400" dirty="0"/>
              <a:t/>
            </a:r>
            <a:br>
              <a:rPr lang="en-US" sz="4400" dirty="0"/>
            </a:br>
            <a:endParaRPr lang="en-US"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71348510"/>
              </p:ext>
            </p:extLst>
          </p:nvPr>
        </p:nvGraphicFramePr>
        <p:xfrm>
          <a:off x="914399" y="1030514"/>
          <a:ext cx="9884229" cy="5827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normAutofit fontScale="92500" lnSpcReduction="10000"/>
          </a:bodyPr>
          <a:lstStyle/>
          <a:p>
            <a:pPr>
              <a:defRPr/>
            </a:pPr>
            <a:fld id="{5A80AD06-7A66-4671-A799-C4EA826DC339}" type="slidenum">
              <a:rPr lang="en-US" smtClean="0"/>
              <a:pPr>
                <a:defRPr/>
              </a:pPr>
              <a:t>3</a:t>
            </a:fld>
            <a:endParaRPr lang="en-US" dirty="0"/>
          </a:p>
        </p:txBody>
      </p:sp>
    </p:spTree>
    <p:extLst>
      <p:ext uri="{BB962C8B-B14F-4D97-AF65-F5344CB8AC3E}">
        <p14:creationId xmlns:p14="http://schemas.microsoft.com/office/powerpoint/2010/main" val="29235374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971" y="274638"/>
            <a:ext cx="10450286" cy="1143000"/>
          </a:xfrm>
        </p:spPr>
        <p:txBody>
          <a:bodyPr>
            <a:normAutofit fontScale="90000"/>
          </a:bodyPr>
          <a:lstStyle/>
          <a:p>
            <a:r>
              <a:rPr lang="en-US" sz="4000" dirty="0" smtClean="0"/>
              <a:t>Fear/Shame/Guilt Narrow </a:t>
            </a:r>
            <a:r>
              <a:rPr lang="en-US" sz="4000" dirty="0"/>
              <a:t>O</a:t>
            </a:r>
            <a:r>
              <a:rPr lang="en-US" sz="4000" dirty="0" smtClean="0"/>
              <a:t>ur Horizons: Everything Takes </a:t>
            </a:r>
            <a:r>
              <a:rPr lang="en-US" sz="4000" dirty="0"/>
              <a:t>O</a:t>
            </a:r>
            <a:r>
              <a:rPr lang="en-US" sz="4000" dirty="0" smtClean="0"/>
              <a:t>n a Life-and-Death Quality</a:t>
            </a:r>
            <a:endParaRPr lang="en-US" sz="4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60914" y="2076450"/>
            <a:ext cx="6375400" cy="4781550"/>
          </a:xfrm>
        </p:spPr>
      </p:pic>
    </p:spTree>
    <p:extLst>
      <p:ext uri="{BB962C8B-B14F-4D97-AF65-F5344CB8AC3E}">
        <p14:creationId xmlns:p14="http://schemas.microsoft.com/office/powerpoint/2010/main" val="10455481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0016" y="0"/>
            <a:ext cx="9054027" cy="6858000"/>
          </a:xfrm>
          <a:prstGeom prst="rect">
            <a:avLst/>
          </a:prstGeom>
        </p:spPr>
      </p:pic>
      <p:sp>
        <p:nvSpPr>
          <p:cNvPr id="2" name="Title 1"/>
          <p:cNvSpPr>
            <a:spLocks noGrp="1"/>
          </p:cNvSpPr>
          <p:nvPr>
            <p:ph type="title"/>
          </p:nvPr>
        </p:nvSpPr>
        <p:spPr>
          <a:xfrm>
            <a:off x="1630016" y="609600"/>
            <a:ext cx="9342783" cy="993912"/>
          </a:xfrm>
        </p:spPr>
        <p:txBody>
          <a:bodyPr>
            <a:noAutofit/>
          </a:bodyPr>
          <a:lstStyle/>
          <a:p>
            <a:r>
              <a:rPr lang="en-US" sz="4400" b="1" dirty="0" smtClean="0">
                <a:solidFill>
                  <a:schemeClr val="tx1"/>
                </a:solidFill>
              </a:rPr>
              <a:t>Spiritual Practices Fostering Self-Compassion Widen </a:t>
            </a:r>
            <a:r>
              <a:rPr lang="en-US" sz="4400" b="1" dirty="0">
                <a:solidFill>
                  <a:schemeClr val="tx1"/>
                </a:solidFill>
              </a:rPr>
              <a:t>O</a:t>
            </a:r>
            <a:r>
              <a:rPr lang="en-US" sz="4400" b="1" dirty="0" smtClean="0">
                <a:solidFill>
                  <a:schemeClr val="tx1"/>
                </a:solidFill>
              </a:rPr>
              <a:t>ur </a:t>
            </a:r>
            <a:r>
              <a:rPr lang="en-US" sz="4400" b="1" dirty="0">
                <a:solidFill>
                  <a:schemeClr val="tx1"/>
                </a:solidFill>
              </a:rPr>
              <a:t>Horizons</a:t>
            </a:r>
          </a:p>
        </p:txBody>
      </p:sp>
    </p:spTree>
    <p:extLst>
      <p:ext uri="{BB962C8B-B14F-4D97-AF65-F5344CB8AC3E}">
        <p14:creationId xmlns:p14="http://schemas.microsoft.com/office/powerpoint/2010/main" val="39272037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8686800" cy="1143000"/>
          </a:xfrm>
        </p:spPr>
        <p:txBody>
          <a:bodyPr>
            <a:normAutofit fontScale="90000"/>
          </a:bodyPr>
          <a:lstStyle/>
          <a:p>
            <a:r>
              <a:rPr lang="en-US" dirty="0" smtClean="0"/>
              <a:t>Automatic/unconscious reactions to moral stress/injury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94738464"/>
              </p:ext>
            </p:extLst>
          </p:nvPr>
        </p:nvGraphicFramePr>
        <p:xfrm>
          <a:off x="1600202" y="1417638"/>
          <a:ext cx="9829798" cy="5440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triped Right Arrow 2"/>
          <p:cNvSpPr/>
          <p:nvPr/>
        </p:nvSpPr>
        <p:spPr>
          <a:xfrm rot="2633673">
            <a:off x="7118131" y="3651511"/>
            <a:ext cx="1162811" cy="60748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rot="20543006" flipV="1">
            <a:off x="6587419" y="2307124"/>
            <a:ext cx="1036321" cy="6614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77672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Moral Struggles are often part of Religious and Spiritual Struggles</a:t>
            </a:r>
            <a:endParaRPr lang="en-US" dirty="0"/>
          </a:p>
        </p:txBody>
      </p:sp>
      <p:sp>
        <p:nvSpPr>
          <p:cNvPr id="3" name="Content Placeholder 2"/>
          <p:cNvSpPr>
            <a:spLocks noGrp="1"/>
          </p:cNvSpPr>
          <p:nvPr>
            <p:ph idx="1"/>
          </p:nvPr>
        </p:nvSpPr>
        <p:spPr>
          <a:xfrm>
            <a:off x="1662545" y="2133600"/>
            <a:ext cx="10068791" cy="4287982"/>
          </a:xfrm>
        </p:spPr>
        <p:txBody>
          <a:bodyPr>
            <a:noAutofit/>
          </a:bodyPr>
          <a:lstStyle/>
          <a:p>
            <a:r>
              <a:rPr lang="en-US" sz="3600" dirty="0" smtClean="0"/>
              <a:t>Think about the experience of stress you have been remembering.</a:t>
            </a:r>
          </a:p>
          <a:p>
            <a:r>
              <a:rPr lang="en-US" sz="3600" dirty="0" smtClean="0"/>
              <a:t>Look through the items on </a:t>
            </a:r>
            <a:r>
              <a:rPr lang="en-US" sz="3600" dirty="0" err="1" smtClean="0"/>
              <a:t>Exline</a:t>
            </a:r>
            <a:r>
              <a:rPr lang="en-US" sz="3600" dirty="0" smtClean="0"/>
              <a:t> and Pargament’s Scale on Religious Struggles</a:t>
            </a:r>
          </a:p>
          <a:p>
            <a:r>
              <a:rPr lang="en-US" sz="3600" dirty="0" smtClean="0"/>
              <a:t>Mark any times that were part of your stressful experience</a:t>
            </a:r>
          </a:p>
          <a:p>
            <a:r>
              <a:rPr lang="en-US" sz="3600" dirty="0" smtClean="0"/>
              <a:t>What items fit for you? Which did not?</a:t>
            </a:r>
            <a:endParaRPr lang="en-US" sz="3600" dirty="0"/>
          </a:p>
        </p:txBody>
      </p:sp>
    </p:spTree>
    <p:extLst>
      <p:ext uri="{BB962C8B-B14F-4D97-AF65-F5344CB8AC3E}">
        <p14:creationId xmlns:p14="http://schemas.microsoft.com/office/powerpoint/2010/main" val="27055026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418" y="624109"/>
            <a:ext cx="11949546" cy="3230917"/>
          </a:xfrm>
        </p:spPr>
        <p:txBody>
          <a:bodyPr>
            <a:noAutofit/>
          </a:bodyPr>
          <a:lstStyle/>
          <a:p>
            <a:pPr lvl="0" algn="ctr"/>
            <a:r>
              <a:rPr lang="en-US" sz="4000" dirty="0" smtClean="0"/>
              <a:t>PART 3: </a:t>
            </a:r>
            <a:br>
              <a:rPr lang="en-US" sz="4000" dirty="0" smtClean="0"/>
            </a:br>
            <a:r>
              <a:rPr lang="en-US" sz="4000" dirty="0" smtClean="0"/>
              <a:t>Identifying and evaluating </a:t>
            </a:r>
            <a:r>
              <a:rPr lang="en-US" sz="4000" dirty="0"/>
              <a:t>underlying conflicts in </a:t>
            </a:r>
            <a:r>
              <a:rPr lang="en-US" sz="4000" dirty="0" smtClean="0"/>
              <a:t>values (personal </a:t>
            </a:r>
            <a:r>
              <a:rPr lang="en-US" sz="4000" dirty="0"/>
              <a:t>and organizational) </a:t>
            </a:r>
            <a:r>
              <a:rPr lang="en-US" sz="4000" dirty="0" smtClean="0"/>
              <a:t/>
            </a:r>
            <a:br>
              <a:rPr lang="en-US" sz="4000" dirty="0" smtClean="0"/>
            </a:br>
            <a:r>
              <a:rPr lang="en-US" sz="4000" dirty="0" smtClean="0"/>
              <a:t>that </a:t>
            </a:r>
            <a:r>
              <a:rPr lang="en-US" sz="4000" dirty="0"/>
              <a:t>give rise to moral stress </a:t>
            </a:r>
            <a:br>
              <a:rPr lang="en-US" sz="4000" dirty="0"/>
            </a:br>
            <a:r>
              <a:rPr lang="en-US" sz="4000" dirty="0" smtClean="0"/>
              <a:t>particularly </a:t>
            </a:r>
            <a:r>
              <a:rPr lang="en-US" sz="4000" dirty="0"/>
              <a:t>in health care settings</a:t>
            </a:r>
          </a:p>
        </p:txBody>
      </p:sp>
      <p:sp>
        <p:nvSpPr>
          <p:cNvPr id="3" name="Content Placeholder 2"/>
          <p:cNvSpPr>
            <a:spLocks noGrp="1"/>
          </p:cNvSpPr>
          <p:nvPr>
            <p:ph idx="1"/>
          </p:nvPr>
        </p:nvSpPr>
        <p:spPr>
          <a:xfrm>
            <a:off x="2670464" y="4478482"/>
            <a:ext cx="8834148" cy="1432739"/>
          </a:xfrm>
        </p:spPr>
        <p:txBody>
          <a:bodyPr>
            <a:normAutofit/>
          </a:bodyPr>
          <a:lstStyle/>
          <a:p>
            <a:r>
              <a:rPr lang="en-US" sz="4000" i="1" dirty="0" smtClean="0"/>
              <a:t>Working with a case study on initiating a divorce</a:t>
            </a:r>
            <a:endParaRPr lang="en-US" sz="4000" i="1" dirty="0"/>
          </a:p>
        </p:txBody>
      </p:sp>
    </p:spTree>
    <p:extLst>
      <p:ext uri="{BB962C8B-B14F-4D97-AF65-F5344CB8AC3E}">
        <p14:creationId xmlns:p14="http://schemas.microsoft.com/office/powerpoint/2010/main" val="10754389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0"/>
            <a:ext cx="9980612" cy="1905000"/>
          </a:xfrm>
        </p:spPr>
        <p:txBody>
          <a:bodyPr/>
          <a:lstStyle/>
          <a:p>
            <a:r>
              <a:rPr lang="en-US" dirty="0" smtClean="0"/>
              <a:t>Identifying Sources of Religious Struggle and Moral Stress</a:t>
            </a:r>
            <a:endParaRPr lang="en-US" dirty="0"/>
          </a:p>
        </p:txBody>
      </p:sp>
      <p:sp>
        <p:nvSpPr>
          <p:cNvPr id="3" name="Content Placeholder 2"/>
          <p:cNvSpPr>
            <a:spLocks noGrp="1"/>
          </p:cNvSpPr>
          <p:nvPr>
            <p:ph idx="1"/>
          </p:nvPr>
        </p:nvSpPr>
        <p:spPr>
          <a:xfrm>
            <a:off x="1524000" y="1143001"/>
            <a:ext cx="10498282" cy="5059363"/>
          </a:xfrm>
        </p:spPr>
        <p:txBody>
          <a:bodyPr>
            <a:noAutofit/>
          </a:bodyPr>
          <a:lstStyle/>
          <a:p>
            <a:pPr marL="514350" indent="-514350">
              <a:buFont typeface="Wingdings 3" charset="2"/>
              <a:buAutoNum type="arabicPeriod"/>
            </a:pPr>
            <a:r>
              <a:rPr lang="en-US" sz="3200" dirty="0"/>
              <a:t>INTERNAL: Embedded spiritual orienting systems— values, beliefs and coping practices—formed in childhood or overwhelming experiences of loss/trauma </a:t>
            </a:r>
            <a:endParaRPr lang="en-US" sz="3200" dirty="0" smtClean="0"/>
          </a:p>
          <a:p>
            <a:pPr marL="514350" indent="-514350">
              <a:buAutoNum type="arabicPeriod"/>
            </a:pPr>
            <a:r>
              <a:rPr lang="en-US" sz="3200" dirty="0" smtClean="0"/>
              <a:t>SYSTEMIC: Unjust </a:t>
            </a:r>
            <a:r>
              <a:rPr lang="en-US" sz="3200" dirty="0"/>
              <a:t>family, organizational and cultural systems (intersecting sexism, racism, rigid religious systems, etc</a:t>
            </a:r>
            <a:r>
              <a:rPr lang="en-US" sz="3200" dirty="0" smtClean="0"/>
              <a:t>.)</a:t>
            </a:r>
          </a:p>
          <a:p>
            <a:pPr marL="514350" indent="-514350">
              <a:buAutoNum type="arabicPeriod"/>
            </a:pPr>
            <a:r>
              <a:rPr lang="en-US" sz="3200" dirty="0" smtClean="0"/>
              <a:t>FINITUDE AND LIMITS OF LIFE: </a:t>
            </a:r>
            <a:r>
              <a:rPr lang="en-US" sz="3200" dirty="0"/>
              <a:t>Limits and finitude of life arising from inevitable tensions and losses of having multiple </a:t>
            </a:r>
            <a:r>
              <a:rPr lang="en-US" sz="3200" dirty="0" smtClean="0"/>
              <a:t>commitments</a:t>
            </a:r>
          </a:p>
        </p:txBody>
      </p:sp>
    </p:spTree>
    <p:extLst>
      <p:ext uri="{BB962C8B-B14F-4D97-AF65-F5344CB8AC3E}">
        <p14:creationId xmlns:p14="http://schemas.microsoft.com/office/powerpoint/2010/main" val="14700129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3313" y="217714"/>
            <a:ext cx="9661299" cy="870857"/>
          </a:xfrm>
        </p:spPr>
        <p:txBody>
          <a:bodyPr>
            <a:normAutofit/>
          </a:bodyPr>
          <a:lstStyle/>
          <a:p>
            <a:r>
              <a:rPr lang="en-US" sz="4800" dirty="0" smtClean="0"/>
              <a:t>INTERNAL MORAL STRESS</a:t>
            </a:r>
            <a:endParaRPr lang="en-US" sz="4800" dirty="0"/>
          </a:p>
        </p:txBody>
      </p:sp>
      <p:sp>
        <p:nvSpPr>
          <p:cNvPr id="3" name="Content Placeholder 2"/>
          <p:cNvSpPr>
            <a:spLocks noGrp="1"/>
          </p:cNvSpPr>
          <p:nvPr>
            <p:ph idx="1"/>
          </p:nvPr>
        </p:nvSpPr>
        <p:spPr/>
        <p:txBody>
          <a:bodyPr>
            <a:normAutofit/>
          </a:bodyPr>
          <a:lstStyle/>
          <a:p>
            <a:r>
              <a:rPr lang="en-US" sz="4000" dirty="0"/>
              <a:t>Embedded spiritual orienting systems— values, beliefs and coping practices—formed in childhood or overwhelming experiences of loss/trauma</a:t>
            </a:r>
          </a:p>
        </p:txBody>
      </p:sp>
    </p:spTree>
    <p:extLst>
      <p:ext uri="{BB962C8B-B14F-4D97-AF65-F5344CB8AC3E}">
        <p14:creationId xmlns:p14="http://schemas.microsoft.com/office/powerpoint/2010/main" val="14167529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9296400" cy="924308"/>
          </a:xfrm>
        </p:spPr>
        <p:txBody>
          <a:bodyPr>
            <a:noAutofit/>
          </a:bodyPr>
          <a:lstStyle/>
          <a:p>
            <a:r>
              <a:rPr lang="en-US" sz="4400" dirty="0"/>
              <a:t>Identifying </a:t>
            </a:r>
            <a:r>
              <a:rPr lang="en-US" sz="4400" dirty="0" smtClean="0"/>
              <a:t>Sources </a:t>
            </a:r>
            <a:r>
              <a:rPr lang="en-US" sz="4400" dirty="0"/>
              <a:t>of </a:t>
            </a:r>
            <a:r>
              <a:rPr lang="en-US" sz="4400" dirty="0" smtClean="0"/>
              <a:t>Moral Stress</a:t>
            </a:r>
            <a:r>
              <a:rPr lang="en-US" sz="4400" dirty="0"/>
              <a:t/>
            </a:r>
            <a:br>
              <a:rPr lang="en-US" sz="4400" dirty="0"/>
            </a:br>
            <a:endParaRPr lang="en-US" sz="4000" dirty="0"/>
          </a:p>
        </p:txBody>
      </p:sp>
      <p:graphicFrame>
        <p:nvGraphicFramePr>
          <p:cNvPr id="5" name="Content Placeholder 4"/>
          <p:cNvGraphicFramePr>
            <a:graphicFrameLocks noGrp="1"/>
          </p:cNvGraphicFramePr>
          <p:nvPr>
            <p:ph idx="1"/>
            <p:extLst/>
          </p:nvPr>
        </p:nvGraphicFramePr>
        <p:xfrm>
          <a:off x="914399" y="1030514"/>
          <a:ext cx="9884229" cy="5827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normAutofit fontScale="92500" lnSpcReduction="10000"/>
          </a:bodyPr>
          <a:lstStyle/>
          <a:p>
            <a:pPr>
              <a:defRPr/>
            </a:pPr>
            <a:fld id="{5A80AD06-7A66-4671-A799-C4EA826DC339}" type="slidenum">
              <a:rPr lang="en-US" smtClean="0"/>
              <a:pPr>
                <a:defRPr/>
              </a:pPr>
              <a:t>37</a:t>
            </a:fld>
            <a:endParaRPr lang="en-US" dirty="0"/>
          </a:p>
        </p:txBody>
      </p:sp>
    </p:spTree>
    <p:extLst>
      <p:ext uri="{BB962C8B-B14F-4D97-AF65-F5344CB8AC3E}">
        <p14:creationId xmlns:p14="http://schemas.microsoft.com/office/powerpoint/2010/main" val="33823622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10934700" cy="1143000"/>
          </a:xfrm>
        </p:spPr>
        <p:txBody>
          <a:bodyPr>
            <a:normAutofit fontScale="90000"/>
          </a:bodyPr>
          <a:lstStyle/>
          <a:p>
            <a:r>
              <a:rPr lang="en-US" dirty="0" smtClean="0"/>
              <a:t>Moral Stress: Fear/Shame/Guilt about </a:t>
            </a:r>
            <a:r>
              <a:rPr lang="en-US" dirty="0"/>
              <a:t>C</a:t>
            </a:r>
            <a:r>
              <a:rPr lang="en-US" dirty="0" smtClean="0"/>
              <a:t>ausing </a:t>
            </a:r>
            <a:r>
              <a:rPr lang="en-US" dirty="0"/>
              <a:t>H</a:t>
            </a:r>
            <a:r>
              <a:rPr lang="en-US" dirty="0" smtClean="0"/>
              <a:t>arm</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084876920"/>
              </p:ext>
            </p:extLst>
          </p:nvPr>
        </p:nvGraphicFramePr>
        <p:xfrm>
          <a:off x="-762002" y="828674"/>
          <a:ext cx="14306551" cy="6257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loud 4"/>
          <p:cNvSpPr/>
          <p:nvPr/>
        </p:nvSpPr>
        <p:spPr>
          <a:xfrm>
            <a:off x="6096001" y="3657601"/>
            <a:ext cx="45719" cy="4571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xplosion 1 2"/>
          <p:cNvSpPr/>
          <p:nvPr/>
        </p:nvSpPr>
        <p:spPr>
          <a:xfrm>
            <a:off x="4267200" y="3657601"/>
            <a:ext cx="4503576" cy="1295401"/>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FEAR </a:t>
            </a:r>
            <a:r>
              <a:rPr lang="en-US" sz="2200" b="1" dirty="0" smtClean="0">
                <a:solidFill>
                  <a:schemeClr val="tx1"/>
                </a:solidFill>
              </a:rPr>
              <a:t>GUILT </a:t>
            </a:r>
            <a:r>
              <a:rPr lang="en-US" sz="2200" b="1" dirty="0">
                <a:solidFill>
                  <a:schemeClr val="tx1"/>
                </a:solidFill>
              </a:rPr>
              <a:t>SHAME</a:t>
            </a:r>
          </a:p>
        </p:txBody>
      </p:sp>
      <p:sp>
        <p:nvSpPr>
          <p:cNvPr id="7" name="TextBox 6"/>
          <p:cNvSpPr txBox="1"/>
          <p:nvPr/>
        </p:nvSpPr>
        <p:spPr>
          <a:xfrm>
            <a:off x="8153400" y="6400801"/>
            <a:ext cx="2362200" cy="307777"/>
          </a:xfrm>
          <a:prstGeom prst="rect">
            <a:avLst/>
          </a:prstGeom>
          <a:noFill/>
        </p:spPr>
        <p:txBody>
          <a:bodyPr wrap="square" rtlCol="0">
            <a:spAutoFit/>
          </a:bodyPr>
          <a:lstStyle/>
          <a:p>
            <a:pPr>
              <a:defRPr/>
            </a:pPr>
            <a:r>
              <a:rPr lang="en-US" sz="1400" dirty="0">
                <a:solidFill>
                  <a:prstClr val="black"/>
                </a:solidFill>
              </a:rPr>
              <a:t>© Carrie Doehring</a:t>
            </a:r>
          </a:p>
        </p:txBody>
      </p:sp>
    </p:spTree>
    <p:extLst>
      <p:ext uri="{BB962C8B-B14F-4D97-AF65-F5344CB8AC3E}">
        <p14:creationId xmlns:p14="http://schemas.microsoft.com/office/powerpoint/2010/main" val="292553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4">
                                            <p:graphicEl>
                                              <a:dgm id="{8AA5E4AC-875A-47A9-A56E-DED4F44100A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0"/>
                                  </p:stCondLst>
                                  <p:childTnLst>
                                    <p:set>
                                      <p:cBhvr>
                                        <p:cTn id="10" dur="1" fill="hold">
                                          <p:stCondLst>
                                            <p:cond delay="0"/>
                                          </p:stCondLst>
                                        </p:cTn>
                                        <p:tgtEl>
                                          <p:spTgt spid="4">
                                            <p:graphicEl>
                                              <a:dgm id="{E8E851E2-7429-4AB6-88A9-59300EFF7C45}"/>
                                            </p:graphicEl>
                                          </p:spTgt>
                                        </p:tgtEl>
                                        <p:attrNameLst>
                                          <p:attrName>style.visibility</p:attrName>
                                        </p:attrNameLst>
                                      </p:cBhvr>
                                      <p:to>
                                        <p:strVal val="visible"/>
                                      </p:to>
                                    </p:set>
                                  </p:childTnLst>
                                </p:cTn>
                              </p:par>
                              <p:par>
                                <p:cTn id="11" presetID="1" presetClass="entr" presetSubtype="0" fill="hold" grpId="0" nodeType="withEffect">
                                  <p:stCondLst>
                                    <p:cond delay="1000"/>
                                  </p:stCondLst>
                                  <p:childTnLst>
                                    <p:set>
                                      <p:cBhvr>
                                        <p:cTn id="12" dur="1" fill="hold">
                                          <p:stCondLst>
                                            <p:cond delay="0"/>
                                          </p:stCondLst>
                                        </p:cTn>
                                        <p:tgtEl>
                                          <p:spTgt spid="4">
                                            <p:graphicEl>
                                              <a:dgm id="{53615AE8-9328-4C34-8FDD-7BC8C88464D1}"/>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1000"/>
                                  </p:stCondLst>
                                  <p:childTnLst>
                                    <p:set>
                                      <p:cBhvr>
                                        <p:cTn id="16" dur="1" fill="hold">
                                          <p:stCondLst>
                                            <p:cond delay="0"/>
                                          </p:stCondLst>
                                        </p:cTn>
                                        <p:tgtEl>
                                          <p:spTgt spid="4">
                                            <p:graphicEl>
                                              <a:dgm id="{B4B78AF8-37CA-4D9A-9DED-2961EE582F09}"/>
                                            </p:graphicEl>
                                          </p:spTgt>
                                        </p:tgtEl>
                                        <p:attrNameLst>
                                          <p:attrName>style.visibility</p:attrName>
                                        </p:attrNameLst>
                                      </p:cBhvr>
                                      <p:to>
                                        <p:strVal val="visible"/>
                                      </p:to>
                                    </p:set>
                                  </p:childTnLst>
                                </p:cTn>
                              </p:par>
                              <p:par>
                                <p:cTn id="17" presetID="1" presetClass="entr" presetSubtype="0" fill="hold" grpId="0" nodeType="withEffect">
                                  <p:stCondLst>
                                    <p:cond delay="1000"/>
                                  </p:stCondLst>
                                  <p:childTnLst>
                                    <p:set>
                                      <p:cBhvr>
                                        <p:cTn id="18" dur="1" fill="hold">
                                          <p:stCondLst>
                                            <p:cond delay="0"/>
                                          </p:stCondLst>
                                        </p:cTn>
                                        <p:tgtEl>
                                          <p:spTgt spid="4">
                                            <p:graphicEl>
                                              <a:dgm id="{70F09CD6-775A-4435-99F3-129D600C047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1000"/>
                                  </p:stCondLst>
                                  <p:childTnLst>
                                    <p:set>
                                      <p:cBhvr>
                                        <p:cTn id="22" dur="1" fill="hold">
                                          <p:stCondLst>
                                            <p:cond delay="0"/>
                                          </p:stCondLst>
                                        </p:cTn>
                                        <p:tgtEl>
                                          <p:spTgt spid="4">
                                            <p:graphicEl>
                                              <a:dgm id="{B32B3803-08B5-4C00-9D0B-4FEE60D8357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Moral Stress: An Illustration</a:t>
            </a:r>
            <a:endParaRPr lang="en-US" dirty="0"/>
          </a:p>
        </p:txBody>
      </p:sp>
      <p:sp>
        <p:nvSpPr>
          <p:cNvPr id="3" name="Content Placeholder 2"/>
          <p:cNvSpPr>
            <a:spLocks noGrp="1"/>
          </p:cNvSpPr>
          <p:nvPr>
            <p:ph idx="1"/>
          </p:nvPr>
        </p:nvSpPr>
        <p:spPr>
          <a:xfrm>
            <a:off x="1492897" y="1371600"/>
            <a:ext cx="10591729" cy="4539622"/>
          </a:xfrm>
        </p:spPr>
        <p:txBody>
          <a:bodyPr>
            <a:noAutofit/>
          </a:bodyPr>
          <a:lstStyle/>
          <a:p>
            <a:r>
              <a:rPr lang="en-US" sz="2800" dirty="0" smtClean="0"/>
              <a:t>Initiating a divorce within a marriage that has completely broken down, after many years of trying to make it work </a:t>
            </a:r>
          </a:p>
          <a:p>
            <a:r>
              <a:rPr lang="en-US" sz="2800" dirty="0" smtClean="0"/>
              <a:t>Feeling responsible for increased relational conflict arising from the separation</a:t>
            </a:r>
          </a:p>
          <a:p>
            <a:r>
              <a:rPr lang="en-US" sz="2800" dirty="0"/>
              <a:t>F</a:t>
            </a:r>
            <a:r>
              <a:rPr lang="en-US" sz="2800" dirty="0" smtClean="0"/>
              <a:t>ear </a:t>
            </a:r>
            <a:r>
              <a:rPr lang="en-US" sz="2800" dirty="0"/>
              <a:t>about causing further harm to </a:t>
            </a:r>
            <a:r>
              <a:rPr lang="en-US" sz="2800" dirty="0" smtClean="0"/>
              <a:t>children</a:t>
            </a:r>
          </a:p>
          <a:p>
            <a:r>
              <a:rPr lang="en-US" sz="2800" dirty="0" smtClean="0"/>
              <a:t>Guilt about breaking </a:t>
            </a:r>
            <a:r>
              <a:rPr lang="en-US" sz="2800" dirty="0"/>
              <a:t>up </a:t>
            </a:r>
            <a:r>
              <a:rPr lang="en-US" sz="2800" dirty="0" smtClean="0"/>
              <a:t>the </a:t>
            </a:r>
            <a:r>
              <a:rPr lang="en-US" sz="2800" dirty="0"/>
              <a:t>family household </a:t>
            </a:r>
            <a:r>
              <a:rPr lang="en-US" sz="2800" dirty="0" smtClean="0"/>
              <a:t>and generating </a:t>
            </a:r>
            <a:r>
              <a:rPr lang="en-US" sz="2800" dirty="0"/>
              <a:t>irrevocable losses in </a:t>
            </a:r>
            <a:r>
              <a:rPr lang="en-US" sz="2800" dirty="0" smtClean="0"/>
              <a:t>the children’s </a:t>
            </a:r>
            <a:r>
              <a:rPr lang="en-US" sz="2800" dirty="0"/>
              <a:t>relationship with their father. </a:t>
            </a:r>
            <a:endParaRPr lang="en-US" sz="2800" dirty="0" smtClean="0"/>
          </a:p>
          <a:p>
            <a:r>
              <a:rPr lang="en-US" sz="2800" dirty="0" smtClean="0"/>
              <a:t>Private shame from many years of trying to hide marital struggles in a public role as minister;</a:t>
            </a:r>
          </a:p>
          <a:p>
            <a:r>
              <a:rPr lang="en-US" sz="2800" dirty="0" smtClean="0"/>
              <a:t>Fears about private shame now becoming public shame</a:t>
            </a:r>
          </a:p>
        </p:txBody>
      </p:sp>
    </p:spTree>
    <p:extLst>
      <p:ext uri="{BB962C8B-B14F-4D97-AF65-F5344CB8AC3E}">
        <p14:creationId xmlns:p14="http://schemas.microsoft.com/office/powerpoint/2010/main" val="2658296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44891"/>
            <a:ext cx="8911687" cy="747491"/>
          </a:xfrm>
        </p:spPr>
        <p:txBody>
          <a:bodyPr/>
          <a:lstStyle/>
          <a:p>
            <a:r>
              <a:rPr lang="en-US" b="1" dirty="0" smtClean="0"/>
              <a:t>When you feel stressed…..</a:t>
            </a:r>
            <a:endParaRPr lang="en-US" b="1" dirty="0"/>
          </a:p>
        </p:txBody>
      </p:sp>
      <p:sp>
        <p:nvSpPr>
          <p:cNvPr id="3" name="Content Placeholder 2"/>
          <p:cNvSpPr>
            <a:spLocks noGrp="1"/>
          </p:cNvSpPr>
          <p:nvPr>
            <p:ph idx="1"/>
          </p:nvPr>
        </p:nvSpPr>
        <p:spPr>
          <a:xfrm>
            <a:off x="2225530" y="1582882"/>
            <a:ext cx="8915400" cy="3777622"/>
          </a:xfrm>
        </p:spPr>
        <p:txBody>
          <a:bodyPr>
            <a:noAutofit/>
          </a:bodyPr>
          <a:lstStyle/>
          <a:p>
            <a:pPr lvl="0"/>
            <a:r>
              <a:rPr lang="en-US" sz="3600" i="1" dirty="0" smtClean="0">
                <a:solidFill>
                  <a:schemeClr val="tx1"/>
                </a:solidFill>
              </a:rPr>
              <a:t>Are there practices </a:t>
            </a:r>
            <a:r>
              <a:rPr lang="en-US" sz="3600" i="1" dirty="0">
                <a:solidFill>
                  <a:schemeClr val="tx1"/>
                </a:solidFill>
              </a:rPr>
              <a:t>that c</a:t>
            </a:r>
            <a:r>
              <a:rPr lang="en-US" sz="3600" i="1" dirty="0" smtClean="0">
                <a:solidFill>
                  <a:schemeClr val="tx1"/>
                </a:solidFill>
              </a:rPr>
              <a:t>alm </a:t>
            </a:r>
            <a:r>
              <a:rPr lang="en-US" sz="3600" i="1" dirty="0">
                <a:solidFill>
                  <a:schemeClr val="tx1"/>
                </a:solidFill>
              </a:rPr>
              <a:t>and c</a:t>
            </a:r>
            <a:r>
              <a:rPr lang="en-US" sz="3600" i="1" dirty="0" smtClean="0">
                <a:solidFill>
                  <a:schemeClr val="tx1"/>
                </a:solidFill>
              </a:rPr>
              <a:t>enter you;</a:t>
            </a:r>
          </a:p>
          <a:p>
            <a:pPr lvl="0"/>
            <a:r>
              <a:rPr lang="en-US" sz="3600" i="1" dirty="0" smtClean="0">
                <a:solidFill>
                  <a:schemeClr val="tx1"/>
                </a:solidFill>
              </a:rPr>
              <a:t>That shift you from that life/death perspective narrowed by fear or shame or guilt</a:t>
            </a:r>
          </a:p>
          <a:p>
            <a:pPr lvl="0"/>
            <a:r>
              <a:rPr lang="en-US" sz="3600" i="1" dirty="0" smtClean="0">
                <a:solidFill>
                  <a:schemeClr val="tx1"/>
                </a:solidFill>
              </a:rPr>
              <a:t>To that wider horizon that encompasses the goodness of your life, the world, humanity and God?</a:t>
            </a:r>
            <a:endParaRPr lang="en-US" sz="3600" i="1" dirty="0">
              <a:solidFill>
                <a:schemeClr val="tx1"/>
              </a:solidFill>
            </a:endParaRPr>
          </a:p>
        </p:txBody>
      </p:sp>
    </p:spTree>
    <p:extLst>
      <p:ext uri="{BB962C8B-B14F-4D97-AF65-F5344CB8AC3E}">
        <p14:creationId xmlns:p14="http://schemas.microsoft.com/office/powerpoint/2010/main" val="7760553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1863" y="155864"/>
            <a:ext cx="9612750" cy="633845"/>
          </a:xfrm>
        </p:spPr>
        <p:txBody>
          <a:bodyPr>
            <a:normAutofit fontScale="90000"/>
          </a:bodyPr>
          <a:lstStyle/>
          <a:p>
            <a:r>
              <a:rPr lang="en-US" dirty="0" smtClean="0"/>
              <a:t>My Embedded Theology of My Marriage</a:t>
            </a:r>
            <a:endParaRPr lang="en-US" dirty="0"/>
          </a:p>
        </p:txBody>
      </p:sp>
      <p:sp>
        <p:nvSpPr>
          <p:cNvPr id="3" name="Content Placeholder 2"/>
          <p:cNvSpPr>
            <a:spLocks noGrp="1"/>
          </p:cNvSpPr>
          <p:nvPr>
            <p:ph idx="1"/>
          </p:nvPr>
        </p:nvSpPr>
        <p:spPr>
          <a:xfrm>
            <a:off x="1174173" y="789709"/>
            <a:ext cx="10546772" cy="5985164"/>
          </a:xfrm>
        </p:spPr>
        <p:txBody>
          <a:bodyPr>
            <a:normAutofit fontScale="62500" lnSpcReduction="20000"/>
          </a:bodyPr>
          <a:lstStyle/>
          <a:p>
            <a:pPr marL="0" indent="0">
              <a:buNone/>
            </a:pPr>
            <a:r>
              <a:rPr lang="en-US" sz="4000" dirty="0" smtClean="0"/>
              <a:t>	STRESS: stress reactions from marital conflict:</a:t>
            </a:r>
          </a:p>
          <a:p>
            <a:pPr marL="0" indent="0">
              <a:buNone/>
            </a:pPr>
            <a:r>
              <a:rPr lang="en-US" sz="4000" dirty="0" smtClean="0"/>
              <a:t>EMOTIONS: </a:t>
            </a:r>
          </a:p>
          <a:p>
            <a:r>
              <a:rPr lang="en-US" sz="4000" dirty="0" smtClean="0"/>
              <a:t>Shame about marital conflict, </a:t>
            </a:r>
          </a:p>
          <a:p>
            <a:r>
              <a:rPr lang="en-US" sz="4000" dirty="0" smtClean="0"/>
              <a:t>Guilt about not being a good enough wife/mother/minister, </a:t>
            </a:r>
          </a:p>
          <a:p>
            <a:r>
              <a:rPr lang="en-US" sz="4000" dirty="0"/>
              <a:t>F</a:t>
            </a:r>
            <a:r>
              <a:rPr lang="en-US" sz="4000" dirty="0" smtClean="0"/>
              <a:t>ear about causing harm to husband and sons</a:t>
            </a:r>
          </a:p>
          <a:p>
            <a:pPr marL="0" indent="0">
              <a:buNone/>
            </a:pPr>
            <a:r>
              <a:rPr lang="en-US" sz="4000" dirty="0" smtClean="0"/>
              <a:t>BELIEFS: </a:t>
            </a:r>
          </a:p>
          <a:p>
            <a:r>
              <a:rPr lang="en-US" sz="4000" dirty="0" smtClean="0"/>
              <a:t>My suffering was a consequence of my personal wrong-doing </a:t>
            </a:r>
          </a:p>
          <a:p>
            <a:pPr marL="0" indent="0">
              <a:buNone/>
            </a:pPr>
            <a:r>
              <a:rPr lang="en-US" sz="4000" dirty="0"/>
              <a:t>	</a:t>
            </a:r>
            <a:r>
              <a:rPr lang="en-US" sz="4000" dirty="0" smtClean="0"/>
              <a:t>(I suffered because of my sinfulness)</a:t>
            </a:r>
          </a:p>
          <a:p>
            <a:pPr marL="0" indent="0">
              <a:buNone/>
            </a:pPr>
            <a:r>
              <a:rPr lang="en-US" sz="4000" dirty="0" smtClean="0"/>
              <a:t>COPING:</a:t>
            </a:r>
          </a:p>
          <a:p>
            <a:r>
              <a:rPr lang="en-US" sz="4000" dirty="0" smtClean="0"/>
              <a:t>Avoid conflict when possible; ignore emotional needs; avoid intimacy</a:t>
            </a:r>
          </a:p>
          <a:p>
            <a:r>
              <a:rPr lang="en-US" sz="4000" dirty="0" smtClean="0"/>
              <a:t>Work harder as a minister/professor</a:t>
            </a:r>
          </a:p>
          <a:p>
            <a:r>
              <a:rPr lang="en-US" sz="4000" dirty="0" smtClean="0"/>
              <a:t>Provide whatever stability was possible for household (financial, emotional)</a:t>
            </a:r>
          </a:p>
        </p:txBody>
      </p:sp>
    </p:spTree>
    <p:extLst>
      <p:ext uri="{BB962C8B-B14F-4D97-AF65-F5344CB8AC3E}">
        <p14:creationId xmlns:p14="http://schemas.microsoft.com/office/powerpoint/2010/main" val="25179418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1235" y="274638"/>
            <a:ext cx="10586594" cy="1143000"/>
          </a:xfrm>
        </p:spPr>
        <p:txBody>
          <a:bodyPr>
            <a:noAutofit/>
          </a:bodyPr>
          <a:lstStyle/>
          <a:p>
            <a:r>
              <a:rPr lang="en-US" sz="4000" dirty="0" smtClean="0"/>
              <a:t>Moral Stress: Fear/Shame/Guilt related to Causing </a:t>
            </a:r>
            <a:r>
              <a:rPr lang="en-US" sz="3800" dirty="0"/>
              <a:t>H</a:t>
            </a:r>
            <a:r>
              <a:rPr lang="en-US" sz="3800" dirty="0" smtClean="0"/>
              <a:t>arm</a:t>
            </a:r>
            <a:endParaRPr lang="en-US" sz="3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91985820"/>
              </p:ext>
            </p:extLst>
          </p:nvPr>
        </p:nvGraphicFramePr>
        <p:xfrm>
          <a:off x="-762000" y="1219200"/>
          <a:ext cx="135636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loud 4"/>
          <p:cNvSpPr/>
          <p:nvPr/>
        </p:nvSpPr>
        <p:spPr>
          <a:xfrm>
            <a:off x="6096001" y="3657601"/>
            <a:ext cx="45719" cy="4571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xplosion 1 2"/>
          <p:cNvSpPr/>
          <p:nvPr/>
        </p:nvSpPr>
        <p:spPr>
          <a:xfrm>
            <a:off x="4189186" y="3703320"/>
            <a:ext cx="3813629" cy="1550851"/>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FEAR, GUILT, </a:t>
            </a:r>
            <a:r>
              <a:rPr lang="en-US" sz="2400" b="1" dirty="0">
                <a:solidFill>
                  <a:schemeClr val="tx1"/>
                </a:solidFill>
              </a:rPr>
              <a:t>&amp; SHAME</a:t>
            </a:r>
          </a:p>
        </p:txBody>
      </p:sp>
      <p:sp>
        <p:nvSpPr>
          <p:cNvPr id="7" name="TextBox 6"/>
          <p:cNvSpPr txBox="1"/>
          <p:nvPr/>
        </p:nvSpPr>
        <p:spPr>
          <a:xfrm>
            <a:off x="8153400" y="6400801"/>
            <a:ext cx="2362200" cy="307777"/>
          </a:xfrm>
          <a:prstGeom prst="rect">
            <a:avLst/>
          </a:prstGeom>
          <a:noFill/>
        </p:spPr>
        <p:txBody>
          <a:bodyPr wrap="square" rtlCol="0">
            <a:spAutoFit/>
          </a:bodyPr>
          <a:lstStyle/>
          <a:p>
            <a:pPr>
              <a:defRPr/>
            </a:pPr>
            <a:r>
              <a:rPr lang="en-US" sz="1400" dirty="0">
                <a:solidFill>
                  <a:prstClr val="black"/>
                </a:solidFill>
              </a:rPr>
              <a:t>© Carrie Doehring</a:t>
            </a:r>
          </a:p>
        </p:txBody>
      </p:sp>
    </p:spTree>
    <p:extLst>
      <p:ext uri="{BB962C8B-B14F-4D97-AF65-F5344CB8AC3E}">
        <p14:creationId xmlns:p14="http://schemas.microsoft.com/office/powerpoint/2010/main" val="412608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4">
                                            <p:graphicEl>
                                              <a:dgm id="{8AA5E4AC-875A-47A9-A56E-DED4F44100A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0"/>
                                  </p:stCondLst>
                                  <p:childTnLst>
                                    <p:set>
                                      <p:cBhvr>
                                        <p:cTn id="10" dur="1" fill="hold">
                                          <p:stCondLst>
                                            <p:cond delay="0"/>
                                          </p:stCondLst>
                                        </p:cTn>
                                        <p:tgtEl>
                                          <p:spTgt spid="4">
                                            <p:graphicEl>
                                              <a:dgm id="{E8E851E2-7429-4AB6-88A9-59300EFF7C45}"/>
                                            </p:graphicEl>
                                          </p:spTgt>
                                        </p:tgtEl>
                                        <p:attrNameLst>
                                          <p:attrName>style.visibility</p:attrName>
                                        </p:attrNameLst>
                                      </p:cBhvr>
                                      <p:to>
                                        <p:strVal val="visible"/>
                                      </p:to>
                                    </p:set>
                                  </p:childTnLst>
                                </p:cTn>
                              </p:par>
                              <p:par>
                                <p:cTn id="11" presetID="1" presetClass="entr" presetSubtype="0" fill="hold" grpId="0" nodeType="withEffect">
                                  <p:stCondLst>
                                    <p:cond delay="1000"/>
                                  </p:stCondLst>
                                  <p:childTnLst>
                                    <p:set>
                                      <p:cBhvr>
                                        <p:cTn id="12" dur="1" fill="hold">
                                          <p:stCondLst>
                                            <p:cond delay="0"/>
                                          </p:stCondLst>
                                        </p:cTn>
                                        <p:tgtEl>
                                          <p:spTgt spid="4">
                                            <p:graphicEl>
                                              <a:dgm id="{53615AE8-9328-4C34-8FDD-7BC8C88464D1}"/>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1000"/>
                                  </p:stCondLst>
                                  <p:childTnLst>
                                    <p:set>
                                      <p:cBhvr>
                                        <p:cTn id="16" dur="1" fill="hold">
                                          <p:stCondLst>
                                            <p:cond delay="0"/>
                                          </p:stCondLst>
                                        </p:cTn>
                                        <p:tgtEl>
                                          <p:spTgt spid="4">
                                            <p:graphicEl>
                                              <a:dgm id="{B4B78AF8-37CA-4D9A-9DED-2961EE582F09}"/>
                                            </p:graphicEl>
                                          </p:spTgt>
                                        </p:tgtEl>
                                        <p:attrNameLst>
                                          <p:attrName>style.visibility</p:attrName>
                                        </p:attrNameLst>
                                      </p:cBhvr>
                                      <p:to>
                                        <p:strVal val="visible"/>
                                      </p:to>
                                    </p:set>
                                  </p:childTnLst>
                                </p:cTn>
                              </p:par>
                              <p:par>
                                <p:cTn id="17" presetID="1" presetClass="entr" presetSubtype="0" fill="hold" grpId="0" nodeType="withEffect">
                                  <p:stCondLst>
                                    <p:cond delay="1000"/>
                                  </p:stCondLst>
                                  <p:childTnLst>
                                    <p:set>
                                      <p:cBhvr>
                                        <p:cTn id="18" dur="1" fill="hold">
                                          <p:stCondLst>
                                            <p:cond delay="0"/>
                                          </p:stCondLst>
                                        </p:cTn>
                                        <p:tgtEl>
                                          <p:spTgt spid="4">
                                            <p:graphicEl>
                                              <a:dgm id="{70F09CD6-775A-4435-99F3-129D600C047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1000"/>
                                  </p:stCondLst>
                                  <p:childTnLst>
                                    <p:set>
                                      <p:cBhvr>
                                        <p:cTn id="22" dur="1" fill="hold">
                                          <p:stCondLst>
                                            <p:cond delay="0"/>
                                          </p:stCondLst>
                                        </p:cTn>
                                        <p:tgtEl>
                                          <p:spTgt spid="4">
                                            <p:graphicEl>
                                              <a:dgm id="{B32B3803-08B5-4C00-9D0B-4FEE60D8357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1863" y="1"/>
            <a:ext cx="9612750" cy="665018"/>
          </a:xfrm>
        </p:spPr>
        <p:txBody>
          <a:bodyPr/>
          <a:lstStyle/>
          <a:p>
            <a:r>
              <a:rPr lang="en-US" dirty="0" smtClean="0"/>
              <a:t>An Intentional Theology</a:t>
            </a:r>
            <a:endParaRPr lang="en-US" dirty="0"/>
          </a:p>
        </p:txBody>
      </p:sp>
      <p:sp>
        <p:nvSpPr>
          <p:cNvPr id="3" name="Content Placeholder 2"/>
          <p:cNvSpPr>
            <a:spLocks noGrp="1"/>
          </p:cNvSpPr>
          <p:nvPr>
            <p:ph idx="1"/>
          </p:nvPr>
        </p:nvSpPr>
        <p:spPr>
          <a:xfrm>
            <a:off x="1340427" y="665019"/>
            <a:ext cx="10851573" cy="6525490"/>
          </a:xfrm>
        </p:spPr>
        <p:txBody>
          <a:bodyPr>
            <a:noAutofit/>
          </a:bodyPr>
          <a:lstStyle/>
          <a:p>
            <a:pPr marL="0" indent="0">
              <a:buNone/>
            </a:pPr>
            <a:r>
              <a:rPr lang="en-US" sz="1600" b="1" dirty="0" smtClean="0"/>
              <a:t>	STRESS</a:t>
            </a:r>
            <a:r>
              <a:rPr lang="en-US" sz="1600" dirty="0" smtClean="0"/>
              <a:t>: stress reactions from marital conflict:</a:t>
            </a:r>
          </a:p>
          <a:p>
            <a:pPr marL="0" indent="0">
              <a:buNone/>
            </a:pPr>
            <a:r>
              <a:rPr lang="en-US" sz="1600" b="1" dirty="0" smtClean="0"/>
              <a:t>EMOTIONS:</a:t>
            </a:r>
            <a:r>
              <a:rPr lang="en-US" sz="1600" dirty="0" smtClean="0"/>
              <a:t> </a:t>
            </a:r>
          </a:p>
          <a:p>
            <a:r>
              <a:rPr lang="en-US" sz="1600" dirty="0" smtClean="0"/>
              <a:t>Accept stress reactions as the wisdom from one’s body that something is amiss in our life (the Holy Spirit signaling that we need to pay loving attention to what is going on and that change may be needed)</a:t>
            </a:r>
          </a:p>
          <a:p>
            <a:r>
              <a:rPr lang="en-US" sz="1600" dirty="0" smtClean="0"/>
              <a:t>Accept guilt, fear and shame as emotions that arise from growing up within family and cultural systems that were limited or even oppressive in some ways </a:t>
            </a:r>
          </a:p>
          <a:p>
            <a:r>
              <a:rPr lang="en-US" sz="1600" dirty="0" smtClean="0"/>
              <a:t>Feel compassion towards self and others about suffering</a:t>
            </a:r>
          </a:p>
          <a:p>
            <a:pPr marL="0" indent="0">
              <a:buNone/>
            </a:pPr>
            <a:r>
              <a:rPr lang="en-US" sz="1600" b="1" dirty="0" smtClean="0"/>
              <a:t>BELIEFS: </a:t>
            </a:r>
          </a:p>
          <a:p>
            <a:r>
              <a:rPr lang="en-US" sz="1600" dirty="0"/>
              <a:t>S</a:t>
            </a:r>
            <a:r>
              <a:rPr lang="en-US" sz="1600" dirty="0" smtClean="0"/>
              <a:t>uffering arises from limitations of human life and finitude (limitations of family systems, cultural systems, the finitude of created human life)</a:t>
            </a:r>
          </a:p>
          <a:p>
            <a:r>
              <a:rPr lang="en-US" sz="1600" dirty="0" smtClean="0"/>
              <a:t>Suffering arises from collective sinfulness (e.g.: of families in which children grow up to feel overly responsible; religious traditions that intensify personal guilt and shame; cultural systems that are sexist, racist,…)</a:t>
            </a:r>
          </a:p>
          <a:p>
            <a:r>
              <a:rPr lang="en-US" sz="1600" dirty="0" smtClean="0">
                <a:solidFill>
                  <a:schemeClr val="tx1"/>
                </a:solidFill>
              </a:rPr>
              <a:t>Suffering </a:t>
            </a:r>
            <a:r>
              <a:rPr lang="en-US" sz="1600" dirty="0">
                <a:solidFill>
                  <a:schemeClr val="tx1"/>
                </a:solidFill>
              </a:rPr>
              <a:t>does not ultimately </a:t>
            </a:r>
            <a:r>
              <a:rPr lang="en-US" sz="1600" dirty="0" smtClean="0">
                <a:solidFill>
                  <a:schemeClr val="tx1"/>
                </a:solidFill>
              </a:rPr>
              <a:t>destroy; Goodness </a:t>
            </a:r>
            <a:r>
              <a:rPr lang="en-US" sz="1600" dirty="0">
                <a:solidFill>
                  <a:schemeClr val="tx1"/>
                </a:solidFill>
              </a:rPr>
              <a:t>of humanity/God fosters new </a:t>
            </a:r>
            <a:r>
              <a:rPr lang="en-US" sz="1600" dirty="0" smtClean="0">
                <a:solidFill>
                  <a:schemeClr val="tx1"/>
                </a:solidFill>
              </a:rPr>
              <a:t>life</a:t>
            </a:r>
            <a:endParaRPr lang="en-US" sz="1600" dirty="0" smtClean="0"/>
          </a:p>
          <a:p>
            <a:pPr marL="0" indent="0">
              <a:buNone/>
            </a:pPr>
            <a:r>
              <a:rPr lang="en-US" sz="1600" b="1" dirty="0" smtClean="0"/>
              <a:t>COPING:</a:t>
            </a:r>
          </a:p>
          <a:p>
            <a:r>
              <a:rPr lang="en-US" sz="1600" dirty="0" smtClean="0"/>
              <a:t>Use spiritual practices to foster self compassion; compassion for others; connection with a loving God</a:t>
            </a:r>
          </a:p>
          <a:p>
            <a:r>
              <a:rPr lang="en-US" sz="1600" dirty="0" smtClean="0"/>
              <a:t>Use the goodness of one’s family and social support system</a:t>
            </a:r>
          </a:p>
          <a:p>
            <a:r>
              <a:rPr lang="en-US" sz="1600" dirty="0" smtClean="0"/>
              <a:t>Use </a:t>
            </a:r>
            <a:r>
              <a:rPr lang="en-US" sz="1600" dirty="0"/>
              <a:t>c</a:t>
            </a:r>
            <a:r>
              <a:rPr lang="en-US" sz="1600" dirty="0" smtClean="0"/>
              <a:t>ommunal ritual and community of faith to sustain and to find courage and accountability for change</a:t>
            </a:r>
          </a:p>
          <a:p>
            <a:endParaRPr lang="en-US" sz="1600" dirty="0"/>
          </a:p>
        </p:txBody>
      </p:sp>
    </p:spTree>
    <p:extLst>
      <p:ext uri="{BB962C8B-B14F-4D97-AF65-F5344CB8AC3E}">
        <p14:creationId xmlns:p14="http://schemas.microsoft.com/office/powerpoint/2010/main" val="27911711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204" y="228600"/>
            <a:ext cx="9144000" cy="990600"/>
          </a:xfrm>
        </p:spPr>
        <p:txBody>
          <a:bodyPr>
            <a:normAutofit/>
          </a:bodyPr>
          <a:lstStyle/>
          <a:p>
            <a:endParaRPr lang="en-US" sz="32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02089336"/>
              </p:ext>
            </p:extLst>
          </p:nvPr>
        </p:nvGraphicFramePr>
        <p:xfrm>
          <a:off x="-478465" y="95693"/>
          <a:ext cx="14236995" cy="66099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loud 4"/>
          <p:cNvSpPr/>
          <p:nvPr/>
        </p:nvSpPr>
        <p:spPr>
          <a:xfrm>
            <a:off x="6096001" y="3657601"/>
            <a:ext cx="45719" cy="4571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305800" y="6553201"/>
            <a:ext cx="2362200" cy="307777"/>
          </a:xfrm>
          <a:prstGeom prst="rect">
            <a:avLst/>
          </a:prstGeom>
          <a:noFill/>
        </p:spPr>
        <p:txBody>
          <a:bodyPr wrap="square" rtlCol="0">
            <a:spAutoFit/>
          </a:bodyPr>
          <a:lstStyle/>
          <a:p>
            <a:pPr>
              <a:defRPr/>
            </a:pPr>
            <a:r>
              <a:rPr lang="en-US" sz="1400" dirty="0">
                <a:solidFill>
                  <a:prstClr val="black"/>
                </a:solidFill>
              </a:rPr>
              <a:t>© Carrie Doehring</a:t>
            </a:r>
          </a:p>
        </p:txBody>
      </p:sp>
      <p:sp>
        <p:nvSpPr>
          <p:cNvPr id="6" name="Heart 5"/>
          <p:cNvSpPr/>
          <p:nvPr/>
        </p:nvSpPr>
        <p:spPr>
          <a:xfrm>
            <a:off x="5246409" y="3427596"/>
            <a:ext cx="2566785" cy="740367"/>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592726" y="3540643"/>
            <a:ext cx="2105246" cy="461665"/>
          </a:xfrm>
          <a:prstGeom prst="rect">
            <a:avLst/>
          </a:prstGeom>
          <a:noFill/>
        </p:spPr>
        <p:txBody>
          <a:bodyPr wrap="square" rtlCol="0">
            <a:spAutoFit/>
          </a:bodyPr>
          <a:lstStyle/>
          <a:p>
            <a:r>
              <a:rPr lang="en-US" sz="2400" b="1" dirty="0"/>
              <a:t>Compassion</a:t>
            </a:r>
          </a:p>
        </p:txBody>
      </p:sp>
    </p:spTree>
    <p:extLst>
      <p:ext uri="{BB962C8B-B14F-4D97-AF65-F5344CB8AC3E}">
        <p14:creationId xmlns:p14="http://schemas.microsoft.com/office/powerpoint/2010/main" val="120032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4">
                                            <p:graphicEl>
                                              <a:dgm id="{8AA5E4AC-875A-47A9-A56E-DED4F44100A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0"/>
                                  </p:stCondLst>
                                  <p:childTnLst>
                                    <p:set>
                                      <p:cBhvr>
                                        <p:cTn id="10" dur="1" fill="hold">
                                          <p:stCondLst>
                                            <p:cond delay="0"/>
                                          </p:stCondLst>
                                        </p:cTn>
                                        <p:tgtEl>
                                          <p:spTgt spid="4">
                                            <p:graphicEl>
                                              <a:dgm id="{E8E851E2-7429-4AB6-88A9-59300EFF7C45}"/>
                                            </p:graphicEl>
                                          </p:spTgt>
                                        </p:tgtEl>
                                        <p:attrNameLst>
                                          <p:attrName>style.visibility</p:attrName>
                                        </p:attrNameLst>
                                      </p:cBhvr>
                                      <p:to>
                                        <p:strVal val="visible"/>
                                      </p:to>
                                    </p:set>
                                  </p:childTnLst>
                                </p:cTn>
                              </p:par>
                              <p:par>
                                <p:cTn id="11" presetID="1" presetClass="entr" presetSubtype="0" fill="hold" grpId="0" nodeType="withEffect">
                                  <p:stCondLst>
                                    <p:cond delay="1000"/>
                                  </p:stCondLst>
                                  <p:childTnLst>
                                    <p:set>
                                      <p:cBhvr>
                                        <p:cTn id="12" dur="1" fill="hold">
                                          <p:stCondLst>
                                            <p:cond delay="0"/>
                                          </p:stCondLst>
                                        </p:cTn>
                                        <p:tgtEl>
                                          <p:spTgt spid="4">
                                            <p:graphicEl>
                                              <a:dgm id="{53615AE8-9328-4C34-8FDD-7BC8C88464D1}"/>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1000"/>
                                  </p:stCondLst>
                                  <p:childTnLst>
                                    <p:set>
                                      <p:cBhvr>
                                        <p:cTn id="16" dur="1" fill="hold">
                                          <p:stCondLst>
                                            <p:cond delay="0"/>
                                          </p:stCondLst>
                                        </p:cTn>
                                        <p:tgtEl>
                                          <p:spTgt spid="4">
                                            <p:graphicEl>
                                              <a:dgm id="{B4B78AF8-37CA-4D9A-9DED-2961EE582F09}"/>
                                            </p:graphicEl>
                                          </p:spTgt>
                                        </p:tgtEl>
                                        <p:attrNameLst>
                                          <p:attrName>style.visibility</p:attrName>
                                        </p:attrNameLst>
                                      </p:cBhvr>
                                      <p:to>
                                        <p:strVal val="visible"/>
                                      </p:to>
                                    </p:set>
                                  </p:childTnLst>
                                </p:cTn>
                              </p:par>
                              <p:par>
                                <p:cTn id="17" presetID="1" presetClass="entr" presetSubtype="0" fill="hold" grpId="0" nodeType="withEffect">
                                  <p:stCondLst>
                                    <p:cond delay="1000"/>
                                  </p:stCondLst>
                                  <p:childTnLst>
                                    <p:set>
                                      <p:cBhvr>
                                        <p:cTn id="18" dur="1" fill="hold">
                                          <p:stCondLst>
                                            <p:cond delay="0"/>
                                          </p:stCondLst>
                                        </p:cTn>
                                        <p:tgtEl>
                                          <p:spTgt spid="4">
                                            <p:graphicEl>
                                              <a:dgm id="{70F09CD6-775A-4435-99F3-129D600C047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1000"/>
                                  </p:stCondLst>
                                  <p:childTnLst>
                                    <p:set>
                                      <p:cBhvr>
                                        <p:cTn id="22" dur="1" fill="hold">
                                          <p:stCondLst>
                                            <p:cond delay="0"/>
                                          </p:stCondLst>
                                        </p:cTn>
                                        <p:tgtEl>
                                          <p:spTgt spid="4">
                                            <p:graphicEl>
                                              <a:dgm id="{B32B3803-08B5-4C00-9D0B-4FEE60D8357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6" y="207818"/>
            <a:ext cx="6571856" cy="644237"/>
          </a:xfrm>
        </p:spPr>
        <p:txBody>
          <a:bodyPr>
            <a:normAutofit/>
          </a:bodyPr>
          <a:lstStyle/>
          <a:p>
            <a:r>
              <a:rPr lang="en-US" b="1" dirty="0" smtClean="0"/>
              <a:t>CARITAS</a:t>
            </a:r>
            <a:endParaRPr lang="en-US" b="1" dirty="0"/>
          </a:p>
        </p:txBody>
      </p:sp>
      <p:sp>
        <p:nvSpPr>
          <p:cNvPr id="3" name="Content Placeholder 2"/>
          <p:cNvSpPr>
            <a:spLocks noGrp="1"/>
          </p:cNvSpPr>
          <p:nvPr>
            <p:ph idx="1"/>
          </p:nvPr>
        </p:nvSpPr>
        <p:spPr>
          <a:xfrm>
            <a:off x="1446028" y="748145"/>
            <a:ext cx="10745972" cy="6226813"/>
          </a:xfrm>
        </p:spPr>
        <p:txBody>
          <a:bodyPr>
            <a:normAutofit fontScale="92500" lnSpcReduction="20000"/>
          </a:bodyPr>
          <a:lstStyle/>
          <a:p>
            <a:pPr marL="0" indent="0">
              <a:buNone/>
            </a:pPr>
            <a:r>
              <a:rPr lang="en-US" sz="3200" b="1" dirty="0" smtClean="0">
                <a:latin typeface="+mj-lt"/>
              </a:rPr>
              <a:t>1. </a:t>
            </a:r>
            <a:r>
              <a:rPr lang="en-US" sz="3200" b="1" dirty="0" smtClean="0">
                <a:solidFill>
                  <a:srgbClr val="FF0000"/>
                </a:solidFill>
                <a:latin typeface="+mj-lt"/>
              </a:rPr>
              <a:t>C</a:t>
            </a:r>
            <a:r>
              <a:rPr lang="en-US" sz="3200" dirty="0" smtClean="0">
                <a:solidFill>
                  <a:srgbClr val="FF0000"/>
                </a:solidFill>
                <a:latin typeface="+mj-lt"/>
              </a:rPr>
              <a:t>ompassion</a:t>
            </a:r>
            <a:r>
              <a:rPr lang="en-US" sz="3200" b="1" dirty="0" smtClean="0">
                <a:latin typeface="+mj-lt"/>
              </a:rPr>
              <a:t> </a:t>
            </a:r>
            <a:r>
              <a:rPr lang="en-US" sz="3200" dirty="0" smtClean="0">
                <a:latin typeface="+mj-lt"/>
              </a:rPr>
              <a:t>comes from spiritual </a:t>
            </a:r>
            <a:r>
              <a:rPr lang="en-US" sz="3200" dirty="0">
                <a:latin typeface="+mj-lt"/>
              </a:rPr>
              <a:t>practices </a:t>
            </a:r>
          </a:p>
          <a:p>
            <a:pPr marL="0" indent="0">
              <a:buNone/>
            </a:pPr>
            <a:r>
              <a:rPr lang="en-US" sz="3200" b="1" dirty="0" smtClean="0">
                <a:latin typeface="+mj-lt"/>
              </a:rPr>
              <a:t>2.</a:t>
            </a:r>
            <a:r>
              <a:rPr lang="en-US" sz="3200" dirty="0" smtClean="0">
                <a:latin typeface="+mj-lt"/>
              </a:rPr>
              <a:t> </a:t>
            </a:r>
            <a:r>
              <a:rPr lang="en-US" sz="3200" dirty="0" smtClean="0">
                <a:solidFill>
                  <a:srgbClr val="FF0000"/>
                </a:solidFill>
                <a:latin typeface="+mj-lt"/>
              </a:rPr>
              <a:t>Awareness </a:t>
            </a:r>
            <a:r>
              <a:rPr lang="en-US" sz="3200" dirty="0">
                <a:solidFill>
                  <a:srgbClr val="FF0000"/>
                </a:solidFill>
                <a:latin typeface="+mj-lt"/>
              </a:rPr>
              <a:t>and </a:t>
            </a:r>
            <a:r>
              <a:rPr lang="en-US" sz="3200" b="1" dirty="0">
                <a:solidFill>
                  <a:srgbClr val="FF0000"/>
                </a:solidFill>
                <a:latin typeface="+mj-lt"/>
              </a:rPr>
              <a:t>A</a:t>
            </a:r>
            <a:r>
              <a:rPr lang="en-US" sz="3200" dirty="0">
                <a:solidFill>
                  <a:srgbClr val="FF0000"/>
                </a:solidFill>
                <a:latin typeface="+mj-lt"/>
              </a:rPr>
              <a:t>cceptance </a:t>
            </a:r>
            <a:r>
              <a:rPr lang="en-US" sz="3200" dirty="0">
                <a:latin typeface="+mj-lt"/>
              </a:rPr>
              <a:t>of what is going </a:t>
            </a:r>
            <a:r>
              <a:rPr lang="en-US" sz="3200" dirty="0" smtClean="0">
                <a:latin typeface="+mj-lt"/>
              </a:rPr>
              <a:t>on in </a:t>
            </a:r>
            <a:r>
              <a:rPr lang="en-US" sz="3200" dirty="0">
                <a:latin typeface="+mj-lt"/>
              </a:rPr>
              <a:t>our bodies and our emotions</a:t>
            </a:r>
          </a:p>
          <a:p>
            <a:pPr marL="0" indent="0">
              <a:buNone/>
            </a:pPr>
            <a:r>
              <a:rPr lang="en-US" sz="3200" b="1" dirty="0" smtClean="0">
                <a:latin typeface="+mj-lt"/>
              </a:rPr>
              <a:t>3.</a:t>
            </a:r>
            <a:r>
              <a:rPr lang="en-US" sz="3200" dirty="0" smtClean="0">
                <a:latin typeface="+mj-lt"/>
              </a:rPr>
              <a:t> Spiritual </a:t>
            </a:r>
            <a:r>
              <a:rPr lang="en-US" sz="3200" b="1" dirty="0" smtClean="0">
                <a:solidFill>
                  <a:srgbClr val="FF0000"/>
                </a:solidFill>
                <a:latin typeface="+mj-lt"/>
              </a:rPr>
              <a:t>R</a:t>
            </a:r>
            <a:r>
              <a:rPr lang="en-US" sz="3200" dirty="0" smtClean="0">
                <a:solidFill>
                  <a:srgbClr val="FF0000"/>
                </a:solidFill>
                <a:latin typeface="+mj-lt"/>
              </a:rPr>
              <a:t>eflexivity</a:t>
            </a:r>
            <a:r>
              <a:rPr lang="en-US" sz="3200" dirty="0" smtClean="0">
                <a:latin typeface="+mj-lt"/>
              </a:rPr>
              <a:t>: Reflecting on our values and beliefs (identifying our embedded theologies from childhood/culture)</a:t>
            </a:r>
            <a:endParaRPr lang="en-US" sz="3200" dirty="0">
              <a:latin typeface="+mj-lt"/>
            </a:endParaRPr>
          </a:p>
          <a:p>
            <a:pPr marL="0" indent="0">
              <a:buNone/>
            </a:pPr>
            <a:r>
              <a:rPr lang="en-US" sz="3200" b="1" dirty="0" smtClean="0">
                <a:latin typeface="+mj-lt"/>
              </a:rPr>
              <a:t>4. </a:t>
            </a:r>
            <a:r>
              <a:rPr lang="en-US" sz="3200" b="1" dirty="0" smtClean="0">
                <a:solidFill>
                  <a:srgbClr val="FF0000"/>
                </a:solidFill>
                <a:latin typeface="+mj-lt"/>
              </a:rPr>
              <a:t>I</a:t>
            </a:r>
            <a:r>
              <a:rPr lang="en-US" sz="3200" dirty="0" smtClean="0">
                <a:solidFill>
                  <a:srgbClr val="FF0000"/>
                </a:solidFill>
                <a:latin typeface="+mj-lt"/>
              </a:rPr>
              <a:t>ntentional</a:t>
            </a:r>
            <a:r>
              <a:rPr lang="en-US" sz="3200" b="1" dirty="0" smtClean="0">
                <a:solidFill>
                  <a:srgbClr val="FF0000"/>
                </a:solidFill>
                <a:latin typeface="+mj-lt"/>
              </a:rPr>
              <a:t> </a:t>
            </a:r>
            <a:r>
              <a:rPr lang="en-US" sz="3200" dirty="0" smtClean="0">
                <a:solidFill>
                  <a:srgbClr val="FF0000"/>
                </a:solidFill>
                <a:latin typeface="+mj-lt"/>
              </a:rPr>
              <a:t>spirituality </a:t>
            </a:r>
            <a:r>
              <a:rPr lang="en-US" sz="3200" dirty="0" smtClean="0">
                <a:latin typeface="+mj-lt"/>
              </a:rPr>
              <a:t>(identifying what we truly value and believe, and spiritual practices that are life-giving)</a:t>
            </a:r>
            <a:endParaRPr lang="en-US" sz="3200" b="1" dirty="0">
              <a:latin typeface="+mj-lt"/>
            </a:endParaRPr>
          </a:p>
          <a:p>
            <a:pPr marL="0" indent="0">
              <a:buNone/>
            </a:pPr>
            <a:r>
              <a:rPr lang="en-US" sz="3200" b="1" dirty="0">
                <a:latin typeface="+mj-lt"/>
              </a:rPr>
              <a:t>5</a:t>
            </a:r>
            <a:r>
              <a:rPr lang="en-US" sz="3200" b="1" dirty="0" smtClean="0">
                <a:latin typeface="+mj-lt"/>
              </a:rPr>
              <a:t>. </a:t>
            </a:r>
            <a:r>
              <a:rPr lang="en-US" sz="3200" b="1" dirty="0" smtClean="0">
                <a:solidFill>
                  <a:srgbClr val="FF0000"/>
                </a:solidFill>
                <a:latin typeface="+mj-lt"/>
              </a:rPr>
              <a:t>T</a:t>
            </a:r>
            <a:r>
              <a:rPr lang="en-US" sz="3200" dirty="0" smtClean="0">
                <a:solidFill>
                  <a:srgbClr val="FF0000"/>
                </a:solidFill>
                <a:latin typeface="+mj-lt"/>
              </a:rPr>
              <a:t>rying </a:t>
            </a:r>
            <a:r>
              <a:rPr lang="en-US" sz="3200" dirty="0">
                <a:solidFill>
                  <a:srgbClr val="FF0000"/>
                </a:solidFill>
                <a:latin typeface="+mj-lt"/>
              </a:rPr>
              <a:t>out </a:t>
            </a:r>
            <a:r>
              <a:rPr lang="en-US" sz="3200" dirty="0">
                <a:latin typeface="+mj-lt"/>
              </a:rPr>
              <a:t>new routines and spiritual </a:t>
            </a:r>
            <a:r>
              <a:rPr lang="en-US" sz="3200" dirty="0" smtClean="0">
                <a:latin typeface="+mj-lt"/>
              </a:rPr>
              <a:t>practices to foster self-compassion and change</a:t>
            </a:r>
            <a:endParaRPr lang="en-US" sz="3200" dirty="0">
              <a:latin typeface="+mj-lt"/>
            </a:endParaRPr>
          </a:p>
          <a:p>
            <a:pPr marL="0" indent="0">
              <a:buNone/>
            </a:pPr>
            <a:r>
              <a:rPr lang="en-US" sz="3200" b="1" dirty="0">
                <a:latin typeface="+mj-lt"/>
              </a:rPr>
              <a:t>6</a:t>
            </a:r>
            <a:r>
              <a:rPr lang="en-US" sz="3200" b="1" dirty="0" smtClean="0">
                <a:latin typeface="+mj-lt"/>
              </a:rPr>
              <a:t>. </a:t>
            </a:r>
            <a:r>
              <a:rPr lang="en-US" sz="3200" b="1" dirty="0" smtClean="0">
                <a:solidFill>
                  <a:srgbClr val="FF0000"/>
                </a:solidFill>
                <a:latin typeface="+mj-lt"/>
              </a:rPr>
              <a:t>A</a:t>
            </a:r>
            <a:r>
              <a:rPr lang="en-US" sz="3200" dirty="0" smtClean="0">
                <a:solidFill>
                  <a:srgbClr val="FF0000"/>
                </a:solidFill>
                <a:latin typeface="+mj-lt"/>
              </a:rPr>
              <a:t>ccountability</a:t>
            </a:r>
            <a:r>
              <a:rPr lang="en-US" sz="3200" dirty="0" smtClean="0">
                <a:latin typeface="+mj-lt"/>
              </a:rPr>
              <a:t> for living out our intentional theology</a:t>
            </a:r>
            <a:endParaRPr lang="en-US" sz="3200" dirty="0">
              <a:latin typeface="+mj-lt"/>
            </a:endParaRPr>
          </a:p>
          <a:p>
            <a:pPr marL="0" indent="0">
              <a:buNone/>
            </a:pPr>
            <a:r>
              <a:rPr lang="en-US" sz="3200" b="1" dirty="0">
                <a:latin typeface="+mj-lt"/>
              </a:rPr>
              <a:t>7</a:t>
            </a:r>
            <a:r>
              <a:rPr lang="en-US" sz="3200" b="1" dirty="0" smtClean="0">
                <a:latin typeface="+mj-lt"/>
              </a:rPr>
              <a:t>. </a:t>
            </a:r>
            <a:r>
              <a:rPr lang="en-US" sz="3200" b="1" dirty="0" smtClean="0">
                <a:solidFill>
                  <a:srgbClr val="FF0000"/>
                </a:solidFill>
                <a:latin typeface="+mj-lt"/>
              </a:rPr>
              <a:t>S</a:t>
            </a:r>
            <a:r>
              <a:rPr lang="en-US" sz="3200" dirty="0" smtClean="0">
                <a:solidFill>
                  <a:srgbClr val="FF0000"/>
                </a:solidFill>
                <a:latin typeface="+mj-lt"/>
              </a:rPr>
              <a:t>piritual </a:t>
            </a:r>
            <a:r>
              <a:rPr lang="en-US" sz="3200" dirty="0">
                <a:solidFill>
                  <a:srgbClr val="FF0000"/>
                </a:solidFill>
                <a:latin typeface="+mj-lt"/>
              </a:rPr>
              <a:t>renewal </a:t>
            </a:r>
            <a:r>
              <a:rPr lang="en-US" sz="3200" dirty="0">
                <a:latin typeface="+mj-lt"/>
              </a:rPr>
              <a:t>ripples </a:t>
            </a:r>
            <a:r>
              <a:rPr lang="en-US" sz="3200" dirty="0" smtClean="0">
                <a:latin typeface="+mj-lt"/>
              </a:rPr>
              <a:t>out: care of persons interconnects with care of world; personal justice=social justice </a:t>
            </a:r>
            <a:endParaRPr lang="en-US" sz="3200" dirty="0">
              <a:latin typeface="+mj-lt"/>
            </a:endParaRPr>
          </a:p>
        </p:txBody>
      </p:sp>
    </p:spTree>
    <p:extLst>
      <p:ext uri="{BB962C8B-B14F-4D97-AF65-F5344CB8AC3E}">
        <p14:creationId xmlns:p14="http://schemas.microsoft.com/office/powerpoint/2010/main" val="3807867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0"/>
            <a:ext cx="9980612" cy="1905000"/>
          </a:xfrm>
        </p:spPr>
        <p:txBody>
          <a:bodyPr/>
          <a:lstStyle/>
          <a:p>
            <a:pPr algn="ctr"/>
            <a:r>
              <a:rPr lang="en-US" dirty="0" smtClean="0"/>
              <a:t>Identifying Sources of Religious Struggle and Moral Stress</a:t>
            </a:r>
            <a:endParaRPr lang="en-US" dirty="0"/>
          </a:p>
        </p:txBody>
      </p:sp>
      <p:sp>
        <p:nvSpPr>
          <p:cNvPr id="3" name="Content Placeholder 2"/>
          <p:cNvSpPr>
            <a:spLocks noGrp="1"/>
          </p:cNvSpPr>
          <p:nvPr>
            <p:ph idx="1"/>
          </p:nvPr>
        </p:nvSpPr>
        <p:spPr>
          <a:xfrm>
            <a:off x="1205345" y="1143001"/>
            <a:ext cx="10986655" cy="5714999"/>
          </a:xfrm>
        </p:spPr>
        <p:txBody>
          <a:bodyPr>
            <a:noAutofit/>
          </a:bodyPr>
          <a:lstStyle/>
          <a:p>
            <a:pPr marL="514350" indent="-514350">
              <a:buFont typeface="Wingdings 3" charset="2"/>
              <a:buAutoNum type="arabicPeriod"/>
            </a:pPr>
            <a:r>
              <a:rPr lang="en-US" sz="3200" dirty="0"/>
              <a:t>INTERNAL: Embedded spiritual orienting systems— values, beliefs and coping practices—formed in childhood or overwhelming experiences of loss/trauma </a:t>
            </a:r>
            <a:endParaRPr lang="en-US" sz="3200" dirty="0" smtClean="0"/>
          </a:p>
          <a:p>
            <a:pPr marL="514350" indent="-514350">
              <a:buAutoNum type="arabicPeriod"/>
            </a:pPr>
            <a:r>
              <a:rPr lang="en-US" sz="3200" dirty="0" smtClean="0"/>
              <a:t>SYSTEMIC: Unjust </a:t>
            </a:r>
            <a:r>
              <a:rPr lang="en-US" sz="3200" dirty="0"/>
              <a:t>family, organizational and cultural systems (intersecting sexism, racism, rigid religious systems, etc</a:t>
            </a:r>
            <a:r>
              <a:rPr lang="en-US" sz="3200" dirty="0" smtClean="0"/>
              <a:t>.)</a:t>
            </a:r>
          </a:p>
          <a:p>
            <a:pPr marL="514350" indent="-514350">
              <a:buAutoNum type="arabicPeriod"/>
            </a:pPr>
            <a:r>
              <a:rPr lang="en-US" sz="3200" dirty="0" smtClean="0"/>
              <a:t>FINITUDE AND LIMITS OF LIFE: </a:t>
            </a:r>
            <a:r>
              <a:rPr lang="en-US" sz="3200" dirty="0"/>
              <a:t>Limits and finitude of life arising from inevitable tensions and losses of having multiple </a:t>
            </a:r>
            <a:r>
              <a:rPr lang="en-US" sz="3200" dirty="0" smtClean="0"/>
              <a:t>commitments</a:t>
            </a:r>
          </a:p>
        </p:txBody>
      </p:sp>
    </p:spTree>
    <p:extLst>
      <p:ext uri="{BB962C8B-B14F-4D97-AF65-F5344CB8AC3E}">
        <p14:creationId xmlns:p14="http://schemas.microsoft.com/office/powerpoint/2010/main" val="17074147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0"/>
            <a:ext cx="9980612" cy="1905000"/>
          </a:xfrm>
        </p:spPr>
        <p:txBody>
          <a:bodyPr/>
          <a:lstStyle/>
          <a:p>
            <a:r>
              <a:rPr lang="en-US" dirty="0" smtClean="0"/>
              <a:t>Identifying Systemic Sources of Religious Struggle and Moral Stress</a:t>
            </a:r>
            <a:endParaRPr lang="en-US" dirty="0"/>
          </a:p>
        </p:txBody>
      </p:sp>
      <p:sp>
        <p:nvSpPr>
          <p:cNvPr id="3" name="Content Placeholder 2"/>
          <p:cNvSpPr>
            <a:spLocks noGrp="1"/>
          </p:cNvSpPr>
          <p:nvPr>
            <p:ph idx="1"/>
          </p:nvPr>
        </p:nvSpPr>
        <p:spPr>
          <a:xfrm>
            <a:off x="1524000" y="1558636"/>
            <a:ext cx="9144000" cy="4643728"/>
          </a:xfrm>
        </p:spPr>
        <p:txBody>
          <a:bodyPr>
            <a:noAutofit/>
          </a:bodyPr>
          <a:lstStyle/>
          <a:p>
            <a:pPr marL="0" indent="0">
              <a:buNone/>
            </a:pPr>
            <a:r>
              <a:rPr lang="en-US" sz="3600" dirty="0" smtClean="0"/>
              <a:t>SYSTEMIC: Unjust </a:t>
            </a:r>
            <a:r>
              <a:rPr lang="en-US" sz="3600" dirty="0"/>
              <a:t>family, organizational and cultural systems (intersecting sexism, racism, rigid religious systems, etc</a:t>
            </a:r>
            <a:r>
              <a:rPr lang="en-US" sz="3600" dirty="0" smtClean="0"/>
              <a:t>.)</a:t>
            </a:r>
          </a:p>
          <a:p>
            <a:pPr marL="0" indent="0">
              <a:buNone/>
            </a:pPr>
            <a:r>
              <a:rPr lang="en-US" sz="3600" dirty="0" smtClean="0"/>
              <a:t>What did you hear in the story about initiating a divorce?</a:t>
            </a:r>
          </a:p>
        </p:txBody>
      </p:sp>
    </p:spTree>
    <p:extLst>
      <p:ext uri="{BB962C8B-B14F-4D97-AF65-F5344CB8AC3E}">
        <p14:creationId xmlns:p14="http://schemas.microsoft.com/office/powerpoint/2010/main" val="41339662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134" y="180464"/>
            <a:ext cx="9612750" cy="1128792"/>
          </a:xfrm>
        </p:spPr>
        <p:txBody>
          <a:bodyPr>
            <a:normAutofit fontScale="90000"/>
          </a:bodyPr>
          <a:lstStyle/>
          <a:p>
            <a:r>
              <a:rPr lang="en-US" dirty="0" smtClean="0"/>
              <a:t>An Embedded Theology of Marriage Shaped by Internalized Social Oppression</a:t>
            </a:r>
            <a:endParaRPr lang="en-US" dirty="0"/>
          </a:p>
        </p:txBody>
      </p:sp>
      <p:sp>
        <p:nvSpPr>
          <p:cNvPr id="3" name="Content Placeholder 2"/>
          <p:cNvSpPr>
            <a:spLocks noGrp="1"/>
          </p:cNvSpPr>
          <p:nvPr>
            <p:ph idx="1"/>
          </p:nvPr>
        </p:nvSpPr>
        <p:spPr>
          <a:xfrm>
            <a:off x="675409" y="1226127"/>
            <a:ext cx="7101669" cy="5860473"/>
          </a:xfrm>
        </p:spPr>
        <p:txBody>
          <a:bodyPr>
            <a:normAutofit fontScale="70000" lnSpcReduction="20000"/>
          </a:bodyPr>
          <a:lstStyle/>
          <a:p>
            <a:pPr marL="0" indent="0">
              <a:buNone/>
            </a:pPr>
            <a:r>
              <a:rPr lang="en-US" sz="2600" b="1" dirty="0" smtClean="0"/>
              <a:t>STRESS:</a:t>
            </a:r>
            <a:r>
              <a:rPr lang="en-US" sz="2600" dirty="0" smtClean="0"/>
              <a:t> stress reactions from marital conflict:</a:t>
            </a:r>
          </a:p>
          <a:p>
            <a:pPr marL="0" indent="0">
              <a:buNone/>
            </a:pPr>
            <a:r>
              <a:rPr lang="en-US" sz="2600" b="1" dirty="0" smtClean="0"/>
              <a:t>EMOTIONS: </a:t>
            </a:r>
          </a:p>
          <a:p>
            <a:r>
              <a:rPr lang="en-US" sz="2600" dirty="0" smtClean="0"/>
              <a:t>Shame about marital conflict </a:t>
            </a:r>
            <a:r>
              <a:rPr lang="en-US" sz="2600" b="1" dirty="0" smtClean="0"/>
              <a:t>(women are responsible for relational health), </a:t>
            </a:r>
          </a:p>
          <a:p>
            <a:r>
              <a:rPr lang="en-US" sz="2600" dirty="0" smtClean="0"/>
              <a:t>Guilt about </a:t>
            </a:r>
            <a:r>
              <a:rPr lang="en-US" sz="2600" b="1" dirty="0" smtClean="0"/>
              <a:t>not being a good enough wife, mother, and minister</a:t>
            </a:r>
            <a:r>
              <a:rPr lang="en-US" sz="2600" dirty="0" smtClean="0"/>
              <a:t>, </a:t>
            </a:r>
          </a:p>
          <a:p>
            <a:r>
              <a:rPr lang="en-US" sz="2600" dirty="0"/>
              <a:t>F</a:t>
            </a:r>
            <a:r>
              <a:rPr lang="en-US" sz="2600" dirty="0" smtClean="0"/>
              <a:t>ear about causing harm to husband and sons </a:t>
            </a:r>
            <a:r>
              <a:rPr lang="en-US" sz="2600" b="1" dirty="0" smtClean="0"/>
              <a:t>(</a:t>
            </a:r>
            <a:r>
              <a:rPr lang="en-US" sz="2600" b="1" dirty="0"/>
              <a:t>women are responsible for relational health), </a:t>
            </a:r>
            <a:endParaRPr lang="en-US" sz="2600" dirty="0" smtClean="0"/>
          </a:p>
          <a:p>
            <a:pPr marL="0" indent="0">
              <a:buNone/>
            </a:pPr>
            <a:r>
              <a:rPr lang="en-US" sz="2600" b="1" dirty="0" smtClean="0"/>
              <a:t>BELIEFS: </a:t>
            </a:r>
          </a:p>
          <a:p>
            <a:r>
              <a:rPr lang="en-US" sz="2600" dirty="0" smtClean="0"/>
              <a:t>My suffering was a consequence of my personal wrong-doing </a:t>
            </a:r>
            <a:r>
              <a:rPr lang="en-US" sz="2600" b="1" dirty="0" smtClean="0"/>
              <a:t>as a woman</a:t>
            </a:r>
            <a:r>
              <a:rPr lang="en-US" sz="2600" dirty="0" smtClean="0"/>
              <a:t> (I suffered because of my sinfulness)</a:t>
            </a:r>
          </a:p>
          <a:p>
            <a:pPr marL="0" indent="0">
              <a:buNone/>
            </a:pPr>
            <a:r>
              <a:rPr lang="en-US" sz="2600" b="1" dirty="0" smtClean="0"/>
              <a:t>COPING:</a:t>
            </a:r>
          </a:p>
          <a:p>
            <a:r>
              <a:rPr lang="en-US" sz="2600" dirty="0" smtClean="0"/>
              <a:t>Avoid conflict when possible; ignore emotional needs; avoid intimacy</a:t>
            </a:r>
          </a:p>
          <a:p>
            <a:r>
              <a:rPr lang="en-US" sz="2600" dirty="0" smtClean="0"/>
              <a:t>Work harder as a </a:t>
            </a:r>
            <a:r>
              <a:rPr lang="en-US" sz="2600" b="1" dirty="0" smtClean="0"/>
              <a:t>woman</a:t>
            </a:r>
            <a:r>
              <a:rPr lang="en-US" sz="2600" dirty="0" smtClean="0"/>
              <a:t> minister/professor in dysfunctional </a:t>
            </a:r>
            <a:r>
              <a:rPr lang="en-US" sz="2600" b="1" dirty="0" smtClean="0"/>
              <a:t>patriarchal</a:t>
            </a:r>
            <a:r>
              <a:rPr lang="en-US" sz="2600" dirty="0" smtClean="0"/>
              <a:t> systems at home, at work, in religious communities</a:t>
            </a:r>
          </a:p>
          <a:p>
            <a:r>
              <a:rPr lang="en-US" sz="2600" dirty="0" smtClean="0"/>
              <a:t>Provide whatever stability was possible for household (financial, emotional) </a:t>
            </a:r>
            <a:r>
              <a:rPr lang="en-US" sz="2600" b="1" dirty="0"/>
              <a:t>(women are responsible for relational health</a:t>
            </a:r>
            <a:r>
              <a:rPr lang="en-US" sz="2600" b="1" dirty="0" smtClean="0"/>
              <a:t>) </a:t>
            </a:r>
            <a:endParaRPr lang="en-US" sz="2600" dirty="0" smtClean="0"/>
          </a:p>
          <a:p>
            <a:endParaRPr lang="en-US" dirty="0"/>
          </a:p>
        </p:txBody>
      </p:sp>
      <p:sp>
        <p:nvSpPr>
          <p:cNvPr id="4" name="TextBox 3"/>
          <p:cNvSpPr txBox="1"/>
          <p:nvPr/>
        </p:nvSpPr>
        <p:spPr>
          <a:xfrm>
            <a:off x="8593284" y="1756064"/>
            <a:ext cx="3598716" cy="4550141"/>
          </a:xfrm>
          <a:prstGeom prst="rect">
            <a:avLst/>
          </a:prstGeom>
          <a:noFill/>
        </p:spPr>
        <p:txBody>
          <a:bodyPr wrap="square" rtlCol="0">
            <a:spAutoFit/>
          </a:bodyPr>
          <a:lstStyle/>
          <a:p>
            <a:r>
              <a:rPr lang="en-US" sz="2000" dirty="0" smtClean="0"/>
              <a:t>Sexism?</a:t>
            </a:r>
          </a:p>
          <a:p>
            <a:r>
              <a:rPr lang="en-US" sz="2000" dirty="0" smtClean="0"/>
              <a:t>Religious Sexism?</a:t>
            </a:r>
          </a:p>
          <a:p>
            <a:r>
              <a:rPr lang="en-US" sz="2000" dirty="0" smtClean="0"/>
              <a:t>Classism? shaped by Germanic-American ethnic values of </a:t>
            </a:r>
          </a:p>
          <a:p>
            <a:pPr marL="285750" indent="-285750">
              <a:buFont typeface="Arial" panose="020B0604020202020204" pitchFamily="34" charset="0"/>
              <a:buChar char="•"/>
            </a:pPr>
            <a:r>
              <a:rPr lang="en-US" sz="2000" dirty="0" smtClean="0"/>
              <a:t>independence, </a:t>
            </a:r>
          </a:p>
          <a:p>
            <a:pPr marL="285750" indent="-285750">
              <a:buFont typeface="Arial" panose="020B0604020202020204" pitchFamily="34" charset="0"/>
              <a:buChar char="•"/>
            </a:pPr>
            <a:r>
              <a:rPr lang="en-US" sz="2000" dirty="0" smtClean="0"/>
              <a:t>self-reliance, </a:t>
            </a:r>
          </a:p>
          <a:p>
            <a:pPr marL="285750" indent="-285750">
              <a:buFont typeface="Arial" panose="020B0604020202020204" pitchFamily="34" charset="0"/>
              <a:buChar char="•"/>
            </a:pPr>
            <a:r>
              <a:rPr lang="en-US" sz="2000" dirty="0" smtClean="0"/>
              <a:t>emotional containment, </a:t>
            </a:r>
          </a:p>
          <a:p>
            <a:pPr marL="285750" indent="-285750">
              <a:buFont typeface="Arial" panose="020B0604020202020204" pitchFamily="34" charset="0"/>
              <a:buChar char="•"/>
            </a:pPr>
            <a:r>
              <a:rPr lang="en-US" sz="2000" dirty="0" smtClean="0"/>
              <a:t>avoidance of relational conflict, </a:t>
            </a:r>
          </a:p>
          <a:p>
            <a:pPr marL="285750" indent="-285750">
              <a:buFont typeface="Arial" panose="020B0604020202020204" pitchFamily="34" charset="0"/>
              <a:buChar char="•"/>
            </a:pPr>
            <a:r>
              <a:rPr lang="en-US" sz="2000" dirty="0" smtClean="0"/>
              <a:t>hard work=success; relational failure due to not working hard enough (capitalist karma)</a:t>
            </a:r>
            <a:endParaRPr lang="en-US" sz="2000" dirty="0"/>
          </a:p>
        </p:txBody>
      </p:sp>
      <p:sp>
        <p:nvSpPr>
          <p:cNvPr id="5" name="Left-Right Arrow 4"/>
          <p:cNvSpPr/>
          <p:nvPr/>
        </p:nvSpPr>
        <p:spPr>
          <a:xfrm>
            <a:off x="7777078" y="3794298"/>
            <a:ext cx="654627" cy="38122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uble Brace 5"/>
          <p:cNvSpPr/>
          <p:nvPr/>
        </p:nvSpPr>
        <p:spPr>
          <a:xfrm>
            <a:off x="6552509" y="2763982"/>
            <a:ext cx="45719" cy="45719"/>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e 6"/>
          <p:cNvSpPr/>
          <p:nvPr/>
        </p:nvSpPr>
        <p:spPr>
          <a:xfrm>
            <a:off x="8151151" y="1828799"/>
            <a:ext cx="561108" cy="4312227"/>
          </a:xfrm>
          <a:prstGeom prst="leftBrace">
            <a:avLst>
              <a:gd name="adj1" fmla="val 6388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p:cNvSpPr/>
          <p:nvPr/>
        </p:nvSpPr>
        <p:spPr>
          <a:xfrm>
            <a:off x="7408718" y="1828799"/>
            <a:ext cx="474088" cy="4312227"/>
          </a:xfrm>
          <a:prstGeom prst="rightBrace">
            <a:avLst>
              <a:gd name="adj1" fmla="val 36162"/>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1759718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8245" y="0"/>
            <a:ext cx="9686204" cy="975537"/>
          </a:xfrm>
        </p:spPr>
        <p:txBody>
          <a:bodyPr>
            <a:normAutofit fontScale="90000"/>
          </a:bodyPr>
          <a:lstStyle/>
          <a:p>
            <a:r>
              <a:rPr lang="en-US" dirty="0" smtClean="0"/>
              <a:t>A Counter Cultural Intentional Theology that Promotes </a:t>
            </a:r>
            <a:r>
              <a:rPr lang="en-US" dirty="0"/>
              <a:t>S</a:t>
            </a:r>
            <a:r>
              <a:rPr lang="en-US" dirty="0" smtClean="0"/>
              <a:t>ocial </a:t>
            </a:r>
            <a:r>
              <a:rPr lang="en-US" dirty="0"/>
              <a:t>J</a:t>
            </a:r>
            <a:r>
              <a:rPr lang="en-US" dirty="0" smtClean="0"/>
              <a:t>ustice</a:t>
            </a:r>
            <a:endParaRPr lang="en-US" dirty="0"/>
          </a:p>
        </p:txBody>
      </p:sp>
      <p:sp>
        <p:nvSpPr>
          <p:cNvPr id="3" name="Content Placeholder 2"/>
          <p:cNvSpPr>
            <a:spLocks noGrp="1"/>
          </p:cNvSpPr>
          <p:nvPr>
            <p:ph idx="1"/>
          </p:nvPr>
        </p:nvSpPr>
        <p:spPr>
          <a:xfrm>
            <a:off x="872837" y="975537"/>
            <a:ext cx="11429999" cy="6152627"/>
          </a:xfrm>
        </p:spPr>
        <p:txBody>
          <a:bodyPr>
            <a:normAutofit fontScale="32500" lnSpcReduction="20000"/>
          </a:bodyPr>
          <a:lstStyle/>
          <a:p>
            <a:pPr marL="0" indent="0">
              <a:buNone/>
            </a:pPr>
            <a:r>
              <a:rPr lang="en-US" sz="4500" dirty="0" smtClean="0"/>
              <a:t>		STRESS: stress reactions from marital conflict:</a:t>
            </a:r>
          </a:p>
          <a:p>
            <a:pPr marL="0" indent="0">
              <a:buNone/>
            </a:pPr>
            <a:r>
              <a:rPr lang="en-US" sz="4500" dirty="0" smtClean="0"/>
              <a:t>EMOTIONS: </a:t>
            </a:r>
          </a:p>
          <a:p>
            <a:r>
              <a:rPr lang="en-US" sz="4500" dirty="0" smtClean="0"/>
              <a:t>Accept stress reactions as the wisdom from one’s body that something is amiss in our life (the Holy Spirit signaling that we need to pay loving attention to </a:t>
            </a:r>
            <a:r>
              <a:rPr lang="en-US" sz="4500" b="1" dirty="0" smtClean="0">
                <a:solidFill>
                  <a:srgbClr val="FF0000"/>
                </a:solidFill>
              </a:rPr>
              <a:t>INJUSTICE </a:t>
            </a:r>
            <a:r>
              <a:rPr lang="en-US" sz="4500" dirty="0" smtClean="0"/>
              <a:t>and that change/ </a:t>
            </a:r>
            <a:r>
              <a:rPr lang="en-US" sz="4500" b="1" dirty="0" smtClean="0">
                <a:solidFill>
                  <a:srgbClr val="FF0000"/>
                </a:solidFill>
              </a:rPr>
              <a:t>JUSTICE</a:t>
            </a:r>
            <a:r>
              <a:rPr lang="en-US" sz="4500" dirty="0" smtClean="0"/>
              <a:t> may be needed)</a:t>
            </a:r>
          </a:p>
          <a:p>
            <a:r>
              <a:rPr lang="en-US" sz="4500" dirty="0" smtClean="0"/>
              <a:t>Accept guilt, fear and shame as emotions that arise from growing up within </a:t>
            </a:r>
            <a:r>
              <a:rPr lang="en-US" sz="4500" b="1" dirty="0" smtClean="0">
                <a:solidFill>
                  <a:srgbClr val="FF0000"/>
                </a:solidFill>
              </a:rPr>
              <a:t>UNJUST</a:t>
            </a:r>
            <a:r>
              <a:rPr lang="en-US" sz="4500" dirty="0" smtClean="0"/>
              <a:t> family and cultural systems that were limited or even </a:t>
            </a:r>
            <a:r>
              <a:rPr lang="en-US" sz="4500" b="1" dirty="0" smtClean="0">
                <a:solidFill>
                  <a:srgbClr val="FF0000"/>
                </a:solidFill>
              </a:rPr>
              <a:t>oppressive</a:t>
            </a:r>
            <a:r>
              <a:rPr lang="en-US" sz="4500" dirty="0" smtClean="0"/>
              <a:t> in some ways </a:t>
            </a:r>
          </a:p>
          <a:p>
            <a:r>
              <a:rPr lang="en-US" sz="4500" dirty="0" smtClean="0"/>
              <a:t>Feel compassion towards self and others about suffering </a:t>
            </a:r>
            <a:r>
              <a:rPr lang="en-US" sz="4500" b="1" dirty="0" smtClean="0">
                <a:solidFill>
                  <a:srgbClr val="FF0000"/>
                </a:solidFill>
              </a:rPr>
              <a:t>AND INJUSTICE</a:t>
            </a:r>
          </a:p>
          <a:p>
            <a:pPr marL="0" indent="0">
              <a:buNone/>
            </a:pPr>
            <a:r>
              <a:rPr lang="en-US" sz="4500" dirty="0" smtClean="0"/>
              <a:t>BELIEFS: </a:t>
            </a:r>
          </a:p>
          <a:p>
            <a:r>
              <a:rPr lang="en-US" sz="4500" dirty="0"/>
              <a:t>S</a:t>
            </a:r>
            <a:r>
              <a:rPr lang="en-US" sz="4500" dirty="0" smtClean="0"/>
              <a:t>uffering arises from limitations of human life and finitude (limitations of family systems, cultural systems, the finitude of created human life)</a:t>
            </a:r>
          </a:p>
          <a:p>
            <a:r>
              <a:rPr lang="en-US" sz="4500" dirty="0" smtClean="0"/>
              <a:t>Suffering arises from </a:t>
            </a:r>
            <a:r>
              <a:rPr lang="en-US" sz="4500" b="1" dirty="0" smtClean="0">
                <a:solidFill>
                  <a:srgbClr val="FF0000"/>
                </a:solidFill>
              </a:rPr>
              <a:t>collective sinfulness (e.g.: of families in which children grow up to feel overly responsible; religious traditions that intensify personal guilt and shame; cultural systems that are sexist, racist,…)</a:t>
            </a:r>
          </a:p>
          <a:p>
            <a:r>
              <a:rPr lang="en-US" sz="4500" dirty="0" smtClean="0">
                <a:solidFill>
                  <a:schemeClr val="tx1"/>
                </a:solidFill>
              </a:rPr>
              <a:t>Suffering </a:t>
            </a:r>
            <a:r>
              <a:rPr lang="en-US" sz="4500" dirty="0">
                <a:solidFill>
                  <a:schemeClr val="tx1"/>
                </a:solidFill>
              </a:rPr>
              <a:t>does not ultimately </a:t>
            </a:r>
            <a:r>
              <a:rPr lang="en-US" sz="4500" dirty="0" smtClean="0">
                <a:solidFill>
                  <a:schemeClr val="tx1"/>
                </a:solidFill>
              </a:rPr>
              <a:t>destroy; Goodness </a:t>
            </a:r>
            <a:r>
              <a:rPr lang="en-US" sz="4500" dirty="0">
                <a:solidFill>
                  <a:schemeClr val="tx1"/>
                </a:solidFill>
              </a:rPr>
              <a:t>of humanity/God fosters new </a:t>
            </a:r>
            <a:r>
              <a:rPr lang="en-US" sz="4500" dirty="0" smtClean="0">
                <a:solidFill>
                  <a:schemeClr val="tx1"/>
                </a:solidFill>
              </a:rPr>
              <a:t>life; </a:t>
            </a:r>
            <a:r>
              <a:rPr lang="en-US" sz="4500" b="1" dirty="0" smtClean="0">
                <a:solidFill>
                  <a:srgbClr val="FF0000"/>
                </a:solidFill>
              </a:rPr>
              <a:t>INJUSTICE NEEDS TO BE CONFRONTED: GOD AND COMMUNITY OF FAITH WILL HELP</a:t>
            </a:r>
          </a:p>
          <a:p>
            <a:pPr marL="0" indent="0">
              <a:buNone/>
            </a:pPr>
            <a:r>
              <a:rPr lang="en-US" sz="4500" dirty="0" smtClean="0"/>
              <a:t>COPING:</a:t>
            </a:r>
          </a:p>
          <a:p>
            <a:r>
              <a:rPr lang="en-US" sz="4500" dirty="0" smtClean="0"/>
              <a:t>Use spiritual practices to foster self compassion; compassion for others; connection with a loving God</a:t>
            </a:r>
          </a:p>
          <a:p>
            <a:r>
              <a:rPr lang="en-US" sz="4500" dirty="0" smtClean="0"/>
              <a:t>Use the goodness of one’s family and social support system</a:t>
            </a:r>
          </a:p>
          <a:p>
            <a:r>
              <a:rPr lang="en-US" sz="4500" dirty="0" smtClean="0"/>
              <a:t>Use </a:t>
            </a:r>
            <a:r>
              <a:rPr lang="en-US" sz="4500" dirty="0"/>
              <a:t>c</a:t>
            </a:r>
            <a:r>
              <a:rPr lang="en-US" sz="4500" dirty="0" smtClean="0"/>
              <a:t>ommunal ritual and community of faith to sustain and to </a:t>
            </a:r>
            <a:r>
              <a:rPr lang="en-US" sz="4500" b="1" dirty="0" smtClean="0">
                <a:solidFill>
                  <a:srgbClr val="FF0000"/>
                </a:solidFill>
              </a:rPr>
              <a:t>find courage and accountability for change</a:t>
            </a:r>
          </a:p>
          <a:p>
            <a:r>
              <a:rPr lang="en-US" sz="4500" b="1" dirty="0" smtClean="0">
                <a:solidFill>
                  <a:srgbClr val="FF0000"/>
                </a:solidFill>
              </a:rPr>
              <a:t>LAMENT IRREPARABLE LOSSES SUE TO INJUSTICE/FINIITUDE OF LIFE</a:t>
            </a:r>
          </a:p>
          <a:p>
            <a:endParaRPr lang="en-US" dirty="0"/>
          </a:p>
        </p:txBody>
      </p:sp>
    </p:spTree>
    <p:extLst>
      <p:ext uri="{BB962C8B-B14F-4D97-AF65-F5344CB8AC3E}">
        <p14:creationId xmlns:p14="http://schemas.microsoft.com/office/powerpoint/2010/main" val="40510574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Seeking Care and Justice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34181917"/>
              </p:ext>
            </p:extLst>
          </p:nvPr>
        </p:nvGraphicFramePr>
        <p:xfrm>
          <a:off x="1981201" y="1163783"/>
          <a:ext cx="10210799" cy="6776258"/>
        </p:xfrm>
        <a:graphic>
          <a:graphicData uri="http://schemas.openxmlformats.org/drawingml/2006/table">
            <a:tbl>
              <a:tblPr firstRow="1" firstCol="1" bandRow="1">
                <a:tableStyleId>{5C22544A-7EE6-4342-B048-85BDC9FD1C3A}</a:tableStyleId>
              </a:tblPr>
              <a:tblGrid>
                <a:gridCol w="10210799"/>
              </a:tblGrid>
              <a:tr h="6776258">
                <a:tc>
                  <a:txBody>
                    <a:bodyPr/>
                    <a:lstStyle/>
                    <a:p>
                      <a:pPr>
                        <a:spcAft>
                          <a:spcPts val="0"/>
                        </a:spcAft>
                      </a:pPr>
                      <a:r>
                        <a:rPr lang="en-US" sz="3200" dirty="0">
                          <a:solidFill>
                            <a:schemeClr val="tx2">
                              <a:lumMod val="50000"/>
                            </a:schemeClr>
                          </a:solidFill>
                          <a:effectLst/>
                        </a:rPr>
                        <a:t>1. Seek relational and community support, especially through ongoing meaning-making, rituals, liturgies that hold </a:t>
                      </a:r>
                      <a:r>
                        <a:rPr lang="en-US" sz="3200" dirty="0" smtClean="0">
                          <a:solidFill>
                            <a:schemeClr val="tx2">
                              <a:lumMod val="50000"/>
                            </a:schemeClr>
                          </a:solidFill>
                          <a:effectLst/>
                        </a:rPr>
                        <a:t>us and help us lament loss</a:t>
                      </a:r>
                      <a:endParaRPr lang="en-US" sz="3200" dirty="0">
                        <a:solidFill>
                          <a:schemeClr val="tx2">
                            <a:lumMod val="50000"/>
                          </a:schemeClr>
                        </a:solidFill>
                        <a:effectLst/>
                      </a:endParaRPr>
                    </a:p>
                    <a:p>
                      <a:pPr>
                        <a:spcAft>
                          <a:spcPts val="0"/>
                        </a:spcAft>
                      </a:pPr>
                      <a:r>
                        <a:rPr lang="en-US" sz="3200" dirty="0">
                          <a:solidFill>
                            <a:schemeClr val="tx2">
                              <a:lumMod val="50000"/>
                            </a:schemeClr>
                          </a:solidFill>
                          <a:effectLst/>
                        </a:rPr>
                        <a:t>2. Use CARITAS process to accept and understand the ways we </a:t>
                      </a:r>
                      <a:r>
                        <a:rPr lang="en-US" sz="3200" dirty="0" smtClean="0">
                          <a:solidFill>
                            <a:schemeClr val="tx2">
                              <a:lumMod val="50000"/>
                            </a:schemeClr>
                          </a:solidFill>
                          <a:effectLst/>
                        </a:rPr>
                        <a:t>react, lament loss,  </a:t>
                      </a:r>
                      <a:r>
                        <a:rPr lang="en-US" sz="3200" dirty="0">
                          <a:solidFill>
                            <a:schemeClr val="tx2">
                              <a:lumMod val="50000"/>
                            </a:schemeClr>
                          </a:solidFill>
                          <a:effectLst/>
                        </a:rPr>
                        <a:t>and to live out intentional spirituality</a:t>
                      </a:r>
                    </a:p>
                    <a:p>
                      <a:pPr>
                        <a:spcAft>
                          <a:spcPts val="0"/>
                        </a:spcAft>
                      </a:pPr>
                      <a:r>
                        <a:rPr lang="en-US" sz="3200" dirty="0">
                          <a:solidFill>
                            <a:schemeClr val="tx2">
                              <a:lumMod val="50000"/>
                            </a:schemeClr>
                          </a:solidFill>
                          <a:effectLst/>
                        </a:rPr>
                        <a:t>3. Seek spiritual care and counseling when relational and community support isn’t enough</a:t>
                      </a:r>
                    </a:p>
                    <a:p>
                      <a:pPr>
                        <a:spcAft>
                          <a:spcPts val="0"/>
                        </a:spcAft>
                      </a:pPr>
                      <a:r>
                        <a:rPr lang="en-US" sz="3200" dirty="0">
                          <a:solidFill>
                            <a:schemeClr val="tx2">
                              <a:lumMod val="50000"/>
                            </a:schemeClr>
                          </a:solidFill>
                          <a:effectLst/>
                        </a:rPr>
                        <a:t>4. When there is injustice, protest and seek justice with others</a:t>
                      </a:r>
                      <a:endParaRPr lang="en-US" sz="3200" dirty="0">
                        <a:solidFill>
                          <a:schemeClr val="tx2">
                            <a:lumMod val="50000"/>
                          </a:schemeClr>
                        </a:solidFill>
                        <a:effectLst/>
                        <a:latin typeface="Calibri" panose="020F0502020204030204" pitchFamily="34" charset="0"/>
                      </a:endParaRPr>
                    </a:p>
                  </a:txBody>
                  <a:tcPr marL="68580" marR="68580" marT="0" marB="0">
                    <a:noFill/>
                  </a:tcPr>
                </a:tc>
              </a:tr>
            </a:tbl>
          </a:graphicData>
        </a:graphic>
      </p:graphicFrame>
    </p:spTree>
    <p:extLst>
      <p:ext uri="{BB962C8B-B14F-4D97-AF65-F5344CB8AC3E}">
        <p14:creationId xmlns:p14="http://schemas.microsoft.com/office/powerpoint/2010/main" val="2871562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Using Momentary Spiritual Practices in Stressful Moments</a:t>
            </a:r>
            <a:endParaRPr lang="en-US" sz="4400" dirty="0"/>
          </a:p>
        </p:txBody>
      </p:sp>
      <p:sp>
        <p:nvSpPr>
          <p:cNvPr id="3" name="Content Placeholder 2"/>
          <p:cNvSpPr>
            <a:spLocks noGrp="1"/>
          </p:cNvSpPr>
          <p:nvPr>
            <p:ph idx="1"/>
          </p:nvPr>
        </p:nvSpPr>
        <p:spPr>
          <a:xfrm>
            <a:off x="2589212" y="2133599"/>
            <a:ext cx="8915400" cy="4122057"/>
          </a:xfrm>
        </p:spPr>
        <p:txBody>
          <a:bodyPr>
            <a:normAutofit fontScale="92500" lnSpcReduction="10000"/>
          </a:bodyPr>
          <a:lstStyle/>
          <a:p>
            <a:r>
              <a:rPr lang="en-US" sz="3600" dirty="0" smtClean="0"/>
              <a:t>We are going to try a brief meditation of centering ourselves</a:t>
            </a:r>
          </a:p>
          <a:p>
            <a:r>
              <a:rPr lang="en-US" sz="3600" dirty="0" smtClean="0"/>
              <a:t>So that we can experience the physical sensation of calm</a:t>
            </a:r>
          </a:p>
          <a:p>
            <a:r>
              <a:rPr lang="en-US" sz="3600" dirty="0" smtClean="0"/>
              <a:t>We want to link the experience of calmness with the sensations associated with meditation or prayer, like taking a deep breathe and slowly exhaling</a:t>
            </a:r>
            <a:endParaRPr lang="en-US" sz="3600" dirty="0"/>
          </a:p>
        </p:txBody>
      </p:sp>
    </p:spTree>
    <p:extLst>
      <p:ext uri="{BB962C8B-B14F-4D97-AF65-F5344CB8AC3E}">
        <p14:creationId xmlns:p14="http://schemas.microsoft.com/office/powerpoint/2010/main" val="20447485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5270" y="592937"/>
            <a:ext cx="8911687" cy="1280890"/>
          </a:xfrm>
        </p:spPr>
        <p:txBody>
          <a:bodyPr/>
          <a:lstStyle/>
          <a:p>
            <a:r>
              <a:rPr lang="en-US" dirty="0" smtClean="0"/>
              <a:t>Integrity</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5867" y="1563112"/>
            <a:ext cx="3358806" cy="4476601"/>
          </a:xfrm>
          <a:prstGeom prst="rect">
            <a:avLst/>
          </a:prstGeom>
        </p:spPr>
      </p:pic>
      <p:sp>
        <p:nvSpPr>
          <p:cNvPr id="7" name="TextBox 6"/>
          <p:cNvSpPr txBox="1"/>
          <p:nvPr/>
        </p:nvSpPr>
        <p:spPr>
          <a:xfrm>
            <a:off x="4334673" y="1423554"/>
            <a:ext cx="7857327" cy="4524315"/>
          </a:xfrm>
          <a:prstGeom prst="rect">
            <a:avLst/>
          </a:prstGeom>
          <a:noFill/>
        </p:spPr>
        <p:txBody>
          <a:bodyPr wrap="square" rtlCol="0">
            <a:spAutoFit/>
          </a:bodyPr>
          <a:lstStyle/>
          <a:p>
            <a:pPr marL="342900" indent="-342900">
              <a:buFont typeface="Arial" panose="020B0604020202020204" pitchFamily="34" charset="0"/>
              <a:buChar char="•"/>
            </a:pPr>
            <a:r>
              <a:rPr lang="en-US" sz="3200" dirty="0"/>
              <a:t>We interact with our networks in ways that are spiritually nourishing</a:t>
            </a:r>
          </a:p>
          <a:p>
            <a:pPr marL="342900" indent="-342900">
              <a:buFont typeface="Arial" panose="020B0604020202020204" pitchFamily="34" charset="0"/>
              <a:buChar char="•"/>
            </a:pPr>
            <a:r>
              <a:rPr lang="en-US" sz="3200" dirty="0"/>
              <a:t>We reach out with flexibility</a:t>
            </a:r>
          </a:p>
          <a:p>
            <a:pPr marL="342900" indent="-342900">
              <a:buFont typeface="Arial" panose="020B0604020202020204" pitchFamily="34" charset="0"/>
              <a:buChar char="•"/>
            </a:pPr>
            <a:r>
              <a:rPr lang="en-US" sz="3200" dirty="0"/>
              <a:t>We are able to endure storms, heat, cold, drought</a:t>
            </a:r>
          </a:p>
          <a:p>
            <a:pPr marL="342900" indent="-342900">
              <a:buFont typeface="Arial" panose="020B0604020202020204" pitchFamily="34" charset="0"/>
              <a:buChar char="•"/>
            </a:pPr>
            <a:r>
              <a:rPr lang="en-US" sz="3200" dirty="0"/>
              <a:t>Our spiritual core/trunk is strong and firm</a:t>
            </a:r>
          </a:p>
          <a:p>
            <a:pPr marL="342900" indent="-342900">
              <a:buFont typeface="Arial" panose="020B0604020202020204" pitchFamily="34" charset="0"/>
              <a:buChar char="•"/>
            </a:pPr>
            <a:r>
              <a:rPr lang="en-US" sz="3200" dirty="0"/>
              <a:t>We are rooted in good relationships from past and present</a:t>
            </a:r>
          </a:p>
        </p:txBody>
      </p:sp>
    </p:spTree>
    <p:extLst>
      <p:ext uri="{BB962C8B-B14F-4D97-AF65-F5344CB8AC3E}">
        <p14:creationId xmlns:p14="http://schemas.microsoft.com/office/powerpoint/2010/main" val="8636023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9144000" cy="990600"/>
          </a:xfrm>
        </p:spPr>
        <p:txBody>
          <a:bodyPr>
            <a:normAutofit/>
          </a:bodyPr>
          <a:lstStyle/>
          <a:p>
            <a:r>
              <a:rPr lang="en-US" sz="3200" b="1" dirty="0"/>
              <a:t>Spiritual integrity is grounded in compassion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36409457"/>
              </p:ext>
            </p:extLst>
          </p:nvPr>
        </p:nvGraphicFramePr>
        <p:xfrm>
          <a:off x="-914400" y="914400"/>
          <a:ext cx="144780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loud 4"/>
          <p:cNvSpPr/>
          <p:nvPr/>
        </p:nvSpPr>
        <p:spPr>
          <a:xfrm>
            <a:off x="6096001" y="3657601"/>
            <a:ext cx="45719" cy="4571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305800" y="6553201"/>
            <a:ext cx="2362200" cy="307777"/>
          </a:xfrm>
          <a:prstGeom prst="rect">
            <a:avLst/>
          </a:prstGeom>
          <a:noFill/>
        </p:spPr>
        <p:txBody>
          <a:bodyPr wrap="square" rtlCol="0">
            <a:spAutoFit/>
          </a:bodyPr>
          <a:lstStyle/>
          <a:p>
            <a:pPr>
              <a:defRPr/>
            </a:pPr>
            <a:r>
              <a:rPr lang="en-US" sz="1400" dirty="0">
                <a:solidFill>
                  <a:prstClr val="black"/>
                </a:solidFill>
              </a:rPr>
              <a:t>© Carrie Doehring</a:t>
            </a:r>
          </a:p>
        </p:txBody>
      </p:sp>
      <p:sp>
        <p:nvSpPr>
          <p:cNvPr id="6" name="Heart 5"/>
          <p:cNvSpPr/>
          <p:nvPr/>
        </p:nvSpPr>
        <p:spPr>
          <a:xfrm>
            <a:off x="4876800" y="3904343"/>
            <a:ext cx="2590800" cy="694983"/>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225143" y="4061461"/>
            <a:ext cx="2242458" cy="461665"/>
          </a:xfrm>
          <a:prstGeom prst="rect">
            <a:avLst/>
          </a:prstGeom>
          <a:noFill/>
        </p:spPr>
        <p:txBody>
          <a:bodyPr wrap="square" rtlCol="0">
            <a:spAutoFit/>
          </a:bodyPr>
          <a:lstStyle/>
          <a:p>
            <a:r>
              <a:rPr lang="en-US" sz="2400" b="1" dirty="0"/>
              <a:t>Compassion</a:t>
            </a:r>
          </a:p>
        </p:txBody>
      </p:sp>
    </p:spTree>
    <p:extLst>
      <p:ext uri="{BB962C8B-B14F-4D97-AF65-F5344CB8AC3E}">
        <p14:creationId xmlns:p14="http://schemas.microsoft.com/office/powerpoint/2010/main" val="263623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4">
                                            <p:graphicEl>
                                              <a:dgm id="{8AA5E4AC-875A-47A9-A56E-DED4F44100A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0"/>
                                  </p:stCondLst>
                                  <p:childTnLst>
                                    <p:set>
                                      <p:cBhvr>
                                        <p:cTn id="10" dur="1" fill="hold">
                                          <p:stCondLst>
                                            <p:cond delay="0"/>
                                          </p:stCondLst>
                                        </p:cTn>
                                        <p:tgtEl>
                                          <p:spTgt spid="4">
                                            <p:graphicEl>
                                              <a:dgm id="{E8E851E2-7429-4AB6-88A9-59300EFF7C45}"/>
                                            </p:graphicEl>
                                          </p:spTgt>
                                        </p:tgtEl>
                                        <p:attrNameLst>
                                          <p:attrName>style.visibility</p:attrName>
                                        </p:attrNameLst>
                                      </p:cBhvr>
                                      <p:to>
                                        <p:strVal val="visible"/>
                                      </p:to>
                                    </p:set>
                                  </p:childTnLst>
                                </p:cTn>
                              </p:par>
                              <p:par>
                                <p:cTn id="11" presetID="1" presetClass="entr" presetSubtype="0" fill="hold" grpId="0" nodeType="withEffect">
                                  <p:stCondLst>
                                    <p:cond delay="1000"/>
                                  </p:stCondLst>
                                  <p:childTnLst>
                                    <p:set>
                                      <p:cBhvr>
                                        <p:cTn id="12" dur="1" fill="hold">
                                          <p:stCondLst>
                                            <p:cond delay="0"/>
                                          </p:stCondLst>
                                        </p:cTn>
                                        <p:tgtEl>
                                          <p:spTgt spid="4">
                                            <p:graphicEl>
                                              <a:dgm id="{53615AE8-9328-4C34-8FDD-7BC8C88464D1}"/>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1000"/>
                                  </p:stCondLst>
                                  <p:childTnLst>
                                    <p:set>
                                      <p:cBhvr>
                                        <p:cTn id="16" dur="1" fill="hold">
                                          <p:stCondLst>
                                            <p:cond delay="0"/>
                                          </p:stCondLst>
                                        </p:cTn>
                                        <p:tgtEl>
                                          <p:spTgt spid="4">
                                            <p:graphicEl>
                                              <a:dgm id="{B4B78AF8-37CA-4D9A-9DED-2961EE582F09}"/>
                                            </p:graphicEl>
                                          </p:spTgt>
                                        </p:tgtEl>
                                        <p:attrNameLst>
                                          <p:attrName>style.visibility</p:attrName>
                                        </p:attrNameLst>
                                      </p:cBhvr>
                                      <p:to>
                                        <p:strVal val="visible"/>
                                      </p:to>
                                    </p:set>
                                  </p:childTnLst>
                                </p:cTn>
                              </p:par>
                              <p:par>
                                <p:cTn id="17" presetID="1" presetClass="entr" presetSubtype="0" fill="hold" grpId="0" nodeType="withEffect">
                                  <p:stCondLst>
                                    <p:cond delay="1000"/>
                                  </p:stCondLst>
                                  <p:childTnLst>
                                    <p:set>
                                      <p:cBhvr>
                                        <p:cTn id="18" dur="1" fill="hold">
                                          <p:stCondLst>
                                            <p:cond delay="0"/>
                                          </p:stCondLst>
                                        </p:cTn>
                                        <p:tgtEl>
                                          <p:spTgt spid="4">
                                            <p:graphicEl>
                                              <a:dgm id="{70F09CD6-775A-4435-99F3-129D600C047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1000"/>
                                  </p:stCondLst>
                                  <p:childTnLst>
                                    <p:set>
                                      <p:cBhvr>
                                        <p:cTn id="22" dur="1" fill="hold">
                                          <p:stCondLst>
                                            <p:cond delay="0"/>
                                          </p:stCondLst>
                                        </p:cTn>
                                        <p:tgtEl>
                                          <p:spTgt spid="4">
                                            <p:graphicEl>
                                              <a:dgm id="{B32B3803-08B5-4C00-9D0B-4FEE60D8357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1"/>
            <a:ext cx="4419600" cy="5987441"/>
          </a:xfrm>
          <a:prstGeom prst="rect">
            <a:avLst/>
          </a:prstGeom>
        </p:spPr>
      </p:pic>
      <p:sp>
        <p:nvSpPr>
          <p:cNvPr id="2" name="Title 1"/>
          <p:cNvSpPr>
            <a:spLocks noGrp="1"/>
          </p:cNvSpPr>
          <p:nvPr>
            <p:ph type="title"/>
          </p:nvPr>
        </p:nvSpPr>
        <p:spPr>
          <a:xfrm>
            <a:off x="1676400" y="103909"/>
            <a:ext cx="3429000" cy="1801091"/>
          </a:xfrm>
        </p:spPr>
        <p:txBody>
          <a:bodyPr>
            <a:normAutofit/>
          </a:bodyPr>
          <a:lstStyle/>
          <a:p>
            <a:r>
              <a:rPr lang="en-US" b="1" dirty="0">
                <a:solidFill>
                  <a:schemeClr val="bg1">
                    <a:lumMod val="50000"/>
                  </a:schemeClr>
                </a:solidFill>
              </a:rPr>
              <a:t>Enduring Change</a:t>
            </a:r>
          </a:p>
        </p:txBody>
      </p:sp>
      <p:sp>
        <p:nvSpPr>
          <p:cNvPr id="28" name="Curved Down Arrow 27"/>
          <p:cNvSpPr/>
          <p:nvPr/>
        </p:nvSpPr>
        <p:spPr>
          <a:xfrm>
            <a:off x="5117638" y="2094719"/>
            <a:ext cx="2185324" cy="1305591"/>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Quad Arrow Callout 21"/>
          <p:cNvSpPr/>
          <p:nvPr/>
        </p:nvSpPr>
        <p:spPr>
          <a:xfrm>
            <a:off x="6629400" y="2564703"/>
            <a:ext cx="3429000" cy="2806866"/>
          </a:xfrm>
          <a:prstGeom prst="quadArrowCallout">
            <a:avLst>
              <a:gd name="adj1" fmla="val 22619"/>
              <a:gd name="adj2" fmla="val 18925"/>
              <a:gd name="adj3" fmla="val 17694"/>
              <a:gd name="adj4" fmla="val 48123"/>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7239000" y="3276600"/>
            <a:ext cx="2209800" cy="1077218"/>
          </a:xfrm>
          <a:prstGeom prst="rect">
            <a:avLst/>
          </a:prstGeom>
          <a:noFill/>
        </p:spPr>
        <p:txBody>
          <a:bodyPr wrap="square" rtlCol="0">
            <a:spAutoFit/>
          </a:bodyPr>
          <a:lstStyle/>
          <a:p>
            <a:pPr algn="ctr"/>
            <a:r>
              <a:rPr lang="en-US" sz="3200" b="1" dirty="0">
                <a:solidFill>
                  <a:schemeClr val="bg1"/>
                </a:solidFill>
                <a:latin typeface="Arial" pitchFamily="34" charset="0"/>
                <a:cs typeface="Arial" pitchFamily="34" charset="0"/>
              </a:rPr>
              <a:t>Integrity Resilience </a:t>
            </a:r>
          </a:p>
        </p:txBody>
      </p:sp>
      <p:sp>
        <p:nvSpPr>
          <p:cNvPr id="33" name="Rounded Rectangle 32"/>
          <p:cNvSpPr/>
          <p:nvPr/>
        </p:nvSpPr>
        <p:spPr>
          <a:xfrm>
            <a:off x="716973" y="1517073"/>
            <a:ext cx="4617027" cy="4054654"/>
          </a:xfrm>
          <a:prstGeom prst="roundRect">
            <a:avLst/>
          </a:prstGeom>
          <a:solidFill>
            <a:schemeClr val="accent1">
              <a:lumMod val="20000"/>
              <a:lumOff val="80000"/>
            </a:schemeClr>
          </a:solidFill>
          <a:ln>
            <a:solidFill>
              <a:srgbClr val="FF0000"/>
            </a:solidFill>
            <a:prstDash val="soli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solidFill>
                  <a:schemeClr val="accent2">
                    <a:lumMod val="75000"/>
                  </a:schemeClr>
                </a:solidFill>
                <a:latin typeface="Arial" pitchFamily="34" charset="0"/>
                <a:cs typeface="Arial" pitchFamily="34" charset="0"/>
              </a:rPr>
              <a:t>How has your </a:t>
            </a:r>
            <a:r>
              <a:rPr lang="en-US" sz="2800" b="1" dirty="0" smtClean="0">
                <a:solidFill>
                  <a:schemeClr val="accent2">
                    <a:lumMod val="75000"/>
                  </a:schemeClr>
                </a:solidFill>
                <a:latin typeface="Arial" pitchFamily="34" charset="0"/>
                <a:cs typeface="Arial" pitchFamily="34" charset="0"/>
              </a:rPr>
              <a:t>Intentional Theology </a:t>
            </a:r>
            <a:r>
              <a:rPr lang="en-US" sz="2800" b="1" i="1" dirty="0" smtClean="0">
                <a:solidFill>
                  <a:schemeClr val="accent2">
                    <a:lumMod val="75000"/>
                  </a:schemeClr>
                </a:solidFill>
                <a:latin typeface="Arial" pitchFamily="34" charset="0"/>
                <a:cs typeface="Arial" pitchFamily="34" charset="0"/>
              </a:rPr>
              <a:t>(Compassion-based values, beliefs and ways of coping) </a:t>
            </a:r>
            <a:r>
              <a:rPr lang="en-US" sz="2800" b="1" dirty="0">
                <a:solidFill>
                  <a:schemeClr val="accent2">
                    <a:lumMod val="75000"/>
                  </a:schemeClr>
                </a:solidFill>
                <a:latin typeface="Arial" pitchFamily="34" charset="0"/>
                <a:cs typeface="Arial" pitchFamily="34" charset="0"/>
              </a:rPr>
              <a:t>helped you change in ways that foster integrity and relational resiliency? </a:t>
            </a:r>
          </a:p>
        </p:txBody>
      </p:sp>
    </p:spTree>
    <p:extLst>
      <p:ext uri="{BB962C8B-B14F-4D97-AF65-F5344CB8AC3E}">
        <p14:creationId xmlns:p14="http://schemas.microsoft.com/office/powerpoint/2010/main" val="959079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CARITAS process to do </a:t>
            </a:r>
            <a:r>
              <a:rPr lang="en-US" dirty="0"/>
              <a:t>o</a:t>
            </a:r>
            <a:r>
              <a:rPr lang="en-US" dirty="0" smtClean="0"/>
              <a:t>ur own work of spiritual integration</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a:t>How will self compassion be increased?</a:t>
            </a:r>
          </a:p>
          <a:p>
            <a:pPr marL="0" indent="0">
              <a:buNone/>
            </a:pPr>
            <a:r>
              <a:rPr lang="en-US" sz="3600" dirty="0"/>
              <a:t>How will religious struggles and moral stress decrease?</a:t>
            </a:r>
          </a:p>
          <a:p>
            <a:pPr marL="0" indent="0">
              <a:buNone/>
            </a:pPr>
            <a:r>
              <a:rPr lang="en-US" sz="3600" dirty="0" smtClean="0"/>
              <a:t>Look again at the scales on Self-Compassion and Religious Struggles</a:t>
            </a:r>
            <a:endParaRPr lang="en-US" sz="3600" dirty="0"/>
          </a:p>
        </p:txBody>
      </p:sp>
    </p:spTree>
    <p:extLst>
      <p:ext uri="{BB962C8B-B14F-4D97-AF65-F5344CB8AC3E}">
        <p14:creationId xmlns:p14="http://schemas.microsoft.com/office/powerpoint/2010/main" val="20223286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03909"/>
            <a:ext cx="8911687" cy="789709"/>
          </a:xfrm>
        </p:spPr>
        <p:txBody>
          <a:bodyPr>
            <a:normAutofit/>
          </a:bodyPr>
          <a:lstStyle/>
          <a:p>
            <a:r>
              <a:rPr lang="en-US" b="1" dirty="0" smtClean="0"/>
              <a:t>CARITAS</a:t>
            </a:r>
            <a:endParaRPr lang="en-US" b="1" dirty="0"/>
          </a:p>
        </p:txBody>
      </p:sp>
      <p:sp>
        <p:nvSpPr>
          <p:cNvPr id="3" name="Content Placeholder 2"/>
          <p:cNvSpPr>
            <a:spLocks noGrp="1"/>
          </p:cNvSpPr>
          <p:nvPr>
            <p:ph idx="1"/>
          </p:nvPr>
        </p:nvSpPr>
        <p:spPr>
          <a:xfrm>
            <a:off x="862445" y="716973"/>
            <a:ext cx="11329555" cy="6257985"/>
          </a:xfrm>
        </p:spPr>
        <p:txBody>
          <a:bodyPr>
            <a:noAutofit/>
          </a:bodyPr>
          <a:lstStyle/>
          <a:p>
            <a:pPr marL="0" indent="0">
              <a:buNone/>
            </a:pPr>
            <a:r>
              <a:rPr lang="en-US" sz="2400" b="1" dirty="0" smtClean="0">
                <a:latin typeface="+mj-lt"/>
              </a:rPr>
              <a:t>1.      </a:t>
            </a:r>
            <a:r>
              <a:rPr lang="en-US" sz="2400" b="1" dirty="0" smtClean="0">
                <a:solidFill>
                  <a:srgbClr val="FF0000"/>
                </a:solidFill>
                <a:latin typeface="+mj-lt"/>
              </a:rPr>
              <a:t>C</a:t>
            </a:r>
            <a:r>
              <a:rPr lang="en-US" sz="2400" dirty="0" smtClean="0">
                <a:solidFill>
                  <a:srgbClr val="FF0000"/>
                </a:solidFill>
                <a:latin typeface="+mj-lt"/>
              </a:rPr>
              <a:t>ompassion:</a:t>
            </a:r>
            <a:r>
              <a:rPr lang="en-US" sz="2400" b="1" dirty="0">
                <a:latin typeface="+mj-lt"/>
              </a:rPr>
              <a:t> </a:t>
            </a:r>
            <a:r>
              <a:rPr lang="en-US" sz="2400" b="1" i="1" dirty="0" smtClean="0">
                <a:latin typeface="+mj-lt"/>
              </a:rPr>
              <a:t>What</a:t>
            </a:r>
            <a:r>
              <a:rPr lang="en-US" sz="2400" i="1" dirty="0" smtClean="0">
                <a:latin typeface="+mj-lt"/>
              </a:rPr>
              <a:t> </a:t>
            </a:r>
            <a:r>
              <a:rPr lang="en-US" sz="2400" b="1" i="1" dirty="0" smtClean="0">
                <a:latin typeface="+mj-lt"/>
              </a:rPr>
              <a:t>spiritual practice can we use? </a:t>
            </a:r>
            <a:endParaRPr lang="en-US" sz="2400" b="1" i="1" dirty="0">
              <a:latin typeface="+mj-lt"/>
            </a:endParaRPr>
          </a:p>
          <a:p>
            <a:pPr marL="0" indent="0">
              <a:buNone/>
            </a:pPr>
            <a:r>
              <a:rPr lang="en-US" sz="2400" b="1" dirty="0" smtClean="0">
                <a:latin typeface="+mj-lt"/>
              </a:rPr>
              <a:t>2.</a:t>
            </a:r>
            <a:r>
              <a:rPr lang="en-US" sz="2400" dirty="0" smtClean="0">
                <a:latin typeface="+mj-lt"/>
              </a:rPr>
              <a:t> </a:t>
            </a:r>
            <a:r>
              <a:rPr lang="en-US" sz="2400" dirty="0" smtClean="0">
                <a:solidFill>
                  <a:srgbClr val="FF0000"/>
                </a:solidFill>
                <a:latin typeface="+mj-lt"/>
              </a:rPr>
              <a:t>Awareness </a:t>
            </a:r>
            <a:r>
              <a:rPr lang="en-US" sz="2400" dirty="0">
                <a:solidFill>
                  <a:srgbClr val="FF0000"/>
                </a:solidFill>
                <a:latin typeface="+mj-lt"/>
              </a:rPr>
              <a:t>and </a:t>
            </a:r>
            <a:r>
              <a:rPr lang="en-US" sz="2400" b="1" dirty="0">
                <a:solidFill>
                  <a:srgbClr val="FF0000"/>
                </a:solidFill>
                <a:latin typeface="+mj-lt"/>
              </a:rPr>
              <a:t>A</a:t>
            </a:r>
            <a:r>
              <a:rPr lang="en-US" sz="2400" dirty="0">
                <a:solidFill>
                  <a:srgbClr val="FF0000"/>
                </a:solidFill>
                <a:latin typeface="+mj-lt"/>
              </a:rPr>
              <a:t>cceptance </a:t>
            </a:r>
            <a:r>
              <a:rPr lang="en-US" sz="2400" dirty="0">
                <a:latin typeface="+mj-lt"/>
              </a:rPr>
              <a:t>of what is going </a:t>
            </a:r>
            <a:r>
              <a:rPr lang="en-US" sz="2400" dirty="0" smtClean="0">
                <a:latin typeface="+mj-lt"/>
              </a:rPr>
              <a:t>on in </a:t>
            </a:r>
            <a:r>
              <a:rPr lang="en-US" sz="2400" dirty="0">
                <a:latin typeface="+mj-lt"/>
              </a:rPr>
              <a:t>our bodies and our </a:t>
            </a:r>
            <a:r>
              <a:rPr lang="en-US" sz="2400" dirty="0" smtClean="0">
                <a:latin typeface="+mj-lt"/>
              </a:rPr>
              <a:t>emotions: </a:t>
            </a:r>
            <a:r>
              <a:rPr lang="en-US" sz="2400" b="1" i="1" dirty="0" smtClean="0">
                <a:solidFill>
                  <a:schemeClr val="tx1"/>
                </a:solidFill>
                <a:latin typeface="+mj-lt"/>
              </a:rPr>
              <a:t>What is our body telling us about moral stress going on now? Can we loving accept this stress and begin to work with its wisdom that change may be needed?</a:t>
            </a:r>
            <a:endParaRPr lang="en-US" sz="2400" b="1" i="1" dirty="0">
              <a:solidFill>
                <a:schemeClr val="tx1"/>
              </a:solidFill>
              <a:latin typeface="+mj-lt"/>
            </a:endParaRPr>
          </a:p>
          <a:p>
            <a:pPr marL="0" indent="0">
              <a:buNone/>
            </a:pPr>
            <a:r>
              <a:rPr lang="en-US" sz="2400" b="1" dirty="0" smtClean="0">
                <a:latin typeface="+mj-lt"/>
              </a:rPr>
              <a:t>3.</a:t>
            </a:r>
            <a:r>
              <a:rPr lang="en-US" sz="2400" dirty="0" smtClean="0">
                <a:latin typeface="+mj-lt"/>
              </a:rPr>
              <a:t> Spiritual </a:t>
            </a:r>
            <a:r>
              <a:rPr lang="en-US" sz="2400" b="1" dirty="0" smtClean="0">
                <a:solidFill>
                  <a:srgbClr val="FF0000"/>
                </a:solidFill>
                <a:latin typeface="+mj-lt"/>
              </a:rPr>
              <a:t>R</a:t>
            </a:r>
            <a:r>
              <a:rPr lang="en-US" sz="2400" dirty="0" smtClean="0">
                <a:solidFill>
                  <a:srgbClr val="FF0000"/>
                </a:solidFill>
                <a:latin typeface="+mj-lt"/>
              </a:rPr>
              <a:t>eflexivity</a:t>
            </a:r>
            <a:r>
              <a:rPr lang="en-US" sz="2400" dirty="0" smtClean="0">
                <a:latin typeface="+mj-lt"/>
              </a:rPr>
              <a:t>: Reflecting on our values and beliefs </a:t>
            </a:r>
            <a:r>
              <a:rPr lang="en-US" sz="2400" b="1" i="1" dirty="0" smtClean="0">
                <a:latin typeface="+mj-lt"/>
              </a:rPr>
              <a:t>(identifying our embedded theologies from childhood/culture that are giving rise to moral stress)</a:t>
            </a:r>
            <a:endParaRPr lang="en-US" sz="2400" b="1" i="1" dirty="0">
              <a:latin typeface="+mj-lt"/>
            </a:endParaRPr>
          </a:p>
          <a:p>
            <a:pPr marL="0" indent="0">
              <a:buNone/>
            </a:pPr>
            <a:r>
              <a:rPr lang="en-US" sz="2400" b="1" dirty="0" smtClean="0">
                <a:latin typeface="+mj-lt"/>
              </a:rPr>
              <a:t>4. </a:t>
            </a:r>
            <a:r>
              <a:rPr lang="en-US" sz="2400" b="1" dirty="0" smtClean="0">
                <a:solidFill>
                  <a:srgbClr val="FF0000"/>
                </a:solidFill>
                <a:latin typeface="+mj-lt"/>
              </a:rPr>
              <a:t>I</a:t>
            </a:r>
            <a:r>
              <a:rPr lang="en-US" sz="2400" dirty="0" smtClean="0">
                <a:solidFill>
                  <a:srgbClr val="FF0000"/>
                </a:solidFill>
                <a:latin typeface="+mj-lt"/>
              </a:rPr>
              <a:t>ntentional</a:t>
            </a:r>
            <a:r>
              <a:rPr lang="en-US" sz="2400" b="1" dirty="0" smtClean="0">
                <a:solidFill>
                  <a:srgbClr val="FF0000"/>
                </a:solidFill>
                <a:latin typeface="+mj-lt"/>
              </a:rPr>
              <a:t> </a:t>
            </a:r>
            <a:r>
              <a:rPr lang="en-US" sz="2400" dirty="0" smtClean="0">
                <a:solidFill>
                  <a:srgbClr val="FF0000"/>
                </a:solidFill>
                <a:latin typeface="+mj-lt"/>
              </a:rPr>
              <a:t>spirituality </a:t>
            </a:r>
            <a:r>
              <a:rPr lang="en-US" sz="2400" b="1" i="1" dirty="0" smtClean="0">
                <a:latin typeface="+mj-lt"/>
              </a:rPr>
              <a:t>(identifying what we truly value and believe, and spiritual practices that are life-giving)</a:t>
            </a:r>
            <a:endParaRPr lang="en-US" sz="2400" b="1" i="1" dirty="0">
              <a:latin typeface="+mj-lt"/>
            </a:endParaRPr>
          </a:p>
          <a:p>
            <a:pPr marL="0" indent="0">
              <a:buNone/>
            </a:pPr>
            <a:r>
              <a:rPr lang="en-US" sz="2400" b="1" dirty="0">
                <a:latin typeface="+mj-lt"/>
              </a:rPr>
              <a:t>5</a:t>
            </a:r>
            <a:r>
              <a:rPr lang="en-US" sz="2400" b="1" dirty="0" smtClean="0">
                <a:latin typeface="+mj-lt"/>
              </a:rPr>
              <a:t>. </a:t>
            </a:r>
            <a:r>
              <a:rPr lang="en-US" sz="2400" b="1" dirty="0" smtClean="0">
                <a:solidFill>
                  <a:srgbClr val="FF0000"/>
                </a:solidFill>
                <a:latin typeface="+mj-lt"/>
              </a:rPr>
              <a:t>T</a:t>
            </a:r>
            <a:r>
              <a:rPr lang="en-US" sz="2400" dirty="0" smtClean="0">
                <a:solidFill>
                  <a:srgbClr val="FF0000"/>
                </a:solidFill>
                <a:latin typeface="+mj-lt"/>
              </a:rPr>
              <a:t>rying </a:t>
            </a:r>
            <a:r>
              <a:rPr lang="en-US" sz="2400" dirty="0">
                <a:solidFill>
                  <a:srgbClr val="FF0000"/>
                </a:solidFill>
                <a:latin typeface="+mj-lt"/>
              </a:rPr>
              <a:t>out </a:t>
            </a:r>
            <a:r>
              <a:rPr lang="en-US" sz="2400" dirty="0">
                <a:latin typeface="+mj-lt"/>
              </a:rPr>
              <a:t>new routines and spiritual </a:t>
            </a:r>
            <a:r>
              <a:rPr lang="en-US" sz="2400" dirty="0" smtClean="0">
                <a:latin typeface="+mj-lt"/>
              </a:rPr>
              <a:t>practices to foster self-compassion and change </a:t>
            </a:r>
            <a:r>
              <a:rPr lang="en-US" sz="2400" dirty="0" smtClean="0">
                <a:solidFill>
                  <a:schemeClr val="tx1"/>
                </a:solidFill>
                <a:latin typeface="+mj-lt"/>
              </a:rPr>
              <a:t>(Continually use spiritual practices to foster self compassion)</a:t>
            </a:r>
            <a:endParaRPr lang="en-US" sz="2400" dirty="0">
              <a:solidFill>
                <a:schemeClr val="tx1"/>
              </a:solidFill>
              <a:latin typeface="+mj-lt"/>
            </a:endParaRPr>
          </a:p>
          <a:p>
            <a:pPr marL="0" indent="0">
              <a:buNone/>
            </a:pPr>
            <a:r>
              <a:rPr lang="en-US" sz="2400" b="1" dirty="0">
                <a:latin typeface="+mj-lt"/>
              </a:rPr>
              <a:t>6</a:t>
            </a:r>
            <a:r>
              <a:rPr lang="en-US" sz="2400" b="1" dirty="0" smtClean="0">
                <a:latin typeface="+mj-lt"/>
              </a:rPr>
              <a:t>. </a:t>
            </a:r>
            <a:r>
              <a:rPr lang="en-US" sz="2400" b="1" dirty="0" smtClean="0">
                <a:solidFill>
                  <a:srgbClr val="FF0000"/>
                </a:solidFill>
                <a:latin typeface="+mj-lt"/>
              </a:rPr>
              <a:t>A</a:t>
            </a:r>
            <a:r>
              <a:rPr lang="en-US" sz="2400" dirty="0" smtClean="0">
                <a:solidFill>
                  <a:srgbClr val="FF0000"/>
                </a:solidFill>
                <a:latin typeface="+mj-lt"/>
              </a:rPr>
              <a:t>ccountability</a:t>
            </a:r>
            <a:r>
              <a:rPr lang="en-US" sz="2400" dirty="0" smtClean="0">
                <a:latin typeface="+mj-lt"/>
              </a:rPr>
              <a:t> for living out our intentional theology: </a:t>
            </a:r>
            <a:r>
              <a:rPr lang="en-US" sz="2400" b="1" dirty="0" smtClean="0">
                <a:solidFill>
                  <a:schemeClr val="tx1"/>
                </a:solidFill>
                <a:latin typeface="+mj-lt"/>
              </a:rPr>
              <a:t>Who can help us?</a:t>
            </a:r>
            <a:endParaRPr lang="en-US" sz="2400" b="1" dirty="0">
              <a:solidFill>
                <a:schemeClr val="tx1"/>
              </a:solidFill>
              <a:latin typeface="+mj-lt"/>
            </a:endParaRPr>
          </a:p>
          <a:p>
            <a:pPr marL="0" indent="0">
              <a:buNone/>
            </a:pPr>
            <a:r>
              <a:rPr lang="en-US" sz="2400" b="1" dirty="0">
                <a:latin typeface="+mj-lt"/>
              </a:rPr>
              <a:t>7</a:t>
            </a:r>
            <a:r>
              <a:rPr lang="en-US" sz="2400" b="1" dirty="0" smtClean="0">
                <a:latin typeface="+mj-lt"/>
              </a:rPr>
              <a:t>. </a:t>
            </a:r>
            <a:r>
              <a:rPr lang="en-US" sz="2400" b="1" dirty="0" smtClean="0">
                <a:solidFill>
                  <a:srgbClr val="FF0000"/>
                </a:solidFill>
                <a:latin typeface="+mj-lt"/>
              </a:rPr>
              <a:t>S</a:t>
            </a:r>
            <a:r>
              <a:rPr lang="en-US" sz="2400" dirty="0" smtClean="0">
                <a:solidFill>
                  <a:srgbClr val="FF0000"/>
                </a:solidFill>
                <a:latin typeface="+mj-lt"/>
              </a:rPr>
              <a:t>piritual </a:t>
            </a:r>
            <a:r>
              <a:rPr lang="en-US" sz="2400" dirty="0">
                <a:solidFill>
                  <a:srgbClr val="FF0000"/>
                </a:solidFill>
                <a:latin typeface="+mj-lt"/>
              </a:rPr>
              <a:t>renewal </a:t>
            </a:r>
            <a:r>
              <a:rPr lang="en-US" sz="2400" dirty="0">
                <a:latin typeface="+mj-lt"/>
              </a:rPr>
              <a:t>ripples </a:t>
            </a:r>
            <a:r>
              <a:rPr lang="en-US" sz="2400" dirty="0" smtClean="0">
                <a:latin typeface="+mj-lt"/>
              </a:rPr>
              <a:t>out: </a:t>
            </a:r>
            <a:r>
              <a:rPr lang="en-US" sz="2400" b="1" i="1" dirty="0" smtClean="0">
                <a:solidFill>
                  <a:schemeClr val="tx1"/>
                </a:solidFill>
                <a:latin typeface="+mj-lt"/>
              </a:rPr>
              <a:t>How is our care of persons interconnecting to with care of world?</a:t>
            </a:r>
            <a:r>
              <a:rPr lang="en-US" sz="2400" dirty="0" smtClean="0">
                <a:latin typeface="+mj-lt"/>
              </a:rPr>
              <a:t>; personal justice=social justice </a:t>
            </a:r>
            <a:endParaRPr lang="en-US" sz="2400" dirty="0">
              <a:latin typeface="+mj-lt"/>
            </a:endParaRPr>
          </a:p>
        </p:txBody>
      </p:sp>
    </p:spTree>
    <p:extLst>
      <p:ext uri="{BB962C8B-B14F-4D97-AF65-F5344CB8AC3E}">
        <p14:creationId xmlns:p14="http://schemas.microsoft.com/office/powerpoint/2010/main" val="42490530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42900"/>
            <a:ext cx="8911687" cy="1562100"/>
          </a:xfrm>
        </p:spPr>
        <p:txBody>
          <a:bodyPr>
            <a:noAutofit/>
          </a:bodyPr>
          <a:lstStyle/>
          <a:p>
            <a:r>
              <a:rPr lang="en-US" dirty="0" smtClean="0"/>
              <a:t>Using the CARITAS process to listen for and respond to moral stress in the stories of suffering we encounter</a:t>
            </a:r>
            <a:endParaRPr lang="en-US" dirty="0"/>
          </a:p>
        </p:txBody>
      </p:sp>
      <p:sp>
        <p:nvSpPr>
          <p:cNvPr id="3" name="Content Placeholder 2"/>
          <p:cNvSpPr>
            <a:spLocks noGrp="1"/>
          </p:cNvSpPr>
          <p:nvPr>
            <p:ph idx="1"/>
          </p:nvPr>
        </p:nvSpPr>
        <p:spPr/>
        <p:txBody>
          <a:bodyPr>
            <a:normAutofit/>
          </a:bodyPr>
          <a:lstStyle/>
          <a:p>
            <a:pPr marL="0" indent="0">
              <a:buNone/>
            </a:pPr>
            <a:r>
              <a:rPr lang="en-US" sz="4000" i="1" dirty="0" smtClean="0"/>
              <a:t>How will self compassion be increased?</a:t>
            </a:r>
          </a:p>
          <a:p>
            <a:pPr marL="0" indent="0">
              <a:buNone/>
            </a:pPr>
            <a:r>
              <a:rPr lang="en-US" sz="4000" i="1" dirty="0" smtClean="0"/>
              <a:t>How will religious struggles and moral stress decrease?</a:t>
            </a:r>
            <a:endParaRPr lang="en-US" sz="4000" i="1" dirty="0"/>
          </a:p>
        </p:txBody>
      </p:sp>
    </p:spTree>
    <p:extLst>
      <p:ext uri="{BB962C8B-B14F-4D97-AF65-F5344CB8AC3E}">
        <p14:creationId xmlns:p14="http://schemas.microsoft.com/office/powerpoint/2010/main" val="33528476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7"/>
            <a:ext cx="7886700" cy="930275"/>
          </a:xfrm>
        </p:spPr>
        <p:txBody>
          <a:bodyPr/>
          <a:lstStyle/>
          <a:p>
            <a:r>
              <a:rPr lang="en-US" dirty="0" smtClean="0"/>
              <a:t>The Process of Spiritual Care</a:t>
            </a:r>
            <a:endParaRPr lang="en-US" dirty="0"/>
          </a:p>
        </p:txBody>
      </p:sp>
      <p:pic>
        <p:nvPicPr>
          <p:cNvPr id="4" name="Content Placeholder 3" descr="C:\Users\cdoehring\AppData\Local\Microsoft\Windows\Temporary Internet Files\Content.IE5\EZ04BE6J\MC900440107[1].png"/>
          <p:cNvPicPr>
            <a:picLocks noGrp="1"/>
          </p:cNvPicPr>
          <p:nvPr>
            <p:ph idx="1"/>
          </p:nvPr>
        </p:nvPicPr>
        <p:blipFill>
          <a:blip r:embed="rId2" cstate="print"/>
          <a:srcRect/>
          <a:stretch>
            <a:fillRect/>
          </a:stretch>
        </p:blipFill>
        <p:spPr bwMode="auto">
          <a:xfrm>
            <a:off x="203490" y="1295402"/>
            <a:ext cx="2285999" cy="3952694"/>
          </a:xfrm>
          <a:prstGeom prst="rect">
            <a:avLst/>
          </a:prstGeom>
          <a:noFill/>
          <a:ln w="9525">
            <a:noFill/>
            <a:miter lim="800000"/>
            <a:headEnd/>
            <a:tailEnd/>
          </a:ln>
        </p:spPr>
      </p:pic>
      <p:sp>
        <p:nvSpPr>
          <p:cNvPr id="8" name="TextBox 7"/>
          <p:cNvSpPr txBox="1"/>
          <p:nvPr/>
        </p:nvSpPr>
        <p:spPr>
          <a:xfrm>
            <a:off x="2826328" y="1111827"/>
            <a:ext cx="9365672" cy="5016758"/>
          </a:xfrm>
          <a:prstGeom prst="rect">
            <a:avLst/>
          </a:prstGeom>
          <a:noFill/>
        </p:spPr>
        <p:txBody>
          <a:bodyPr wrap="square" rtlCol="0">
            <a:spAutoFit/>
          </a:bodyPr>
          <a:lstStyle/>
          <a:p>
            <a:r>
              <a:rPr lang="en-US" sz="3200" dirty="0"/>
              <a:t>1. Building trust</a:t>
            </a:r>
          </a:p>
          <a:p>
            <a:r>
              <a:rPr lang="en-US" sz="3200" dirty="0"/>
              <a:t>2. Empathically understanding </a:t>
            </a:r>
            <a:r>
              <a:rPr lang="en-US" sz="3200" dirty="0" smtClean="0"/>
              <a:t>traumatic </a:t>
            </a:r>
            <a:r>
              <a:rPr lang="en-US" sz="3200" dirty="0"/>
              <a:t>stress</a:t>
            </a:r>
          </a:p>
          <a:p>
            <a:r>
              <a:rPr lang="en-US" sz="3200" dirty="0"/>
              <a:t>3. Helping care seekers explore spiritual coping that enhances a sense of safety</a:t>
            </a:r>
          </a:p>
          <a:p>
            <a:r>
              <a:rPr lang="en-US" sz="3200" dirty="0"/>
              <a:t>and the experience of goodness</a:t>
            </a:r>
          </a:p>
          <a:p>
            <a:r>
              <a:rPr lang="en-US" sz="3200" dirty="0"/>
              <a:t>4. Helping care seekers identify fear-based values/beliefs/ways of coping, and shift  from fear to compassion in ways that increases integration, flexibility, tolerance of ambiguity, and the experience of goodness</a:t>
            </a:r>
          </a:p>
        </p:txBody>
      </p:sp>
    </p:spTree>
    <p:extLst>
      <p:ext uri="{BB962C8B-B14F-4D97-AF65-F5344CB8AC3E}">
        <p14:creationId xmlns:p14="http://schemas.microsoft.com/office/powerpoint/2010/main" val="41911445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8636" y="114301"/>
            <a:ext cx="10633364" cy="1558636"/>
          </a:xfrm>
        </p:spPr>
        <p:txBody>
          <a:bodyPr/>
          <a:lstStyle/>
          <a:p>
            <a:r>
              <a:rPr lang="en-US" b="1" dirty="0" smtClean="0"/>
              <a:t>CARITAS: A Process of Spiritual Care Fostering Spiritual Integration</a:t>
            </a:r>
            <a:endParaRPr lang="en-US" b="1" dirty="0"/>
          </a:p>
        </p:txBody>
      </p:sp>
      <p:sp>
        <p:nvSpPr>
          <p:cNvPr id="3" name="Content Placeholder 2"/>
          <p:cNvSpPr>
            <a:spLocks noGrp="1"/>
          </p:cNvSpPr>
          <p:nvPr>
            <p:ph idx="1"/>
          </p:nvPr>
        </p:nvSpPr>
        <p:spPr>
          <a:xfrm>
            <a:off x="1174173" y="1297172"/>
            <a:ext cx="11017827" cy="5677786"/>
          </a:xfrm>
        </p:spPr>
        <p:txBody>
          <a:bodyPr>
            <a:normAutofit fontScale="70000" lnSpcReduction="20000"/>
          </a:bodyPr>
          <a:lstStyle/>
          <a:p>
            <a:pPr marL="0" indent="0">
              <a:buNone/>
            </a:pPr>
            <a:r>
              <a:rPr lang="en-US" sz="3200" b="1" dirty="0" smtClean="0">
                <a:latin typeface="+mj-lt"/>
              </a:rPr>
              <a:t>1. </a:t>
            </a:r>
            <a:r>
              <a:rPr lang="en-US" sz="3200" b="1" dirty="0" smtClean="0">
                <a:solidFill>
                  <a:srgbClr val="FF0000"/>
                </a:solidFill>
                <a:latin typeface="+mj-lt"/>
              </a:rPr>
              <a:t>C</a:t>
            </a:r>
            <a:r>
              <a:rPr lang="en-US" sz="3200" dirty="0" smtClean="0">
                <a:solidFill>
                  <a:srgbClr val="FF0000"/>
                </a:solidFill>
                <a:latin typeface="+mj-lt"/>
              </a:rPr>
              <a:t>ompassion:</a:t>
            </a:r>
            <a:r>
              <a:rPr lang="en-US" sz="3200" b="1" dirty="0">
                <a:latin typeface="+mj-lt"/>
              </a:rPr>
              <a:t> </a:t>
            </a:r>
            <a:r>
              <a:rPr lang="en-US" sz="3200" b="1" i="1" dirty="0" smtClean="0">
                <a:latin typeface="+mj-lt"/>
              </a:rPr>
              <a:t>What</a:t>
            </a:r>
            <a:r>
              <a:rPr lang="en-US" sz="3200" i="1" dirty="0" smtClean="0">
                <a:latin typeface="+mj-lt"/>
              </a:rPr>
              <a:t> </a:t>
            </a:r>
            <a:r>
              <a:rPr lang="en-US" sz="3200" b="1" i="1" dirty="0" smtClean="0">
                <a:latin typeface="+mj-lt"/>
              </a:rPr>
              <a:t>spiritual practice can this person use? </a:t>
            </a:r>
            <a:endParaRPr lang="en-US" sz="3200" b="1" i="1" dirty="0">
              <a:latin typeface="+mj-lt"/>
            </a:endParaRPr>
          </a:p>
          <a:p>
            <a:pPr marL="0" indent="0">
              <a:buNone/>
            </a:pPr>
            <a:r>
              <a:rPr lang="en-US" sz="3200" b="1" dirty="0" smtClean="0">
                <a:latin typeface="+mj-lt"/>
              </a:rPr>
              <a:t>2.</a:t>
            </a:r>
            <a:r>
              <a:rPr lang="en-US" sz="3200" dirty="0" smtClean="0">
                <a:latin typeface="+mj-lt"/>
              </a:rPr>
              <a:t> </a:t>
            </a:r>
            <a:r>
              <a:rPr lang="en-US" sz="3200" dirty="0" smtClean="0">
                <a:solidFill>
                  <a:srgbClr val="FF0000"/>
                </a:solidFill>
                <a:latin typeface="+mj-lt"/>
              </a:rPr>
              <a:t>Awareness </a:t>
            </a:r>
            <a:r>
              <a:rPr lang="en-US" sz="3200" dirty="0">
                <a:solidFill>
                  <a:srgbClr val="FF0000"/>
                </a:solidFill>
                <a:latin typeface="+mj-lt"/>
              </a:rPr>
              <a:t>and </a:t>
            </a:r>
            <a:r>
              <a:rPr lang="en-US" sz="3200" b="1" dirty="0">
                <a:solidFill>
                  <a:srgbClr val="FF0000"/>
                </a:solidFill>
                <a:latin typeface="+mj-lt"/>
              </a:rPr>
              <a:t>A</a:t>
            </a:r>
            <a:r>
              <a:rPr lang="en-US" sz="3200" dirty="0">
                <a:solidFill>
                  <a:srgbClr val="FF0000"/>
                </a:solidFill>
                <a:latin typeface="+mj-lt"/>
              </a:rPr>
              <a:t>cceptance </a:t>
            </a:r>
            <a:r>
              <a:rPr lang="en-US" sz="3200" dirty="0">
                <a:latin typeface="+mj-lt"/>
              </a:rPr>
              <a:t>of what is going </a:t>
            </a:r>
            <a:r>
              <a:rPr lang="en-US" sz="3200" dirty="0" smtClean="0">
                <a:latin typeface="+mj-lt"/>
              </a:rPr>
              <a:t>on in this person’s body </a:t>
            </a:r>
            <a:r>
              <a:rPr lang="en-US" sz="3200" dirty="0">
                <a:latin typeface="+mj-lt"/>
              </a:rPr>
              <a:t>and </a:t>
            </a:r>
            <a:r>
              <a:rPr lang="en-US" sz="3200" dirty="0" smtClean="0">
                <a:latin typeface="+mj-lt"/>
              </a:rPr>
              <a:t>emotions: </a:t>
            </a:r>
            <a:r>
              <a:rPr lang="en-US" sz="3200" b="1" i="1" dirty="0" smtClean="0">
                <a:solidFill>
                  <a:schemeClr val="tx1"/>
                </a:solidFill>
                <a:latin typeface="+mj-lt"/>
              </a:rPr>
              <a:t>What is this person’s body telling him/her about moral stress going on now? Can she/he loving accept this stress and begin to work with its wisdom that change may be needed?</a:t>
            </a:r>
            <a:endParaRPr lang="en-US" sz="3200" b="1" i="1" dirty="0">
              <a:solidFill>
                <a:schemeClr val="tx1"/>
              </a:solidFill>
              <a:latin typeface="+mj-lt"/>
            </a:endParaRPr>
          </a:p>
          <a:p>
            <a:pPr marL="0" indent="0">
              <a:buNone/>
            </a:pPr>
            <a:r>
              <a:rPr lang="en-US" sz="3200" b="1" dirty="0" smtClean="0">
                <a:latin typeface="+mj-lt"/>
              </a:rPr>
              <a:t>3.</a:t>
            </a:r>
            <a:r>
              <a:rPr lang="en-US" sz="3200" dirty="0" smtClean="0">
                <a:latin typeface="+mj-lt"/>
              </a:rPr>
              <a:t> Spiritual </a:t>
            </a:r>
            <a:r>
              <a:rPr lang="en-US" sz="3200" b="1" dirty="0" smtClean="0">
                <a:solidFill>
                  <a:srgbClr val="FF0000"/>
                </a:solidFill>
                <a:latin typeface="+mj-lt"/>
              </a:rPr>
              <a:t>R</a:t>
            </a:r>
            <a:r>
              <a:rPr lang="en-US" sz="3200" dirty="0" smtClean="0">
                <a:solidFill>
                  <a:srgbClr val="FF0000"/>
                </a:solidFill>
                <a:latin typeface="+mj-lt"/>
              </a:rPr>
              <a:t>eflexivity</a:t>
            </a:r>
            <a:r>
              <a:rPr lang="en-US" sz="3200" dirty="0" smtClean="0">
                <a:latin typeface="+mj-lt"/>
              </a:rPr>
              <a:t>: Can this person reflect on values and beliefs </a:t>
            </a:r>
            <a:r>
              <a:rPr lang="en-US" sz="3200" b="1" i="1" dirty="0" smtClean="0">
                <a:latin typeface="+mj-lt"/>
              </a:rPr>
              <a:t>(identifying his/her embedded theologies from childhood/culture that are giving rise to moral stress)</a:t>
            </a:r>
            <a:endParaRPr lang="en-US" sz="3200" b="1" i="1" dirty="0">
              <a:latin typeface="+mj-lt"/>
            </a:endParaRPr>
          </a:p>
          <a:p>
            <a:pPr marL="0" indent="0">
              <a:buNone/>
            </a:pPr>
            <a:r>
              <a:rPr lang="en-US" sz="3200" b="1" dirty="0" smtClean="0">
                <a:latin typeface="+mj-lt"/>
              </a:rPr>
              <a:t>4. </a:t>
            </a:r>
            <a:r>
              <a:rPr lang="en-US" sz="3200" b="1" dirty="0" smtClean="0">
                <a:solidFill>
                  <a:srgbClr val="FF0000"/>
                </a:solidFill>
                <a:latin typeface="+mj-lt"/>
              </a:rPr>
              <a:t>I</a:t>
            </a:r>
            <a:r>
              <a:rPr lang="en-US" sz="3200" dirty="0" smtClean="0">
                <a:solidFill>
                  <a:srgbClr val="FF0000"/>
                </a:solidFill>
                <a:latin typeface="+mj-lt"/>
              </a:rPr>
              <a:t>ntentional</a:t>
            </a:r>
            <a:r>
              <a:rPr lang="en-US" sz="3200" b="1" dirty="0" smtClean="0">
                <a:solidFill>
                  <a:srgbClr val="FF0000"/>
                </a:solidFill>
                <a:latin typeface="+mj-lt"/>
              </a:rPr>
              <a:t> </a:t>
            </a:r>
            <a:r>
              <a:rPr lang="en-US" sz="3200" dirty="0" smtClean="0">
                <a:solidFill>
                  <a:srgbClr val="FF0000"/>
                </a:solidFill>
                <a:latin typeface="+mj-lt"/>
              </a:rPr>
              <a:t>spirituality </a:t>
            </a:r>
            <a:r>
              <a:rPr lang="en-US" sz="3200" b="1" i="1" dirty="0" smtClean="0">
                <a:latin typeface="+mj-lt"/>
              </a:rPr>
              <a:t>(identifying what he/she truly values and believes, and spiritual practices that are life-giving)</a:t>
            </a:r>
            <a:endParaRPr lang="en-US" sz="3200" b="1" i="1" dirty="0">
              <a:latin typeface="+mj-lt"/>
            </a:endParaRPr>
          </a:p>
          <a:p>
            <a:pPr marL="0" indent="0">
              <a:buNone/>
            </a:pPr>
            <a:r>
              <a:rPr lang="en-US" sz="3200" b="1" dirty="0">
                <a:latin typeface="+mj-lt"/>
              </a:rPr>
              <a:t>5</a:t>
            </a:r>
            <a:r>
              <a:rPr lang="en-US" sz="3200" b="1" dirty="0" smtClean="0">
                <a:latin typeface="+mj-lt"/>
              </a:rPr>
              <a:t>. </a:t>
            </a:r>
            <a:r>
              <a:rPr lang="en-US" sz="3200" b="1" dirty="0" smtClean="0">
                <a:solidFill>
                  <a:srgbClr val="FF0000"/>
                </a:solidFill>
                <a:latin typeface="+mj-lt"/>
              </a:rPr>
              <a:t>T</a:t>
            </a:r>
            <a:r>
              <a:rPr lang="en-US" sz="3200" dirty="0" smtClean="0">
                <a:solidFill>
                  <a:srgbClr val="FF0000"/>
                </a:solidFill>
                <a:latin typeface="+mj-lt"/>
              </a:rPr>
              <a:t>rying </a:t>
            </a:r>
            <a:r>
              <a:rPr lang="en-US" sz="3200" dirty="0">
                <a:solidFill>
                  <a:srgbClr val="FF0000"/>
                </a:solidFill>
                <a:latin typeface="+mj-lt"/>
              </a:rPr>
              <a:t>out </a:t>
            </a:r>
            <a:r>
              <a:rPr lang="en-US" sz="3200" dirty="0">
                <a:latin typeface="+mj-lt"/>
              </a:rPr>
              <a:t>new routines and spiritual </a:t>
            </a:r>
            <a:r>
              <a:rPr lang="en-US" sz="3200" dirty="0" smtClean="0">
                <a:latin typeface="+mj-lt"/>
              </a:rPr>
              <a:t>practices to foster self-compassion and change </a:t>
            </a:r>
            <a:r>
              <a:rPr lang="en-US" sz="3200" b="1" dirty="0" smtClean="0">
                <a:solidFill>
                  <a:schemeClr val="tx1"/>
                </a:solidFill>
                <a:latin typeface="+mj-lt"/>
              </a:rPr>
              <a:t>(Can this person continually use spiritual practices to foster self compassion; try out small changes?)</a:t>
            </a:r>
            <a:endParaRPr lang="en-US" sz="3200" b="1" dirty="0">
              <a:solidFill>
                <a:schemeClr val="tx1"/>
              </a:solidFill>
              <a:latin typeface="+mj-lt"/>
            </a:endParaRPr>
          </a:p>
          <a:p>
            <a:pPr marL="0" indent="0">
              <a:buNone/>
            </a:pPr>
            <a:r>
              <a:rPr lang="en-US" sz="3200" b="1" dirty="0">
                <a:latin typeface="+mj-lt"/>
              </a:rPr>
              <a:t>6</a:t>
            </a:r>
            <a:r>
              <a:rPr lang="en-US" sz="3200" b="1" dirty="0" smtClean="0">
                <a:latin typeface="+mj-lt"/>
              </a:rPr>
              <a:t>. </a:t>
            </a:r>
            <a:r>
              <a:rPr lang="en-US" sz="3200" b="1" dirty="0" smtClean="0">
                <a:solidFill>
                  <a:srgbClr val="FF0000"/>
                </a:solidFill>
                <a:latin typeface="+mj-lt"/>
              </a:rPr>
              <a:t>A</a:t>
            </a:r>
            <a:r>
              <a:rPr lang="en-US" sz="3200" dirty="0" smtClean="0">
                <a:solidFill>
                  <a:srgbClr val="FF0000"/>
                </a:solidFill>
                <a:latin typeface="+mj-lt"/>
              </a:rPr>
              <a:t>ccountability</a:t>
            </a:r>
            <a:r>
              <a:rPr lang="en-US" sz="3200" dirty="0" smtClean="0">
                <a:latin typeface="+mj-lt"/>
              </a:rPr>
              <a:t> for living out intentional theology: </a:t>
            </a:r>
            <a:r>
              <a:rPr lang="en-US" sz="3200" b="1" dirty="0" smtClean="0">
                <a:solidFill>
                  <a:schemeClr val="tx1"/>
                </a:solidFill>
                <a:latin typeface="+mj-lt"/>
              </a:rPr>
              <a:t>Who can help this person?</a:t>
            </a:r>
            <a:endParaRPr lang="en-US" sz="3200" b="1" dirty="0">
              <a:solidFill>
                <a:schemeClr val="tx1"/>
              </a:solidFill>
              <a:latin typeface="+mj-lt"/>
            </a:endParaRPr>
          </a:p>
          <a:p>
            <a:pPr marL="0" indent="0">
              <a:buNone/>
            </a:pPr>
            <a:r>
              <a:rPr lang="en-US" sz="3200" b="1" dirty="0">
                <a:latin typeface="+mj-lt"/>
              </a:rPr>
              <a:t>7</a:t>
            </a:r>
            <a:r>
              <a:rPr lang="en-US" sz="3200" b="1" dirty="0" smtClean="0">
                <a:latin typeface="+mj-lt"/>
              </a:rPr>
              <a:t>. </a:t>
            </a:r>
            <a:r>
              <a:rPr lang="en-US" sz="3200" b="1" dirty="0" smtClean="0">
                <a:solidFill>
                  <a:srgbClr val="FF0000"/>
                </a:solidFill>
                <a:latin typeface="+mj-lt"/>
              </a:rPr>
              <a:t>S</a:t>
            </a:r>
            <a:r>
              <a:rPr lang="en-US" sz="3200" dirty="0" smtClean="0">
                <a:solidFill>
                  <a:srgbClr val="FF0000"/>
                </a:solidFill>
                <a:latin typeface="+mj-lt"/>
              </a:rPr>
              <a:t>piritual </a:t>
            </a:r>
            <a:r>
              <a:rPr lang="en-US" sz="3200" dirty="0">
                <a:solidFill>
                  <a:srgbClr val="FF0000"/>
                </a:solidFill>
                <a:latin typeface="+mj-lt"/>
              </a:rPr>
              <a:t>renewal </a:t>
            </a:r>
            <a:r>
              <a:rPr lang="en-US" sz="3200" dirty="0">
                <a:latin typeface="+mj-lt"/>
              </a:rPr>
              <a:t>ripples </a:t>
            </a:r>
            <a:r>
              <a:rPr lang="en-US" sz="3200" dirty="0" smtClean="0">
                <a:latin typeface="+mj-lt"/>
              </a:rPr>
              <a:t>out: </a:t>
            </a:r>
            <a:r>
              <a:rPr lang="en-US" sz="3200" b="1" i="1" dirty="0" smtClean="0">
                <a:solidFill>
                  <a:schemeClr val="tx1"/>
                </a:solidFill>
                <a:latin typeface="+mj-lt"/>
              </a:rPr>
              <a:t>How is care of this person interconnecting to with care of world?</a:t>
            </a:r>
            <a:r>
              <a:rPr lang="en-US" sz="3200" dirty="0" smtClean="0">
                <a:latin typeface="+mj-lt"/>
              </a:rPr>
              <a:t>; personal justice=social justice </a:t>
            </a:r>
            <a:endParaRPr lang="en-US" sz="3200" dirty="0">
              <a:latin typeface="+mj-lt"/>
            </a:endParaRPr>
          </a:p>
        </p:txBody>
      </p:sp>
    </p:spTree>
    <p:extLst>
      <p:ext uri="{BB962C8B-B14F-4D97-AF65-F5344CB8AC3E}">
        <p14:creationId xmlns:p14="http://schemas.microsoft.com/office/powerpoint/2010/main" val="1113171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734" y="468246"/>
            <a:ext cx="8911687" cy="1280890"/>
          </a:xfrm>
        </p:spPr>
        <p:txBody>
          <a:bodyPr>
            <a:normAutofit/>
          </a:bodyPr>
          <a:lstStyle/>
          <a:p>
            <a:r>
              <a:rPr lang="en-US" sz="4400" dirty="0" smtClean="0"/>
              <a:t>Spiritual Care Begins With….</a:t>
            </a:r>
            <a:endParaRPr lang="en-US" sz="4400" dirty="0"/>
          </a:p>
        </p:txBody>
      </p:sp>
      <p:sp>
        <p:nvSpPr>
          <p:cNvPr id="3" name="Content Placeholder 2"/>
          <p:cNvSpPr>
            <a:spLocks noGrp="1"/>
          </p:cNvSpPr>
          <p:nvPr>
            <p:ph idx="1"/>
          </p:nvPr>
        </p:nvSpPr>
        <p:spPr>
          <a:xfrm>
            <a:off x="1808018" y="1517073"/>
            <a:ext cx="9696594" cy="4394149"/>
          </a:xfrm>
        </p:spPr>
        <p:txBody>
          <a:bodyPr>
            <a:noAutofit/>
          </a:bodyPr>
          <a:lstStyle/>
          <a:p>
            <a:r>
              <a:rPr lang="en-US" sz="3600" dirty="0" smtClean="0"/>
              <a:t>Finding spiritual practices that help us/others </a:t>
            </a:r>
          </a:p>
          <a:p>
            <a:r>
              <a:rPr lang="en-US" sz="3600" dirty="0" smtClean="0"/>
              <a:t>Accept fear, guilt, and shame that may arise with  physiological stress</a:t>
            </a:r>
            <a:endParaRPr lang="en-US" sz="3600" dirty="0"/>
          </a:p>
          <a:p>
            <a:r>
              <a:rPr lang="en-US" sz="3600" dirty="0" smtClean="0"/>
              <a:t>And in the process of embracing this stress and these feelings, experience goodness and compassion for self and others</a:t>
            </a:r>
            <a:endParaRPr lang="en-US" sz="3600" dirty="0"/>
          </a:p>
        </p:txBody>
      </p:sp>
    </p:spTree>
    <p:extLst>
      <p:ext uri="{BB962C8B-B14F-4D97-AF65-F5344CB8AC3E}">
        <p14:creationId xmlns:p14="http://schemas.microsoft.com/office/powerpoint/2010/main" val="1705818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Conversation Starters for Exploring Spiritual </a:t>
            </a:r>
            <a:r>
              <a:rPr lang="en-US" dirty="0"/>
              <a:t>P</a:t>
            </a:r>
            <a:r>
              <a:rPr lang="en-US" dirty="0" smtClean="0"/>
              <a:t>ractices</a:t>
            </a:r>
            <a:endParaRPr lang="en-US" dirty="0"/>
          </a:p>
        </p:txBody>
      </p:sp>
      <p:sp>
        <p:nvSpPr>
          <p:cNvPr id="3" name="Content Placeholder 2"/>
          <p:cNvSpPr>
            <a:spLocks noGrp="1"/>
          </p:cNvSpPr>
          <p:nvPr>
            <p:ph idx="1"/>
          </p:nvPr>
        </p:nvSpPr>
        <p:spPr>
          <a:xfrm>
            <a:off x="1880755" y="2182090"/>
            <a:ext cx="9623857" cy="3729131"/>
          </a:xfrm>
        </p:spPr>
        <p:txBody>
          <a:bodyPr>
            <a:normAutofit lnSpcReduction="10000"/>
          </a:bodyPr>
          <a:lstStyle/>
          <a:p>
            <a:r>
              <a:rPr lang="en-US" sz="3600" dirty="0" smtClean="0"/>
              <a:t>Work in trios to talk about ways you might talk to others (or want others to talk to you) about what kinds of practices center, calm, generate self-compassion and awareness of the goodness of life? (Could one person jot down notes?)</a:t>
            </a:r>
            <a:endParaRPr lang="en-US" sz="3600" dirty="0"/>
          </a:p>
        </p:txBody>
      </p:sp>
    </p:spTree>
    <p:extLst>
      <p:ext uri="{BB962C8B-B14F-4D97-AF65-F5344CB8AC3E}">
        <p14:creationId xmlns:p14="http://schemas.microsoft.com/office/powerpoint/2010/main" val="3002049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to explore spiritual care practices</a:t>
            </a:r>
            <a:endParaRPr lang="en-US" dirty="0"/>
          </a:p>
        </p:txBody>
      </p:sp>
      <p:sp>
        <p:nvSpPr>
          <p:cNvPr id="3" name="Content Placeholder 2"/>
          <p:cNvSpPr>
            <a:spLocks noGrp="1"/>
          </p:cNvSpPr>
          <p:nvPr>
            <p:ph idx="1"/>
          </p:nvPr>
        </p:nvSpPr>
        <p:spPr>
          <a:xfrm>
            <a:off x="475488" y="1414272"/>
            <a:ext cx="11114468" cy="5443728"/>
          </a:xfrm>
        </p:spPr>
        <p:txBody>
          <a:bodyPr>
            <a:normAutofit fontScale="92500"/>
          </a:bodyPr>
          <a:lstStyle/>
          <a:p>
            <a:r>
              <a:rPr lang="en-US" dirty="0" smtClean="0"/>
              <a:t>No questions with right or wrong answer (</a:t>
            </a:r>
            <a:r>
              <a:rPr lang="en-US" dirty="0" err="1" smtClean="0"/>
              <a:t>eg</a:t>
            </a:r>
            <a:r>
              <a:rPr lang="en-US" dirty="0" smtClean="0"/>
              <a:t>: Are you doing better? </a:t>
            </a:r>
          </a:p>
          <a:p>
            <a:r>
              <a:rPr lang="en-US" dirty="0" smtClean="0"/>
              <a:t>What’s alive?</a:t>
            </a:r>
          </a:p>
          <a:p>
            <a:r>
              <a:rPr lang="en-US" dirty="0" smtClean="0"/>
              <a:t>What is it that you do? What creates those moments—sacred or spiritual breaks, of expansion</a:t>
            </a:r>
          </a:p>
          <a:p>
            <a:r>
              <a:rPr lang="en-US" dirty="0" smtClean="0"/>
              <a:t>What helps?</a:t>
            </a:r>
          </a:p>
          <a:p>
            <a:r>
              <a:rPr lang="en-US" dirty="0" smtClean="0"/>
              <a:t>What do you most need right now</a:t>
            </a:r>
          </a:p>
          <a:p>
            <a:r>
              <a:rPr lang="en-US" dirty="0" smtClean="0"/>
              <a:t>What do you feel joy in?</a:t>
            </a:r>
          </a:p>
          <a:p>
            <a:r>
              <a:rPr lang="en-US" dirty="0" smtClean="0"/>
              <a:t>What is energizing you?</a:t>
            </a:r>
          </a:p>
          <a:p>
            <a:r>
              <a:rPr lang="en-US" dirty="0" smtClean="0"/>
              <a:t>How does that  benefit?</a:t>
            </a:r>
          </a:p>
          <a:p>
            <a:r>
              <a:rPr lang="en-US" dirty="0" smtClean="0"/>
              <a:t>What is it that you do to cope?</a:t>
            </a:r>
          </a:p>
          <a:p>
            <a:r>
              <a:rPr lang="en-US" dirty="0"/>
              <a:t>W</a:t>
            </a:r>
            <a:r>
              <a:rPr lang="en-US" dirty="0" smtClean="0"/>
              <a:t>hat’s your favorite moment of the day?</a:t>
            </a:r>
          </a:p>
          <a:p>
            <a:r>
              <a:rPr lang="en-US" dirty="0" smtClean="0"/>
              <a:t>Have you ever been in a situation like this before (it sounds like nothing has prepared you for this?)</a:t>
            </a:r>
          </a:p>
          <a:p>
            <a:r>
              <a:rPr lang="en-US" dirty="0" smtClean="0"/>
              <a:t>What’s good in your life right now?</a:t>
            </a:r>
          </a:p>
          <a:p>
            <a:r>
              <a:rPr lang="en-US" dirty="0" smtClean="0"/>
              <a:t>What gives you comfort/hope/joy/strength/compassion/relief?</a:t>
            </a:r>
          </a:p>
          <a:p>
            <a:r>
              <a:rPr lang="en-US" dirty="0" smtClean="0"/>
              <a:t>How do you take care of yourself</a:t>
            </a:r>
            <a:endParaRPr lang="en-US" dirty="0"/>
          </a:p>
        </p:txBody>
      </p:sp>
    </p:spTree>
    <p:extLst>
      <p:ext uri="{BB962C8B-B14F-4D97-AF65-F5344CB8AC3E}">
        <p14:creationId xmlns:p14="http://schemas.microsoft.com/office/powerpoint/2010/main" val="3318178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PLENARY SHARING: </a:t>
            </a:r>
            <a:r>
              <a:rPr lang="en-US" dirty="0" smtClean="0"/>
              <a:t>Conversation Starters for Exploring Spiritual </a:t>
            </a:r>
            <a:r>
              <a:rPr lang="en-US" dirty="0"/>
              <a:t>P</a:t>
            </a:r>
            <a:r>
              <a:rPr lang="en-US" dirty="0" smtClean="0"/>
              <a:t>ractices</a:t>
            </a:r>
            <a:endParaRPr lang="en-US" dirty="0"/>
          </a:p>
        </p:txBody>
      </p:sp>
      <p:sp>
        <p:nvSpPr>
          <p:cNvPr id="3" name="Content Placeholder 2"/>
          <p:cNvSpPr>
            <a:spLocks noGrp="1"/>
          </p:cNvSpPr>
          <p:nvPr>
            <p:ph idx="1"/>
          </p:nvPr>
        </p:nvSpPr>
        <p:spPr>
          <a:xfrm>
            <a:off x="884903" y="2133600"/>
            <a:ext cx="11307097" cy="4724400"/>
          </a:xfrm>
        </p:spPr>
        <p:txBody>
          <a:bodyPr>
            <a:normAutofit fontScale="77500" lnSpcReduction="20000"/>
          </a:bodyPr>
          <a:lstStyle/>
          <a:p>
            <a:r>
              <a:rPr lang="en-US" sz="3600" dirty="0" smtClean="0"/>
              <a:t>When you are in a state of happiness what is that feeling for you?</a:t>
            </a:r>
          </a:p>
          <a:p>
            <a:r>
              <a:rPr lang="en-US" sz="3600" dirty="0" smtClean="0"/>
              <a:t>What is your view on meditation?</a:t>
            </a:r>
          </a:p>
          <a:p>
            <a:r>
              <a:rPr lang="en-US" sz="3600" dirty="0" smtClean="0"/>
              <a:t>What helps you relax?</a:t>
            </a:r>
          </a:p>
          <a:p>
            <a:r>
              <a:rPr lang="en-US" sz="3600" dirty="0" smtClean="0"/>
              <a:t>How do you get through tough times?</a:t>
            </a:r>
          </a:p>
          <a:p>
            <a:r>
              <a:rPr lang="en-US" sz="3600" dirty="0" smtClean="0"/>
              <a:t>What is healthy selfishness?</a:t>
            </a:r>
          </a:p>
          <a:p>
            <a:r>
              <a:rPr lang="en-US" sz="3600" dirty="0" smtClean="0"/>
              <a:t>What is the boundary between fun activity and spiritual practice?</a:t>
            </a:r>
          </a:p>
          <a:p>
            <a:r>
              <a:rPr lang="en-US" sz="3600" dirty="0" smtClean="0"/>
              <a:t>What do you hold sacred?</a:t>
            </a:r>
          </a:p>
          <a:p>
            <a:r>
              <a:rPr lang="en-US" sz="3600" dirty="0" smtClean="0"/>
              <a:t>What has been helpful for you in times like these?</a:t>
            </a:r>
            <a:endParaRPr lang="en-US" sz="3600" dirty="0"/>
          </a:p>
        </p:txBody>
      </p:sp>
    </p:spTree>
    <p:extLst>
      <p:ext uri="{BB962C8B-B14F-4D97-AF65-F5344CB8AC3E}">
        <p14:creationId xmlns:p14="http://schemas.microsoft.com/office/powerpoint/2010/main" val="2987612659"/>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2982</TotalTime>
  <Words>3294</Words>
  <Application>Microsoft Office PowerPoint</Application>
  <PresentationFormat>Widescreen</PresentationFormat>
  <Paragraphs>422</Paragraphs>
  <Slides>57</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Calibri</vt:lpstr>
      <vt:lpstr>Century Gothic</vt:lpstr>
      <vt:lpstr>Wingdings 3</vt:lpstr>
      <vt:lpstr>Wisp</vt:lpstr>
      <vt:lpstr>Spiritual care to those experiencing moral stress and spiritual struggles from loss and trauma </vt:lpstr>
      <vt:lpstr>PART 1:  Spiritual Practices fostering Self-Compassion </vt:lpstr>
      <vt:lpstr>Identifying Practices That Foster Self Compassion </vt:lpstr>
      <vt:lpstr>When you feel stressed…..</vt:lpstr>
      <vt:lpstr>Using Momentary Spiritual Practices in Stressful Moments</vt:lpstr>
      <vt:lpstr>Spiritual Care Begins With….</vt:lpstr>
      <vt:lpstr>EXERCISE: Conversation Starters for Exploring Spiritual Practices</vt:lpstr>
      <vt:lpstr>Ways to explore spiritual care practices</vt:lpstr>
      <vt:lpstr>PLENARY SHARING: Conversation Starters for Exploring Spiritual Practices</vt:lpstr>
      <vt:lpstr>EXERCISE: Trying Out Conversation Starters for Exploring Spiritual Practices</vt:lpstr>
      <vt:lpstr>Spiritual Practices and Self-Compassion</vt:lpstr>
      <vt:lpstr>Self-compassion: the ability to hold one’s feelings of suffering with a sense of warmth, connection and concern (Neff, 2003)</vt:lpstr>
      <vt:lpstr>EXERCISE: Assessing our Self-Compassion </vt:lpstr>
      <vt:lpstr>PART 2: Moral Stress:  How Does it Feel? How is it Part of Stress?</vt:lpstr>
      <vt:lpstr>EXERCISE: The Physiology &amp; Emotions of Stress</vt:lpstr>
      <vt:lpstr>EXERCISE: How do you usually cope with this stress? What sorts of beliefs do you have about this stress?</vt:lpstr>
      <vt:lpstr>EXERCISE: Use your spiritual practice</vt:lpstr>
      <vt:lpstr>EXERCISE: How Does Stress Feel Now?</vt:lpstr>
      <vt:lpstr>When Stress Becomes Moral Stress</vt:lpstr>
      <vt:lpstr>Moral Stress Undermines Integrity</vt:lpstr>
      <vt:lpstr>A Continuum of Moral Stress and Moral Injury</vt:lpstr>
      <vt:lpstr>The Ripple Effects of Trauma: Posttraumatic Stress</vt:lpstr>
      <vt:lpstr>Post Traumatic Stress &amp; The Brain</vt:lpstr>
      <vt:lpstr>Two brain circuits and two worldviews</vt:lpstr>
      <vt:lpstr>Moral Trauma and Injury</vt:lpstr>
      <vt:lpstr>Moral Stress and Faith </vt:lpstr>
      <vt:lpstr>A Spiritual Orienting System</vt:lpstr>
      <vt:lpstr>Emotions: The Energy of  Spiritual Orienting Systems</vt:lpstr>
      <vt:lpstr>Moral Stress: Fear/Shame/Guilt Related To Causing Harm</vt:lpstr>
      <vt:lpstr>Fear/Shame/Guilt Narrow Our Horizons: Everything Takes On a Life-and-Death Quality</vt:lpstr>
      <vt:lpstr>Spiritual Practices Fostering Self-Compassion Widen Our Horizons</vt:lpstr>
      <vt:lpstr>Automatic/unconscious reactions to moral stress/injury</vt:lpstr>
      <vt:lpstr>Moral Struggles are often part of Religious and Spiritual Struggles</vt:lpstr>
      <vt:lpstr>PART 3:  Identifying and evaluating underlying conflicts in values (personal and organizational)  that give rise to moral stress  particularly in health care settings</vt:lpstr>
      <vt:lpstr>Identifying Sources of Religious Struggle and Moral Stress</vt:lpstr>
      <vt:lpstr>INTERNAL MORAL STRESS</vt:lpstr>
      <vt:lpstr>Identifying Sources of Moral Stress </vt:lpstr>
      <vt:lpstr>Moral Stress: Fear/Shame/Guilt about Causing Harm</vt:lpstr>
      <vt:lpstr>Internal Moral Stress: An Illustration</vt:lpstr>
      <vt:lpstr>My Embedded Theology of My Marriage</vt:lpstr>
      <vt:lpstr>Moral Stress: Fear/Shame/Guilt related to Causing Harm</vt:lpstr>
      <vt:lpstr>An Intentional Theology</vt:lpstr>
      <vt:lpstr>PowerPoint Presentation</vt:lpstr>
      <vt:lpstr>CARITAS</vt:lpstr>
      <vt:lpstr>Identifying Sources of Religious Struggle and Moral Stress</vt:lpstr>
      <vt:lpstr>Identifying Systemic Sources of Religious Struggle and Moral Stress</vt:lpstr>
      <vt:lpstr>An Embedded Theology of Marriage Shaped by Internalized Social Oppression</vt:lpstr>
      <vt:lpstr>A Counter Cultural Intentional Theology that Promotes Social Justice</vt:lpstr>
      <vt:lpstr>Seeking Care and Justice</vt:lpstr>
      <vt:lpstr>Integrity</vt:lpstr>
      <vt:lpstr>Spiritual integrity is grounded in compassion</vt:lpstr>
      <vt:lpstr>Enduring Change</vt:lpstr>
      <vt:lpstr>Using the CARITAS process to do our own work of spiritual integration</vt:lpstr>
      <vt:lpstr>CARITAS</vt:lpstr>
      <vt:lpstr>Using the CARITAS process to listen for and respond to moral stress in the stories of suffering we encounter</vt:lpstr>
      <vt:lpstr>The Process of Spiritual Care</vt:lpstr>
      <vt:lpstr>CARITAS: A Process of Spiritual Care Fostering Spiritual Integration</vt:lpstr>
    </vt:vector>
  </TitlesOfParts>
  <Company>Iliff School of Theology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Spiritual care to those experiencing moral stress and spiritual struggles from loss and trauma</dc:title>
  <dc:creator>Doehring, Carrie</dc:creator>
  <cp:lastModifiedBy>Doehring, Carrie</cp:lastModifiedBy>
  <cp:revision>70</cp:revision>
  <dcterms:created xsi:type="dcterms:W3CDTF">2015-06-16T17:04:18Z</dcterms:created>
  <dcterms:modified xsi:type="dcterms:W3CDTF">2015-06-30T12:46:19Z</dcterms:modified>
</cp:coreProperties>
</file>