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45"/>
  </p:notesMasterIdLst>
  <p:handoutMasterIdLst>
    <p:handoutMasterId r:id="rId46"/>
  </p:handoutMasterIdLst>
  <p:sldIdLst>
    <p:sldId id="448" r:id="rId2"/>
    <p:sldId id="458" r:id="rId3"/>
    <p:sldId id="459" r:id="rId4"/>
    <p:sldId id="460" r:id="rId5"/>
    <p:sldId id="461" r:id="rId6"/>
    <p:sldId id="462" r:id="rId7"/>
    <p:sldId id="463" r:id="rId8"/>
    <p:sldId id="464" r:id="rId9"/>
    <p:sldId id="525" r:id="rId10"/>
    <p:sldId id="466" r:id="rId11"/>
    <p:sldId id="467" r:id="rId12"/>
    <p:sldId id="468" r:id="rId13"/>
    <p:sldId id="469" r:id="rId14"/>
    <p:sldId id="470" r:id="rId15"/>
    <p:sldId id="471" r:id="rId16"/>
    <p:sldId id="473" r:id="rId17"/>
    <p:sldId id="475" r:id="rId18"/>
    <p:sldId id="476" r:id="rId19"/>
    <p:sldId id="477" r:id="rId20"/>
    <p:sldId id="478" r:id="rId21"/>
    <p:sldId id="479" r:id="rId22"/>
    <p:sldId id="480" r:id="rId23"/>
    <p:sldId id="482" r:id="rId24"/>
    <p:sldId id="483" r:id="rId25"/>
    <p:sldId id="484" r:id="rId26"/>
    <p:sldId id="485" r:id="rId27"/>
    <p:sldId id="486" r:id="rId28"/>
    <p:sldId id="514" r:id="rId29"/>
    <p:sldId id="515" r:id="rId30"/>
    <p:sldId id="516" r:id="rId31"/>
    <p:sldId id="517" r:id="rId32"/>
    <p:sldId id="518" r:id="rId33"/>
    <p:sldId id="519" r:id="rId34"/>
    <p:sldId id="520" r:id="rId35"/>
    <p:sldId id="521" r:id="rId36"/>
    <p:sldId id="522" r:id="rId37"/>
    <p:sldId id="523" r:id="rId38"/>
    <p:sldId id="524" r:id="rId39"/>
    <p:sldId id="526" r:id="rId40"/>
    <p:sldId id="527" r:id="rId41"/>
    <p:sldId id="487" r:id="rId42"/>
    <p:sldId id="488" r:id="rId43"/>
    <p:sldId id="489"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2C04"/>
    <a:srgbClr val="6B3305"/>
    <a:srgbClr val="C36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458" autoAdjust="0"/>
  </p:normalViewPr>
  <p:slideViewPr>
    <p:cSldViewPr>
      <p:cViewPr varScale="1">
        <p:scale>
          <a:sx n="62" d="100"/>
          <a:sy n="62" d="100"/>
        </p:scale>
        <p:origin x="2214" y="60"/>
      </p:cViewPr>
      <p:guideLst>
        <p:guide orient="horz" pos="2160"/>
        <p:guide pos="2880"/>
      </p:guideLst>
    </p:cSldViewPr>
  </p:slideViewPr>
  <p:notesTextViewPr>
    <p:cViewPr>
      <p:scale>
        <a:sx n="100" d="100"/>
        <a:sy n="100" d="100"/>
      </p:scale>
      <p:origin x="0" y="0"/>
    </p:cViewPr>
  </p:notesTextViewPr>
  <p:notesViewPr>
    <p:cSldViewPr>
      <p:cViewPr varScale="1">
        <p:scale>
          <a:sx n="87" d="100"/>
          <a:sy n="87" d="100"/>
        </p:scale>
        <p:origin x="12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3C98D7-6CAB-44A2-A1CE-40467D97427C}"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B8260733-26C4-4EEC-813C-AEBC5AE2E475}">
      <dgm:prSet phldrT="[Text]"/>
      <dgm:spPr/>
      <dgm:t>
        <a:bodyPr/>
        <a:lstStyle/>
        <a:p>
          <a:r>
            <a:rPr lang="en-US" dirty="0" smtClean="0"/>
            <a:t>Beliefs</a:t>
          </a:r>
          <a:endParaRPr lang="en-US" dirty="0"/>
        </a:p>
      </dgm:t>
    </dgm:pt>
    <dgm:pt modelId="{C6D131DD-0B28-4853-B9C0-D75D724E0391}" type="parTrans" cxnId="{CC85678C-CE57-493D-821B-4AE498462A3A}">
      <dgm:prSet/>
      <dgm:spPr/>
      <dgm:t>
        <a:bodyPr/>
        <a:lstStyle/>
        <a:p>
          <a:endParaRPr lang="en-US"/>
        </a:p>
      </dgm:t>
    </dgm:pt>
    <dgm:pt modelId="{155D272F-D587-43D0-B5EE-D095B4694F21}" type="sibTrans" cxnId="{CC85678C-CE57-493D-821B-4AE498462A3A}">
      <dgm:prSet/>
      <dgm:spPr/>
      <dgm:t>
        <a:bodyPr/>
        <a:lstStyle/>
        <a:p>
          <a:endParaRPr lang="en-US"/>
        </a:p>
      </dgm:t>
    </dgm:pt>
    <dgm:pt modelId="{8D349CE6-09D5-4976-A7DD-C746B1106E25}">
      <dgm:prSet phldrT="[Text]"/>
      <dgm:spPr/>
      <dgm:t>
        <a:bodyPr/>
        <a:lstStyle/>
        <a:p>
          <a:r>
            <a:rPr lang="en-US" dirty="0" smtClean="0"/>
            <a:t>Coping Practices</a:t>
          </a:r>
          <a:endParaRPr lang="en-US" dirty="0"/>
        </a:p>
      </dgm:t>
    </dgm:pt>
    <dgm:pt modelId="{CCE9B6B1-7499-44BE-B62E-D21D6B8434E3}" type="parTrans" cxnId="{FFC63107-72FE-4F2B-92FB-1A67590D7BAF}">
      <dgm:prSet/>
      <dgm:spPr/>
      <dgm:t>
        <a:bodyPr/>
        <a:lstStyle/>
        <a:p>
          <a:endParaRPr lang="en-US"/>
        </a:p>
      </dgm:t>
    </dgm:pt>
    <dgm:pt modelId="{817EDC0B-2B7F-45D8-BA33-FB9747118DDF}" type="sibTrans" cxnId="{FFC63107-72FE-4F2B-92FB-1A67590D7BAF}">
      <dgm:prSet/>
      <dgm:spPr/>
      <dgm:t>
        <a:bodyPr/>
        <a:lstStyle/>
        <a:p>
          <a:endParaRPr lang="en-US"/>
        </a:p>
      </dgm:t>
    </dgm:pt>
    <dgm:pt modelId="{BCCD9E4D-99D4-4599-954D-6A535D28938B}">
      <dgm:prSet phldrT="[Text]"/>
      <dgm:spPr/>
      <dgm:t>
        <a:bodyPr/>
        <a:lstStyle/>
        <a:p>
          <a:r>
            <a:rPr lang="en-US" dirty="0" smtClean="0"/>
            <a:t>Values</a:t>
          </a:r>
          <a:endParaRPr lang="en-US" dirty="0"/>
        </a:p>
      </dgm:t>
    </dgm:pt>
    <dgm:pt modelId="{5F10AC0E-8B6F-4C72-8F76-FAF870A4B3DA}" type="parTrans" cxnId="{A152DB4D-67C3-4382-88CB-B39ED6732D67}">
      <dgm:prSet/>
      <dgm:spPr/>
      <dgm:t>
        <a:bodyPr/>
        <a:lstStyle/>
        <a:p>
          <a:endParaRPr lang="en-US"/>
        </a:p>
      </dgm:t>
    </dgm:pt>
    <dgm:pt modelId="{5AA1E157-050A-47B7-A2A9-03CF1AAF51DB}" type="sibTrans" cxnId="{A152DB4D-67C3-4382-88CB-B39ED6732D67}">
      <dgm:prSet/>
      <dgm:spPr/>
      <dgm:t>
        <a:bodyPr/>
        <a:lstStyle/>
        <a:p>
          <a:endParaRPr lang="en-US"/>
        </a:p>
      </dgm:t>
    </dgm:pt>
    <dgm:pt modelId="{C520EF70-394A-401E-829C-C92883474D69}" type="pres">
      <dgm:prSet presAssocID="{CF3C98D7-6CAB-44A2-A1CE-40467D97427C}" presName="compositeShape" presStyleCnt="0">
        <dgm:presLayoutVars>
          <dgm:chMax val="7"/>
          <dgm:dir/>
          <dgm:resizeHandles val="exact"/>
        </dgm:presLayoutVars>
      </dgm:prSet>
      <dgm:spPr/>
      <dgm:t>
        <a:bodyPr/>
        <a:lstStyle/>
        <a:p>
          <a:endParaRPr lang="en-US"/>
        </a:p>
      </dgm:t>
    </dgm:pt>
    <dgm:pt modelId="{8AA5E4AC-875A-47A9-A56E-DED4F44100AD}" type="pres">
      <dgm:prSet presAssocID="{CF3C98D7-6CAB-44A2-A1CE-40467D97427C}" presName="wedge1" presStyleLbl="node1" presStyleIdx="0" presStyleCnt="3"/>
      <dgm:spPr/>
      <dgm:t>
        <a:bodyPr/>
        <a:lstStyle/>
        <a:p>
          <a:endParaRPr lang="en-US"/>
        </a:p>
      </dgm:t>
    </dgm:pt>
    <dgm:pt modelId="{749BE55F-96ED-4D22-A22C-8B21E0CD70AF}" type="pres">
      <dgm:prSet presAssocID="{CF3C98D7-6CAB-44A2-A1CE-40467D97427C}" presName="dummy1a" presStyleCnt="0"/>
      <dgm:spPr/>
    </dgm:pt>
    <dgm:pt modelId="{07F48076-DD9F-4F5B-B44A-947F6D61636A}" type="pres">
      <dgm:prSet presAssocID="{CF3C98D7-6CAB-44A2-A1CE-40467D97427C}" presName="dummy1b" presStyleCnt="0"/>
      <dgm:spPr/>
    </dgm:pt>
    <dgm:pt modelId="{B4E403AA-2D2B-41D1-80AE-B29A09DDCA39}" type="pres">
      <dgm:prSet presAssocID="{CF3C98D7-6CAB-44A2-A1CE-40467D97427C}" presName="wedge1Tx" presStyleLbl="node1" presStyleIdx="0" presStyleCnt="3">
        <dgm:presLayoutVars>
          <dgm:chMax val="0"/>
          <dgm:chPref val="0"/>
          <dgm:bulletEnabled val="1"/>
        </dgm:presLayoutVars>
      </dgm:prSet>
      <dgm:spPr/>
      <dgm:t>
        <a:bodyPr/>
        <a:lstStyle/>
        <a:p>
          <a:endParaRPr lang="en-US"/>
        </a:p>
      </dgm:t>
    </dgm:pt>
    <dgm:pt modelId="{53615AE8-9328-4C34-8FDD-7BC8C88464D1}" type="pres">
      <dgm:prSet presAssocID="{CF3C98D7-6CAB-44A2-A1CE-40467D97427C}" presName="wedge2" presStyleLbl="node1" presStyleIdx="1" presStyleCnt="3" custLinFactNeighborX="396" custLinFactNeighborY="-876"/>
      <dgm:spPr/>
      <dgm:t>
        <a:bodyPr/>
        <a:lstStyle/>
        <a:p>
          <a:endParaRPr lang="en-US"/>
        </a:p>
      </dgm:t>
    </dgm:pt>
    <dgm:pt modelId="{9F1DA6F1-0BA0-49D2-9FA1-8EAFCE8EA1E5}" type="pres">
      <dgm:prSet presAssocID="{CF3C98D7-6CAB-44A2-A1CE-40467D97427C}" presName="dummy2a" presStyleCnt="0"/>
      <dgm:spPr/>
    </dgm:pt>
    <dgm:pt modelId="{65E687DC-E5CD-4E22-9DDF-4A34C50EE426}" type="pres">
      <dgm:prSet presAssocID="{CF3C98D7-6CAB-44A2-A1CE-40467D97427C}" presName="dummy2b" presStyleCnt="0"/>
      <dgm:spPr/>
    </dgm:pt>
    <dgm:pt modelId="{940B6473-2E7A-4AD8-9B94-D82ADBBC786A}" type="pres">
      <dgm:prSet presAssocID="{CF3C98D7-6CAB-44A2-A1CE-40467D97427C}" presName="wedge2Tx" presStyleLbl="node1" presStyleIdx="1" presStyleCnt="3">
        <dgm:presLayoutVars>
          <dgm:chMax val="0"/>
          <dgm:chPref val="0"/>
          <dgm:bulletEnabled val="1"/>
        </dgm:presLayoutVars>
      </dgm:prSet>
      <dgm:spPr/>
      <dgm:t>
        <a:bodyPr/>
        <a:lstStyle/>
        <a:p>
          <a:endParaRPr lang="en-US"/>
        </a:p>
      </dgm:t>
    </dgm:pt>
    <dgm:pt modelId="{70F09CD6-775A-4435-99F3-129D600C047E}" type="pres">
      <dgm:prSet presAssocID="{CF3C98D7-6CAB-44A2-A1CE-40467D97427C}" presName="wedge3" presStyleLbl="node1" presStyleIdx="2" presStyleCnt="3" custLinFactNeighborX="678" custLinFactNeighborY="-1031"/>
      <dgm:spPr/>
      <dgm:t>
        <a:bodyPr/>
        <a:lstStyle/>
        <a:p>
          <a:endParaRPr lang="en-US"/>
        </a:p>
      </dgm:t>
    </dgm:pt>
    <dgm:pt modelId="{0BAD3657-6E33-4AAC-B7A2-585D6F706BD4}" type="pres">
      <dgm:prSet presAssocID="{CF3C98D7-6CAB-44A2-A1CE-40467D97427C}" presName="dummy3a" presStyleCnt="0"/>
      <dgm:spPr/>
    </dgm:pt>
    <dgm:pt modelId="{92A67490-0A9E-4702-9CB4-B960C5E4EA13}" type="pres">
      <dgm:prSet presAssocID="{CF3C98D7-6CAB-44A2-A1CE-40467D97427C}" presName="dummy3b" presStyleCnt="0"/>
      <dgm:spPr/>
    </dgm:pt>
    <dgm:pt modelId="{51EF83FB-58CA-4EF0-B393-DF554D918714}" type="pres">
      <dgm:prSet presAssocID="{CF3C98D7-6CAB-44A2-A1CE-40467D97427C}" presName="wedge3Tx" presStyleLbl="node1" presStyleIdx="2" presStyleCnt="3">
        <dgm:presLayoutVars>
          <dgm:chMax val="0"/>
          <dgm:chPref val="0"/>
          <dgm:bulletEnabled val="1"/>
        </dgm:presLayoutVars>
      </dgm:prSet>
      <dgm:spPr/>
      <dgm:t>
        <a:bodyPr/>
        <a:lstStyle/>
        <a:p>
          <a:endParaRPr lang="en-US"/>
        </a:p>
      </dgm:t>
    </dgm:pt>
    <dgm:pt modelId="{E8E851E2-7429-4AB6-88A9-59300EFF7C45}" type="pres">
      <dgm:prSet presAssocID="{155D272F-D587-43D0-B5EE-D095B4694F21}" presName="arrowWedge1" presStyleLbl="fgSibTrans2D1" presStyleIdx="0" presStyleCnt="3"/>
      <dgm:spPr/>
    </dgm:pt>
    <dgm:pt modelId="{B4B78AF8-37CA-4D9A-9DED-2961EE582F09}" type="pres">
      <dgm:prSet presAssocID="{817EDC0B-2B7F-45D8-BA33-FB9747118DDF}" presName="arrowWedge2" presStyleLbl="fgSibTrans2D1" presStyleIdx="1" presStyleCnt="3"/>
      <dgm:spPr/>
    </dgm:pt>
    <dgm:pt modelId="{B32B3803-08B5-4C00-9D0B-4FEE60D83570}" type="pres">
      <dgm:prSet presAssocID="{5AA1E157-050A-47B7-A2A9-03CF1AAF51DB}" presName="arrowWedge3" presStyleLbl="fgSibTrans2D1" presStyleIdx="2" presStyleCnt="3" custScaleX="97186"/>
      <dgm:spPr/>
    </dgm:pt>
  </dgm:ptLst>
  <dgm:cxnLst>
    <dgm:cxn modelId="{A152DB4D-67C3-4382-88CB-B39ED6732D67}" srcId="{CF3C98D7-6CAB-44A2-A1CE-40467D97427C}" destId="{BCCD9E4D-99D4-4599-954D-6A535D28938B}" srcOrd="2" destOrd="0" parTransId="{5F10AC0E-8B6F-4C72-8F76-FAF870A4B3DA}" sibTransId="{5AA1E157-050A-47B7-A2A9-03CF1AAF51DB}"/>
    <dgm:cxn modelId="{51236BD0-CC9D-445D-9D7F-CFC28A5C9916}" type="presOf" srcId="{8D349CE6-09D5-4976-A7DD-C746B1106E25}" destId="{53615AE8-9328-4C34-8FDD-7BC8C88464D1}" srcOrd="0" destOrd="0" presId="urn:microsoft.com/office/officeart/2005/8/layout/cycle8"/>
    <dgm:cxn modelId="{F6AFAA4A-49B1-447D-812C-4C1DC383F1B1}" type="presOf" srcId="{BCCD9E4D-99D4-4599-954D-6A535D28938B}" destId="{70F09CD6-775A-4435-99F3-129D600C047E}" srcOrd="0" destOrd="0" presId="urn:microsoft.com/office/officeart/2005/8/layout/cycle8"/>
    <dgm:cxn modelId="{CC85678C-CE57-493D-821B-4AE498462A3A}" srcId="{CF3C98D7-6CAB-44A2-A1CE-40467D97427C}" destId="{B8260733-26C4-4EEC-813C-AEBC5AE2E475}" srcOrd="0" destOrd="0" parTransId="{C6D131DD-0B28-4853-B9C0-D75D724E0391}" sibTransId="{155D272F-D587-43D0-B5EE-D095B4694F21}"/>
    <dgm:cxn modelId="{9F8590FF-8A68-463D-999B-DCB3E5697133}" type="presOf" srcId="{B8260733-26C4-4EEC-813C-AEBC5AE2E475}" destId="{8AA5E4AC-875A-47A9-A56E-DED4F44100AD}" srcOrd="0" destOrd="0" presId="urn:microsoft.com/office/officeart/2005/8/layout/cycle8"/>
    <dgm:cxn modelId="{D97C731F-E377-4502-9736-082371CAF8E4}" type="presOf" srcId="{BCCD9E4D-99D4-4599-954D-6A535D28938B}" destId="{51EF83FB-58CA-4EF0-B393-DF554D918714}" srcOrd="1" destOrd="0" presId="urn:microsoft.com/office/officeart/2005/8/layout/cycle8"/>
    <dgm:cxn modelId="{DEB6FAC3-B880-4905-AD76-9076B83D0E9D}" type="presOf" srcId="{CF3C98D7-6CAB-44A2-A1CE-40467D97427C}" destId="{C520EF70-394A-401E-829C-C92883474D69}" srcOrd="0" destOrd="0" presId="urn:microsoft.com/office/officeart/2005/8/layout/cycle8"/>
    <dgm:cxn modelId="{48FC36E1-5DE6-4FAF-826E-301F7DC4D18F}" type="presOf" srcId="{B8260733-26C4-4EEC-813C-AEBC5AE2E475}" destId="{B4E403AA-2D2B-41D1-80AE-B29A09DDCA39}" srcOrd="1" destOrd="0" presId="urn:microsoft.com/office/officeart/2005/8/layout/cycle8"/>
    <dgm:cxn modelId="{71F36F24-8453-409F-B6E6-23E627D8251A}" type="presOf" srcId="{8D349CE6-09D5-4976-A7DD-C746B1106E25}" destId="{940B6473-2E7A-4AD8-9B94-D82ADBBC786A}" srcOrd="1" destOrd="0" presId="urn:microsoft.com/office/officeart/2005/8/layout/cycle8"/>
    <dgm:cxn modelId="{FFC63107-72FE-4F2B-92FB-1A67590D7BAF}" srcId="{CF3C98D7-6CAB-44A2-A1CE-40467D97427C}" destId="{8D349CE6-09D5-4976-A7DD-C746B1106E25}" srcOrd="1" destOrd="0" parTransId="{CCE9B6B1-7499-44BE-B62E-D21D6B8434E3}" sibTransId="{817EDC0B-2B7F-45D8-BA33-FB9747118DDF}"/>
    <dgm:cxn modelId="{7DC9A064-E7F2-4E49-8387-3D44B8D99A78}" type="presParOf" srcId="{C520EF70-394A-401E-829C-C92883474D69}" destId="{8AA5E4AC-875A-47A9-A56E-DED4F44100AD}" srcOrd="0" destOrd="0" presId="urn:microsoft.com/office/officeart/2005/8/layout/cycle8"/>
    <dgm:cxn modelId="{55690C0D-5ED8-43CD-A9C6-B8798665DA29}" type="presParOf" srcId="{C520EF70-394A-401E-829C-C92883474D69}" destId="{749BE55F-96ED-4D22-A22C-8B21E0CD70AF}" srcOrd="1" destOrd="0" presId="urn:microsoft.com/office/officeart/2005/8/layout/cycle8"/>
    <dgm:cxn modelId="{FD853B90-C9AD-4E3F-9AC4-AE6CCCEFFD16}" type="presParOf" srcId="{C520EF70-394A-401E-829C-C92883474D69}" destId="{07F48076-DD9F-4F5B-B44A-947F6D61636A}" srcOrd="2" destOrd="0" presId="urn:microsoft.com/office/officeart/2005/8/layout/cycle8"/>
    <dgm:cxn modelId="{6D2C259F-AC75-4EC3-B06C-6F10407B0FC8}" type="presParOf" srcId="{C520EF70-394A-401E-829C-C92883474D69}" destId="{B4E403AA-2D2B-41D1-80AE-B29A09DDCA39}" srcOrd="3" destOrd="0" presId="urn:microsoft.com/office/officeart/2005/8/layout/cycle8"/>
    <dgm:cxn modelId="{65EBCC79-ABE7-46F4-A460-D06CA7C3392B}" type="presParOf" srcId="{C520EF70-394A-401E-829C-C92883474D69}" destId="{53615AE8-9328-4C34-8FDD-7BC8C88464D1}" srcOrd="4" destOrd="0" presId="urn:microsoft.com/office/officeart/2005/8/layout/cycle8"/>
    <dgm:cxn modelId="{2EBDF2E5-C894-404C-8B07-4B8C435EC347}" type="presParOf" srcId="{C520EF70-394A-401E-829C-C92883474D69}" destId="{9F1DA6F1-0BA0-49D2-9FA1-8EAFCE8EA1E5}" srcOrd="5" destOrd="0" presId="urn:microsoft.com/office/officeart/2005/8/layout/cycle8"/>
    <dgm:cxn modelId="{4AA7C7F6-DFB5-4662-B887-59E245811236}" type="presParOf" srcId="{C520EF70-394A-401E-829C-C92883474D69}" destId="{65E687DC-E5CD-4E22-9DDF-4A34C50EE426}" srcOrd="6" destOrd="0" presId="urn:microsoft.com/office/officeart/2005/8/layout/cycle8"/>
    <dgm:cxn modelId="{72A5AA62-E8AB-421F-BA52-049EF8FE7411}" type="presParOf" srcId="{C520EF70-394A-401E-829C-C92883474D69}" destId="{940B6473-2E7A-4AD8-9B94-D82ADBBC786A}" srcOrd="7" destOrd="0" presId="urn:microsoft.com/office/officeart/2005/8/layout/cycle8"/>
    <dgm:cxn modelId="{64037838-19A6-4BB5-8A81-A164CC446A3E}" type="presParOf" srcId="{C520EF70-394A-401E-829C-C92883474D69}" destId="{70F09CD6-775A-4435-99F3-129D600C047E}" srcOrd="8" destOrd="0" presId="urn:microsoft.com/office/officeart/2005/8/layout/cycle8"/>
    <dgm:cxn modelId="{148E67DE-5C8B-468E-A7EB-6A48E1EF5B45}" type="presParOf" srcId="{C520EF70-394A-401E-829C-C92883474D69}" destId="{0BAD3657-6E33-4AAC-B7A2-585D6F706BD4}" srcOrd="9" destOrd="0" presId="urn:microsoft.com/office/officeart/2005/8/layout/cycle8"/>
    <dgm:cxn modelId="{EF2EF509-1744-4195-A1FF-9B18AE3CEF62}" type="presParOf" srcId="{C520EF70-394A-401E-829C-C92883474D69}" destId="{92A67490-0A9E-4702-9CB4-B960C5E4EA13}" srcOrd="10" destOrd="0" presId="urn:microsoft.com/office/officeart/2005/8/layout/cycle8"/>
    <dgm:cxn modelId="{2DB19612-D21B-49CA-90F5-FD22263943BA}" type="presParOf" srcId="{C520EF70-394A-401E-829C-C92883474D69}" destId="{51EF83FB-58CA-4EF0-B393-DF554D918714}" srcOrd="11" destOrd="0" presId="urn:microsoft.com/office/officeart/2005/8/layout/cycle8"/>
    <dgm:cxn modelId="{DAE4AE3B-1103-4F83-B85C-6888BA30A4E9}" type="presParOf" srcId="{C520EF70-394A-401E-829C-C92883474D69}" destId="{E8E851E2-7429-4AB6-88A9-59300EFF7C45}" srcOrd="12" destOrd="0" presId="urn:microsoft.com/office/officeart/2005/8/layout/cycle8"/>
    <dgm:cxn modelId="{72A28B43-9F36-4BD6-9657-273FDB358775}" type="presParOf" srcId="{C520EF70-394A-401E-829C-C92883474D69}" destId="{B4B78AF8-37CA-4D9A-9DED-2961EE582F09}" srcOrd="13" destOrd="0" presId="urn:microsoft.com/office/officeart/2005/8/layout/cycle8"/>
    <dgm:cxn modelId="{F79C5E05-58F7-4688-9DF0-6806D148600F}" type="presParOf" srcId="{C520EF70-394A-401E-829C-C92883474D69}" destId="{B32B3803-08B5-4C00-9D0B-4FEE60D83570}"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3C98D7-6CAB-44A2-A1CE-40467D97427C}"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B8260733-26C4-4EEC-813C-AEBC5AE2E475}">
      <dgm:prSet phldrT="[Text]"/>
      <dgm:spPr/>
      <dgm:t>
        <a:bodyPr/>
        <a:lstStyle/>
        <a:p>
          <a:r>
            <a:rPr lang="en-US" dirty="0" smtClean="0"/>
            <a:t>Beliefs</a:t>
          </a:r>
          <a:endParaRPr lang="en-US" dirty="0"/>
        </a:p>
      </dgm:t>
    </dgm:pt>
    <dgm:pt modelId="{C6D131DD-0B28-4853-B9C0-D75D724E0391}" type="parTrans" cxnId="{CC85678C-CE57-493D-821B-4AE498462A3A}">
      <dgm:prSet/>
      <dgm:spPr/>
      <dgm:t>
        <a:bodyPr/>
        <a:lstStyle/>
        <a:p>
          <a:endParaRPr lang="en-US"/>
        </a:p>
      </dgm:t>
    </dgm:pt>
    <dgm:pt modelId="{155D272F-D587-43D0-B5EE-D095B4694F21}" type="sibTrans" cxnId="{CC85678C-CE57-493D-821B-4AE498462A3A}">
      <dgm:prSet/>
      <dgm:spPr/>
      <dgm:t>
        <a:bodyPr/>
        <a:lstStyle/>
        <a:p>
          <a:endParaRPr lang="en-US"/>
        </a:p>
      </dgm:t>
    </dgm:pt>
    <dgm:pt modelId="{8D349CE6-09D5-4976-A7DD-C746B1106E25}">
      <dgm:prSet phldrT="[Text]"/>
      <dgm:spPr/>
      <dgm:t>
        <a:bodyPr/>
        <a:lstStyle/>
        <a:p>
          <a:r>
            <a:rPr lang="en-US" dirty="0" smtClean="0"/>
            <a:t>Coping/Practices</a:t>
          </a:r>
          <a:endParaRPr lang="en-US" dirty="0"/>
        </a:p>
      </dgm:t>
    </dgm:pt>
    <dgm:pt modelId="{CCE9B6B1-7499-44BE-B62E-D21D6B8434E3}" type="parTrans" cxnId="{FFC63107-72FE-4F2B-92FB-1A67590D7BAF}">
      <dgm:prSet/>
      <dgm:spPr/>
      <dgm:t>
        <a:bodyPr/>
        <a:lstStyle/>
        <a:p>
          <a:endParaRPr lang="en-US"/>
        </a:p>
      </dgm:t>
    </dgm:pt>
    <dgm:pt modelId="{817EDC0B-2B7F-45D8-BA33-FB9747118DDF}" type="sibTrans" cxnId="{FFC63107-72FE-4F2B-92FB-1A67590D7BAF}">
      <dgm:prSet/>
      <dgm:spPr/>
      <dgm:t>
        <a:bodyPr/>
        <a:lstStyle/>
        <a:p>
          <a:endParaRPr lang="en-US"/>
        </a:p>
      </dgm:t>
    </dgm:pt>
    <dgm:pt modelId="{BCCD9E4D-99D4-4599-954D-6A535D28938B}">
      <dgm:prSet phldrT="[Text]"/>
      <dgm:spPr/>
      <dgm:t>
        <a:bodyPr/>
        <a:lstStyle/>
        <a:p>
          <a:r>
            <a:rPr lang="en-US" dirty="0" smtClean="0"/>
            <a:t>Values</a:t>
          </a:r>
          <a:endParaRPr lang="en-US" dirty="0"/>
        </a:p>
      </dgm:t>
    </dgm:pt>
    <dgm:pt modelId="{5F10AC0E-8B6F-4C72-8F76-FAF870A4B3DA}" type="parTrans" cxnId="{A152DB4D-67C3-4382-88CB-B39ED6732D67}">
      <dgm:prSet/>
      <dgm:spPr/>
      <dgm:t>
        <a:bodyPr/>
        <a:lstStyle/>
        <a:p>
          <a:endParaRPr lang="en-US"/>
        </a:p>
      </dgm:t>
    </dgm:pt>
    <dgm:pt modelId="{5AA1E157-050A-47B7-A2A9-03CF1AAF51DB}" type="sibTrans" cxnId="{A152DB4D-67C3-4382-88CB-B39ED6732D67}">
      <dgm:prSet/>
      <dgm:spPr/>
      <dgm:t>
        <a:bodyPr/>
        <a:lstStyle/>
        <a:p>
          <a:endParaRPr lang="en-US"/>
        </a:p>
      </dgm:t>
    </dgm:pt>
    <dgm:pt modelId="{C520EF70-394A-401E-829C-C92883474D69}" type="pres">
      <dgm:prSet presAssocID="{CF3C98D7-6CAB-44A2-A1CE-40467D97427C}" presName="compositeShape" presStyleCnt="0">
        <dgm:presLayoutVars>
          <dgm:chMax val="7"/>
          <dgm:dir/>
          <dgm:resizeHandles val="exact"/>
        </dgm:presLayoutVars>
      </dgm:prSet>
      <dgm:spPr/>
      <dgm:t>
        <a:bodyPr/>
        <a:lstStyle/>
        <a:p>
          <a:endParaRPr lang="en-US"/>
        </a:p>
      </dgm:t>
    </dgm:pt>
    <dgm:pt modelId="{8AA5E4AC-875A-47A9-A56E-DED4F44100AD}" type="pres">
      <dgm:prSet presAssocID="{CF3C98D7-6CAB-44A2-A1CE-40467D97427C}" presName="wedge1" presStyleLbl="node1" presStyleIdx="0" presStyleCnt="3" custLinFactNeighborX="-394" custLinFactNeighborY="-1075"/>
      <dgm:spPr/>
      <dgm:t>
        <a:bodyPr/>
        <a:lstStyle/>
        <a:p>
          <a:endParaRPr lang="en-US"/>
        </a:p>
      </dgm:t>
    </dgm:pt>
    <dgm:pt modelId="{749BE55F-96ED-4D22-A22C-8B21E0CD70AF}" type="pres">
      <dgm:prSet presAssocID="{CF3C98D7-6CAB-44A2-A1CE-40467D97427C}" presName="dummy1a" presStyleCnt="0"/>
      <dgm:spPr/>
    </dgm:pt>
    <dgm:pt modelId="{07F48076-DD9F-4F5B-B44A-947F6D61636A}" type="pres">
      <dgm:prSet presAssocID="{CF3C98D7-6CAB-44A2-A1CE-40467D97427C}" presName="dummy1b" presStyleCnt="0"/>
      <dgm:spPr/>
    </dgm:pt>
    <dgm:pt modelId="{B4E403AA-2D2B-41D1-80AE-B29A09DDCA39}" type="pres">
      <dgm:prSet presAssocID="{CF3C98D7-6CAB-44A2-A1CE-40467D97427C}" presName="wedge1Tx" presStyleLbl="node1" presStyleIdx="0" presStyleCnt="3">
        <dgm:presLayoutVars>
          <dgm:chMax val="0"/>
          <dgm:chPref val="0"/>
          <dgm:bulletEnabled val="1"/>
        </dgm:presLayoutVars>
      </dgm:prSet>
      <dgm:spPr/>
      <dgm:t>
        <a:bodyPr/>
        <a:lstStyle/>
        <a:p>
          <a:endParaRPr lang="en-US"/>
        </a:p>
      </dgm:t>
    </dgm:pt>
    <dgm:pt modelId="{53615AE8-9328-4C34-8FDD-7BC8C88464D1}" type="pres">
      <dgm:prSet presAssocID="{CF3C98D7-6CAB-44A2-A1CE-40467D97427C}" presName="wedge2" presStyleLbl="node1" presStyleIdx="1" presStyleCnt="3" custLinFactNeighborX="396" custLinFactNeighborY="-876"/>
      <dgm:spPr/>
      <dgm:t>
        <a:bodyPr/>
        <a:lstStyle/>
        <a:p>
          <a:endParaRPr lang="en-US"/>
        </a:p>
      </dgm:t>
    </dgm:pt>
    <dgm:pt modelId="{9F1DA6F1-0BA0-49D2-9FA1-8EAFCE8EA1E5}" type="pres">
      <dgm:prSet presAssocID="{CF3C98D7-6CAB-44A2-A1CE-40467D97427C}" presName="dummy2a" presStyleCnt="0"/>
      <dgm:spPr/>
    </dgm:pt>
    <dgm:pt modelId="{65E687DC-E5CD-4E22-9DDF-4A34C50EE426}" type="pres">
      <dgm:prSet presAssocID="{CF3C98D7-6CAB-44A2-A1CE-40467D97427C}" presName="dummy2b" presStyleCnt="0"/>
      <dgm:spPr/>
    </dgm:pt>
    <dgm:pt modelId="{940B6473-2E7A-4AD8-9B94-D82ADBBC786A}" type="pres">
      <dgm:prSet presAssocID="{CF3C98D7-6CAB-44A2-A1CE-40467D97427C}" presName="wedge2Tx" presStyleLbl="node1" presStyleIdx="1" presStyleCnt="3">
        <dgm:presLayoutVars>
          <dgm:chMax val="0"/>
          <dgm:chPref val="0"/>
          <dgm:bulletEnabled val="1"/>
        </dgm:presLayoutVars>
      </dgm:prSet>
      <dgm:spPr/>
      <dgm:t>
        <a:bodyPr/>
        <a:lstStyle/>
        <a:p>
          <a:endParaRPr lang="en-US"/>
        </a:p>
      </dgm:t>
    </dgm:pt>
    <dgm:pt modelId="{70F09CD6-775A-4435-99F3-129D600C047E}" type="pres">
      <dgm:prSet presAssocID="{CF3C98D7-6CAB-44A2-A1CE-40467D97427C}" presName="wedge3" presStyleLbl="node1" presStyleIdx="2" presStyleCnt="3" custScaleX="94201" custScaleY="93873"/>
      <dgm:spPr/>
      <dgm:t>
        <a:bodyPr/>
        <a:lstStyle/>
        <a:p>
          <a:endParaRPr lang="en-US"/>
        </a:p>
      </dgm:t>
    </dgm:pt>
    <dgm:pt modelId="{0BAD3657-6E33-4AAC-B7A2-585D6F706BD4}" type="pres">
      <dgm:prSet presAssocID="{CF3C98D7-6CAB-44A2-A1CE-40467D97427C}" presName="dummy3a" presStyleCnt="0"/>
      <dgm:spPr/>
    </dgm:pt>
    <dgm:pt modelId="{92A67490-0A9E-4702-9CB4-B960C5E4EA13}" type="pres">
      <dgm:prSet presAssocID="{CF3C98D7-6CAB-44A2-A1CE-40467D97427C}" presName="dummy3b" presStyleCnt="0"/>
      <dgm:spPr/>
    </dgm:pt>
    <dgm:pt modelId="{51EF83FB-58CA-4EF0-B393-DF554D918714}" type="pres">
      <dgm:prSet presAssocID="{CF3C98D7-6CAB-44A2-A1CE-40467D97427C}" presName="wedge3Tx" presStyleLbl="node1" presStyleIdx="2" presStyleCnt="3">
        <dgm:presLayoutVars>
          <dgm:chMax val="0"/>
          <dgm:chPref val="0"/>
          <dgm:bulletEnabled val="1"/>
        </dgm:presLayoutVars>
      </dgm:prSet>
      <dgm:spPr/>
      <dgm:t>
        <a:bodyPr/>
        <a:lstStyle/>
        <a:p>
          <a:endParaRPr lang="en-US"/>
        </a:p>
      </dgm:t>
    </dgm:pt>
    <dgm:pt modelId="{E8E851E2-7429-4AB6-88A9-59300EFF7C45}" type="pres">
      <dgm:prSet presAssocID="{155D272F-D587-43D0-B5EE-D095B4694F21}" presName="arrowWedge1" presStyleLbl="fgSibTrans2D1" presStyleIdx="0" presStyleCnt="3"/>
      <dgm:spPr/>
    </dgm:pt>
    <dgm:pt modelId="{B4B78AF8-37CA-4D9A-9DED-2961EE582F09}" type="pres">
      <dgm:prSet presAssocID="{817EDC0B-2B7F-45D8-BA33-FB9747118DDF}" presName="arrowWedge2" presStyleLbl="fgSibTrans2D1" presStyleIdx="1" presStyleCnt="3"/>
      <dgm:spPr/>
    </dgm:pt>
    <dgm:pt modelId="{B32B3803-08B5-4C00-9D0B-4FEE60D83570}" type="pres">
      <dgm:prSet presAssocID="{5AA1E157-050A-47B7-A2A9-03CF1AAF51DB}" presName="arrowWedge3" presStyleLbl="fgSibTrans2D1" presStyleIdx="2" presStyleCnt="3"/>
      <dgm:spPr/>
    </dgm:pt>
  </dgm:ptLst>
  <dgm:cxnLst>
    <dgm:cxn modelId="{BB5E41AF-BE96-448F-AF34-F46DDD428946}" type="presOf" srcId="{B8260733-26C4-4EEC-813C-AEBC5AE2E475}" destId="{B4E403AA-2D2B-41D1-80AE-B29A09DDCA39}" srcOrd="1" destOrd="0" presId="urn:microsoft.com/office/officeart/2005/8/layout/cycle8"/>
    <dgm:cxn modelId="{768FB0B0-8E69-4022-984B-D4B405506F4A}" type="presOf" srcId="{CF3C98D7-6CAB-44A2-A1CE-40467D97427C}" destId="{C520EF70-394A-401E-829C-C92883474D69}" srcOrd="0" destOrd="0" presId="urn:microsoft.com/office/officeart/2005/8/layout/cycle8"/>
    <dgm:cxn modelId="{A152DB4D-67C3-4382-88CB-B39ED6732D67}" srcId="{CF3C98D7-6CAB-44A2-A1CE-40467D97427C}" destId="{BCCD9E4D-99D4-4599-954D-6A535D28938B}" srcOrd="2" destOrd="0" parTransId="{5F10AC0E-8B6F-4C72-8F76-FAF870A4B3DA}" sibTransId="{5AA1E157-050A-47B7-A2A9-03CF1AAF51DB}"/>
    <dgm:cxn modelId="{030CD399-7DCC-4F47-96FA-03C9D91FFACE}" type="presOf" srcId="{B8260733-26C4-4EEC-813C-AEBC5AE2E475}" destId="{8AA5E4AC-875A-47A9-A56E-DED4F44100AD}" srcOrd="0" destOrd="0" presId="urn:microsoft.com/office/officeart/2005/8/layout/cycle8"/>
    <dgm:cxn modelId="{715DCC93-9CE1-46B8-9DC1-CBB7406DA817}" type="presOf" srcId="{BCCD9E4D-99D4-4599-954D-6A535D28938B}" destId="{51EF83FB-58CA-4EF0-B393-DF554D918714}" srcOrd="1" destOrd="0" presId="urn:microsoft.com/office/officeart/2005/8/layout/cycle8"/>
    <dgm:cxn modelId="{C76E01EA-6878-43BC-A4BA-B0395C0D1BB2}" type="presOf" srcId="{BCCD9E4D-99D4-4599-954D-6A535D28938B}" destId="{70F09CD6-775A-4435-99F3-129D600C047E}" srcOrd="0" destOrd="0" presId="urn:microsoft.com/office/officeart/2005/8/layout/cycle8"/>
    <dgm:cxn modelId="{8A75347A-8AD3-4356-82F2-29A237C2BE94}" type="presOf" srcId="{8D349CE6-09D5-4976-A7DD-C746B1106E25}" destId="{940B6473-2E7A-4AD8-9B94-D82ADBBC786A}" srcOrd="1" destOrd="0" presId="urn:microsoft.com/office/officeart/2005/8/layout/cycle8"/>
    <dgm:cxn modelId="{5D629350-A475-4757-AA0C-DAC8F9737C03}" type="presOf" srcId="{8D349CE6-09D5-4976-A7DD-C746B1106E25}" destId="{53615AE8-9328-4C34-8FDD-7BC8C88464D1}" srcOrd="0" destOrd="0" presId="urn:microsoft.com/office/officeart/2005/8/layout/cycle8"/>
    <dgm:cxn modelId="{FFC63107-72FE-4F2B-92FB-1A67590D7BAF}" srcId="{CF3C98D7-6CAB-44A2-A1CE-40467D97427C}" destId="{8D349CE6-09D5-4976-A7DD-C746B1106E25}" srcOrd="1" destOrd="0" parTransId="{CCE9B6B1-7499-44BE-B62E-D21D6B8434E3}" sibTransId="{817EDC0B-2B7F-45D8-BA33-FB9747118DDF}"/>
    <dgm:cxn modelId="{CC85678C-CE57-493D-821B-4AE498462A3A}" srcId="{CF3C98D7-6CAB-44A2-A1CE-40467D97427C}" destId="{B8260733-26C4-4EEC-813C-AEBC5AE2E475}" srcOrd="0" destOrd="0" parTransId="{C6D131DD-0B28-4853-B9C0-D75D724E0391}" sibTransId="{155D272F-D587-43D0-B5EE-D095B4694F21}"/>
    <dgm:cxn modelId="{8C17E9CA-A875-4824-918C-A9162B99A77B}" type="presParOf" srcId="{C520EF70-394A-401E-829C-C92883474D69}" destId="{8AA5E4AC-875A-47A9-A56E-DED4F44100AD}" srcOrd="0" destOrd="0" presId="urn:microsoft.com/office/officeart/2005/8/layout/cycle8"/>
    <dgm:cxn modelId="{0DB069CD-A3CC-4D21-8657-BDC6E1607482}" type="presParOf" srcId="{C520EF70-394A-401E-829C-C92883474D69}" destId="{749BE55F-96ED-4D22-A22C-8B21E0CD70AF}" srcOrd="1" destOrd="0" presId="urn:microsoft.com/office/officeart/2005/8/layout/cycle8"/>
    <dgm:cxn modelId="{F74432B3-F239-4B93-8787-3AB544E5EDCA}" type="presParOf" srcId="{C520EF70-394A-401E-829C-C92883474D69}" destId="{07F48076-DD9F-4F5B-B44A-947F6D61636A}" srcOrd="2" destOrd="0" presId="urn:microsoft.com/office/officeart/2005/8/layout/cycle8"/>
    <dgm:cxn modelId="{9DA787A9-3DA9-4538-B01F-F085E187CFEA}" type="presParOf" srcId="{C520EF70-394A-401E-829C-C92883474D69}" destId="{B4E403AA-2D2B-41D1-80AE-B29A09DDCA39}" srcOrd="3" destOrd="0" presId="urn:microsoft.com/office/officeart/2005/8/layout/cycle8"/>
    <dgm:cxn modelId="{19C04F3D-15C4-4F42-981E-4FBF00EAF821}" type="presParOf" srcId="{C520EF70-394A-401E-829C-C92883474D69}" destId="{53615AE8-9328-4C34-8FDD-7BC8C88464D1}" srcOrd="4" destOrd="0" presId="urn:microsoft.com/office/officeart/2005/8/layout/cycle8"/>
    <dgm:cxn modelId="{D6D9E4CD-B7BF-4AFF-947A-0AA80AE2571E}" type="presParOf" srcId="{C520EF70-394A-401E-829C-C92883474D69}" destId="{9F1DA6F1-0BA0-49D2-9FA1-8EAFCE8EA1E5}" srcOrd="5" destOrd="0" presId="urn:microsoft.com/office/officeart/2005/8/layout/cycle8"/>
    <dgm:cxn modelId="{B30CABF9-8E4A-414A-82FC-93984F204F7E}" type="presParOf" srcId="{C520EF70-394A-401E-829C-C92883474D69}" destId="{65E687DC-E5CD-4E22-9DDF-4A34C50EE426}" srcOrd="6" destOrd="0" presId="urn:microsoft.com/office/officeart/2005/8/layout/cycle8"/>
    <dgm:cxn modelId="{EC6ED6AB-4BCC-4F03-97B3-9E53F5A49AF2}" type="presParOf" srcId="{C520EF70-394A-401E-829C-C92883474D69}" destId="{940B6473-2E7A-4AD8-9B94-D82ADBBC786A}" srcOrd="7" destOrd="0" presId="urn:microsoft.com/office/officeart/2005/8/layout/cycle8"/>
    <dgm:cxn modelId="{C4D6342C-4BC6-435E-8F74-AEF63253DE0F}" type="presParOf" srcId="{C520EF70-394A-401E-829C-C92883474D69}" destId="{70F09CD6-775A-4435-99F3-129D600C047E}" srcOrd="8" destOrd="0" presId="urn:microsoft.com/office/officeart/2005/8/layout/cycle8"/>
    <dgm:cxn modelId="{5FBC44E7-BB38-46E4-A1A3-487929EC97CE}" type="presParOf" srcId="{C520EF70-394A-401E-829C-C92883474D69}" destId="{0BAD3657-6E33-4AAC-B7A2-585D6F706BD4}" srcOrd="9" destOrd="0" presId="urn:microsoft.com/office/officeart/2005/8/layout/cycle8"/>
    <dgm:cxn modelId="{404D3672-F4FE-49E0-8446-F409F6A7E318}" type="presParOf" srcId="{C520EF70-394A-401E-829C-C92883474D69}" destId="{92A67490-0A9E-4702-9CB4-B960C5E4EA13}" srcOrd="10" destOrd="0" presId="urn:microsoft.com/office/officeart/2005/8/layout/cycle8"/>
    <dgm:cxn modelId="{445D6CB2-DE01-4FB9-955A-25B4A548A511}" type="presParOf" srcId="{C520EF70-394A-401E-829C-C92883474D69}" destId="{51EF83FB-58CA-4EF0-B393-DF554D918714}" srcOrd="11" destOrd="0" presId="urn:microsoft.com/office/officeart/2005/8/layout/cycle8"/>
    <dgm:cxn modelId="{E11D4758-4791-4F82-8414-DC4169D9B529}" type="presParOf" srcId="{C520EF70-394A-401E-829C-C92883474D69}" destId="{E8E851E2-7429-4AB6-88A9-59300EFF7C45}" srcOrd="12" destOrd="0" presId="urn:microsoft.com/office/officeart/2005/8/layout/cycle8"/>
    <dgm:cxn modelId="{838598C9-29C1-407C-B6F4-0B7EF25B07D4}" type="presParOf" srcId="{C520EF70-394A-401E-829C-C92883474D69}" destId="{B4B78AF8-37CA-4D9A-9DED-2961EE582F09}" srcOrd="13" destOrd="0" presId="urn:microsoft.com/office/officeart/2005/8/layout/cycle8"/>
    <dgm:cxn modelId="{16A34DF5-7ACF-4C72-9EDA-A10F81A44710}" type="presParOf" srcId="{C520EF70-394A-401E-829C-C92883474D69}" destId="{B32B3803-08B5-4C00-9D0B-4FEE60D83570}"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588EC4-E49A-4C32-AF90-C2B55BE6C1E2}" type="doc">
      <dgm:prSet loTypeId="urn:microsoft.com/office/officeart/2005/8/layout/cycle8" loCatId="cycle" qsTypeId="urn:microsoft.com/office/officeart/2005/8/quickstyle/simple1" qsCatId="simple" csTypeId="urn:microsoft.com/office/officeart/2005/8/colors/accent1_2" csCatId="accent1" phldr="1"/>
      <dgm:spPr/>
    </dgm:pt>
    <dgm:pt modelId="{0BCAF069-9B6F-4E0B-AC4C-FB3363669B5D}">
      <dgm:prSet phldrT="[Text]"/>
      <dgm:spPr/>
      <dgm:t>
        <a:bodyPr/>
        <a:lstStyle/>
        <a:p>
          <a:r>
            <a:rPr lang="en-US" dirty="0" smtClean="0"/>
            <a:t>Beliefs</a:t>
          </a:r>
          <a:endParaRPr lang="en-US" dirty="0"/>
        </a:p>
      </dgm:t>
    </dgm:pt>
    <dgm:pt modelId="{E6DE2B23-B661-4B49-B19D-41537572253E}" type="parTrans" cxnId="{5CC82559-4613-485E-B044-624D8BE75861}">
      <dgm:prSet/>
      <dgm:spPr/>
      <dgm:t>
        <a:bodyPr/>
        <a:lstStyle/>
        <a:p>
          <a:endParaRPr lang="en-US"/>
        </a:p>
      </dgm:t>
    </dgm:pt>
    <dgm:pt modelId="{B24A2159-6B16-42DC-8598-10A5656B3357}" type="sibTrans" cxnId="{5CC82559-4613-485E-B044-624D8BE75861}">
      <dgm:prSet/>
      <dgm:spPr/>
      <dgm:t>
        <a:bodyPr/>
        <a:lstStyle/>
        <a:p>
          <a:endParaRPr lang="en-US"/>
        </a:p>
      </dgm:t>
    </dgm:pt>
    <dgm:pt modelId="{9B9310A8-8C01-415F-8677-CF63224B0788}">
      <dgm:prSet phldrT="[Text]"/>
      <dgm:spPr/>
      <dgm:t>
        <a:bodyPr/>
        <a:lstStyle/>
        <a:p>
          <a:r>
            <a:rPr lang="en-US" dirty="0" smtClean="0"/>
            <a:t>Practices</a:t>
          </a:r>
          <a:endParaRPr lang="en-US" dirty="0"/>
        </a:p>
      </dgm:t>
    </dgm:pt>
    <dgm:pt modelId="{D44E42EF-4852-417B-A09F-8C5F82E38AA0}" type="parTrans" cxnId="{93B01E7C-D492-4652-A488-EB3708A5BD92}">
      <dgm:prSet/>
      <dgm:spPr/>
      <dgm:t>
        <a:bodyPr/>
        <a:lstStyle/>
        <a:p>
          <a:endParaRPr lang="en-US"/>
        </a:p>
      </dgm:t>
    </dgm:pt>
    <dgm:pt modelId="{22A7370A-1778-4380-83E4-604F110846E6}" type="sibTrans" cxnId="{93B01E7C-D492-4652-A488-EB3708A5BD92}">
      <dgm:prSet/>
      <dgm:spPr/>
      <dgm:t>
        <a:bodyPr/>
        <a:lstStyle/>
        <a:p>
          <a:endParaRPr lang="en-US"/>
        </a:p>
      </dgm:t>
    </dgm:pt>
    <dgm:pt modelId="{6D415A6A-268A-4BE1-B45A-4BFD187A3510}">
      <dgm:prSet phldrT="[Text]"/>
      <dgm:spPr/>
      <dgm:t>
        <a:bodyPr/>
        <a:lstStyle/>
        <a:p>
          <a:r>
            <a:rPr lang="en-US" dirty="0" smtClean="0"/>
            <a:t>Values</a:t>
          </a:r>
          <a:endParaRPr lang="en-US" dirty="0"/>
        </a:p>
      </dgm:t>
    </dgm:pt>
    <dgm:pt modelId="{994352DE-236D-4E34-A703-66EFCD4E2807}" type="parTrans" cxnId="{5EC5E771-31AB-4FAA-966D-52DB138135F4}">
      <dgm:prSet/>
      <dgm:spPr/>
      <dgm:t>
        <a:bodyPr/>
        <a:lstStyle/>
        <a:p>
          <a:endParaRPr lang="en-US"/>
        </a:p>
      </dgm:t>
    </dgm:pt>
    <dgm:pt modelId="{3F38A3BD-6CB7-4119-B7D9-343C25C28435}" type="sibTrans" cxnId="{5EC5E771-31AB-4FAA-966D-52DB138135F4}">
      <dgm:prSet/>
      <dgm:spPr/>
      <dgm:t>
        <a:bodyPr/>
        <a:lstStyle/>
        <a:p>
          <a:endParaRPr lang="en-US"/>
        </a:p>
      </dgm:t>
    </dgm:pt>
    <dgm:pt modelId="{30BC5F8A-D5CF-4C05-ABB2-D1DDBB450415}" type="pres">
      <dgm:prSet presAssocID="{DA588EC4-E49A-4C32-AF90-C2B55BE6C1E2}" presName="compositeShape" presStyleCnt="0">
        <dgm:presLayoutVars>
          <dgm:chMax val="7"/>
          <dgm:dir/>
          <dgm:resizeHandles val="exact"/>
        </dgm:presLayoutVars>
      </dgm:prSet>
      <dgm:spPr/>
    </dgm:pt>
    <dgm:pt modelId="{E4D69ABE-50E8-4E72-B4D3-4666E7FB8F79}" type="pres">
      <dgm:prSet presAssocID="{DA588EC4-E49A-4C32-AF90-C2B55BE6C1E2}" presName="wedge1" presStyleLbl="node1" presStyleIdx="0" presStyleCnt="3" custScaleX="94095" custScaleY="97321"/>
      <dgm:spPr/>
      <dgm:t>
        <a:bodyPr/>
        <a:lstStyle/>
        <a:p>
          <a:endParaRPr lang="en-US"/>
        </a:p>
      </dgm:t>
    </dgm:pt>
    <dgm:pt modelId="{8EDE1F0C-A071-4648-B253-83DDFFCD8DF7}" type="pres">
      <dgm:prSet presAssocID="{DA588EC4-E49A-4C32-AF90-C2B55BE6C1E2}" presName="dummy1a" presStyleCnt="0"/>
      <dgm:spPr/>
    </dgm:pt>
    <dgm:pt modelId="{BFC1E082-5BB9-4524-A07E-4CC2FAD93BCA}" type="pres">
      <dgm:prSet presAssocID="{DA588EC4-E49A-4C32-AF90-C2B55BE6C1E2}" presName="dummy1b" presStyleCnt="0"/>
      <dgm:spPr/>
    </dgm:pt>
    <dgm:pt modelId="{283CF9A6-BDEB-434B-B8D1-E1DDFDC3C08D}" type="pres">
      <dgm:prSet presAssocID="{DA588EC4-E49A-4C32-AF90-C2B55BE6C1E2}" presName="wedge1Tx" presStyleLbl="node1" presStyleIdx="0" presStyleCnt="3">
        <dgm:presLayoutVars>
          <dgm:chMax val="0"/>
          <dgm:chPref val="0"/>
          <dgm:bulletEnabled val="1"/>
        </dgm:presLayoutVars>
      </dgm:prSet>
      <dgm:spPr/>
      <dgm:t>
        <a:bodyPr/>
        <a:lstStyle/>
        <a:p>
          <a:endParaRPr lang="en-US"/>
        </a:p>
      </dgm:t>
    </dgm:pt>
    <dgm:pt modelId="{60864B8C-51B7-4B4D-B171-58C18E1DA801}" type="pres">
      <dgm:prSet presAssocID="{DA588EC4-E49A-4C32-AF90-C2B55BE6C1E2}" presName="wedge2" presStyleLbl="node1" presStyleIdx="1" presStyleCnt="3"/>
      <dgm:spPr/>
      <dgm:t>
        <a:bodyPr/>
        <a:lstStyle/>
        <a:p>
          <a:endParaRPr lang="en-US"/>
        </a:p>
      </dgm:t>
    </dgm:pt>
    <dgm:pt modelId="{5C350589-5F43-48F7-8E48-F0EF159450B8}" type="pres">
      <dgm:prSet presAssocID="{DA588EC4-E49A-4C32-AF90-C2B55BE6C1E2}" presName="dummy2a" presStyleCnt="0"/>
      <dgm:spPr/>
    </dgm:pt>
    <dgm:pt modelId="{181D8970-0077-4EE7-810A-61DA51DB1022}" type="pres">
      <dgm:prSet presAssocID="{DA588EC4-E49A-4C32-AF90-C2B55BE6C1E2}" presName="dummy2b" presStyleCnt="0"/>
      <dgm:spPr/>
    </dgm:pt>
    <dgm:pt modelId="{2A549F9F-B224-486E-BE99-183224A57E0E}" type="pres">
      <dgm:prSet presAssocID="{DA588EC4-E49A-4C32-AF90-C2B55BE6C1E2}" presName="wedge2Tx" presStyleLbl="node1" presStyleIdx="1" presStyleCnt="3">
        <dgm:presLayoutVars>
          <dgm:chMax val="0"/>
          <dgm:chPref val="0"/>
          <dgm:bulletEnabled val="1"/>
        </dgm:presLayoutVars>
      </dgm:prSet>
      <dgm:spPr/>
      <dgm:t>
        <a:bodyPr/>
        <a:lstStyle/>
        <a:p>
          <a:endParaRPr lang="en-US"/>
        </a:p>
      </dgm:t>
    </dgm:pt>
    <dgm:pt modelId="{FCD83690-B1BA-4F45-969E-4BF6F63B3B9E}" type="pres">
      <dgm:prSet presAssocID="{DA588EC4-E49A-4C32-AF90-C2B55BE6C1E2}" presName="wedge3" presStyleLbl="node1" presStyleIdx="2" presStyleCnt="3"/>
      <dgm:spPr/>
      <dgm:t>
        <a:bodyPr/>
        <a:lstStyle/>
        <a:p>
          <a:endParaRPr lang="en-US"/>
        </a:p>
      </dgm:t>
    </dgm:pt>
    <dgm:pt modelId="{46C9BB60-7AE0-4D37-A91C-3148C8A564C8}" type="pres">
      <dgm:prSet presAssocID="{DA588EC4-E49A-4C32-AF90-C2B55BE6C1E2}" presName="dummy3a" presStyleCnt="0"/>
      <dgm:spPr/>
    </dgm:pt>
    <dgm:pt modelId="{7671E4B4-E64E-4306-B078-54A5A8922278}" type="pres">
      <dgm:prSet presAssocID="{DA588EC4-E49A-4C32-AF90-C2B55BE6C1E2}" presName="dummy3b" presStyleCnt="0"/>
      <dgm:spPr/>
    </dgm:pt>
    <dgm:pt modelId="{C99585A5-EA87-426A-A1C0-36A70B2010E4}" type="pres">
      <dgm:prSet presAssocID="{DA588EC4-E49A-4C32-AF90-C2B55BE6C1E2}" presName="wedge3Tx" presStyleLbl="node1" presStyleIdx="2" presStyleCnt="3">
        <dgm:presLayoutVars>
          <dgm:chMax val="0"/>
          <dgm:chPref val="0"/>
          <dgm:bulletEnabled val="1"/>
        </dgm:presLayoutVars>
      </dgm:prSet>
      <dgm:spPr/>
      <dgm:t>
        <a:bodyPr/>
        <a:lstStyle/>
        <a:p>
          <a:endParaRPr lang="en-US"/>
        </a:p>
      </dgm:t>
    </dgm:pt>
    <dgm:pt modelId="{3808C72F-3BF9-4EEC-82C6-367B1D8CF045}" type="pres">
      <dgm:prSet presAssocID="{B24A2159-6B16-42DC-8598-10A5656B3357}" presName="arrowWedge1" presStyleLbl="fgSibTrans2D1" presStyleIdx="0" presStyleCnt="3"/>
      <dgm:spPr/>
    </dgm:pt>
    <dgm:pt modelId="{5911D785-9125-44D5-BF3D-528F6C8E4125}" type="pres">
      <dgm:prSet presAssocID="{22A7370A-1778-4380-83E4-604F110846E6}" presName="arrowWedge2" presStyleLbl="fgSibTrans2D1" presStyleIdx="1" presStyleCnt="3"/>
      <dgm:spPr/>
    </dgm:pt>
    <dgm:pt modelId="{7B17258B-0CEA-4397-8E35-F6C68D9015C9}" type="pres">
      <dgm:prSet presAssocID="{3F38A3BD-6CB7-4119-B7D9-343C25C28435}" presName="arrowWedge3" presStyleLbl="fgSibTrans2D1" presStyleIdx="2" presStyleCnt="3"/>
      <dgm:spPr/>
    </dgm:pt>
  </dgm:ptLst>
  <dgm:cxnLst>
    <dgm:cxn modelId="{713E9A94-1FE8-4E31-A48A-53F361F23CBF}" type="presOf" srcId="{0BCAF069-9B6F-4E0B-AC4C-FB3363669B5D}" destId="{E4D69ABE-50E8-4E72-B4D3-4666E7FB8F79}" srcOrd="0" destOrd="0" presId="urn:microsoft.com/office/officeart/2005/8/layout/cycle8"/>
    <dgm:cxn modelId="{68364D2A-D88C-4A72-A0E7-27B8D4C1CD08}" type="presOf" srcId="{9B9310A8-8C01-415F-8677-CF63224B0788}" destId="{2A549F9F-B224-486E-BE99-183224A57E0E}" srcOrd="1" destOrd="0" presId="urn:microsoft.com/office/officeart/2005/8/layout/cycle8"/>
    <dgm:cxn modelId="{2C321571-8452-4494-8694-09AE173FEB1B}" type="presOf" srcId="{6D415A6A-268A-4BE1-B45A-4BFD187A3510}" destId="{C99585A5-EA87-426A-A1C0-36A70B2010E4}" srcOrd="1" destOrd="0" presId="urn:microsoft.com/office/officeart/2005/8/layout/cycle8"/>
    <dgm:cxn modelId="{469AAE5B-D5E3-46D7-B848-64EAF1707EA8}" type="presOf" srcId="{9B9310A8-8C01-415F-8677-CF63224B0788}" destId="{60864B8C-51B7-4B4D-B171-58C18E1DA801}" srcOrd="0" destOrd="0" presId="urn:microsoft.com/office/officeart/2005/8/layout/cycle8"/>
    <dgm:cxn modelId="{23CE91EB-0446-4967-88DC-644843B751A4}" type="presOf" srcId="{DA588EC4-E49A-4C32-AF90-C2B55BE6C1E2}" destId="{30BC5F8A-D5CF-4C05-ABB2-D1DDBB450415}" srcOrd="0" destOrd="0" presId="urn:microsoft.com/office/officeart/2005/8/layout/cycle8"/>
    <dgm:cxn modelId="{93B01E7C-D492-4652-A488-EB3708A5BD92}" srcId="{DA588EC4-E49A-4C32-AF90-C2B55BE6C1E2}" destId="{9B9310A8-8C01-415F-8677-CF63224B0788}" srcOrd="1" destOrd="0" parTransId="{D44E42EF-4852-417B-A09F-8C5F82E38AA0}" sibTransId="{22A7370A-1778-4380-83E4-604F110846E6}"/>
    <dgm:cxn modelId="{01D6B25D-1FD2-441E-9821-CAA4B607D0F3}" type="presOf" srcId="{0BCAF069-9B6F-4E0B-AC4C-FB3363669B5D}" destId="{283CF9A6-BDEB-434B-B8D1-E1DDFDC3C08D}" srcOrd="1" destOrd="0" presId="urn:microsoft.com/office/officeart/2005/8/layout/cycle8"/>
    <dgm:cxn modelId="{8C79097D-6575-4FAC-B605-FBDF7455F05B}" type="presOf" srcId="{6D415A6A-268A-4BE1-B45A-4BFD187A3510}" destId="{FCD83690-B1BA-4F45-969E-4BF6F63B3B9E}" srcOrd="0" destOrd="0" presId="urn:microsoft.com/office/officeart/2005/8/layout/cycle8"/>
    <dgm:cxn modelId="{5EC5E771-31AB-4FAA-966D-52DB138135F4}" srcId="{DA588EC4-E49A-4C32-AF90-C2B55BE6C1E2}" destId="{6D415A6A-268A-4BE1-B45A-4BFD187A3510}" srcOrd="2" destOrd="0" parTransId="{994352DE-236D-4E34-A703-66EFCD4E2807}" sibTransId="{3F38A3BD-6CB7-4119-B7D9-343C25C28435}"/>
    <dgm:cxn modelId="{5CC82559-4613-485E-B044-624D8BE75861}" srcId="{DA588EC4-E49A-4C32-AF90-C2B55BE6C1E2}" destId="{0BCAF069-9B6F-4E0B-AC4C-FB3363669B5D}" srcOrd="0" destOrd="0" parTransId="{E6DE2B23-B661-4B49-B19D-41537572253E}" sibTransId="{B24A2159-6B16-42DC-8598-10A5656B3357}"/>
    <dgm:cxn modelId="{3DE85567-755A-4F72-BECD-1F97F5B18D0B}" type="presParOf" srcId="{30BC5F8A-D5CF-4C05-ABB2-D1DDBB450415}" destId="{E4D69ABE-50E8-4E72-B4D3-4666E7FB8F79}" srcOrd="0" destOrd="0" presId="urn:microsoft.com/office/officeart/2005/8/layout/cycle8"/>
    <dgm:cxn modelId="{3B05D52F-D7E5-43D2-80F5-9D4EB5FB6B03}" type="presParOf" srcId="{30BC5F8A-D5CF-4C05-ABB2-D1DDBB450415}" destId="{8EDE1F0C-A071-4648-B253-83DDFFCD8DF7}" srcOrd="1" destOrd="0" presId="urn:microsoft.com/office/officeart/2005/8/layout/cycle8"/>
    <dgm:cxn modelId="{ADEA6A5E-2A95-4D83-B282-6C949151C6C6}" type="presParOf" srcId="{30BC5F8A-D5CF-4C05-ABB2-D1DDBB450415}" destId="{BFC1E082-5BB9-4524-A07E-4CC2FAD93BCA}" srcOrd="2" destOrd="0" presId="urn:microsoft.com/office/officeart/2005/8/layout/cycle8"/>
    <dgm:cxn modelId="{A29FD9A3-CB3A-4C61-A22B-3FC5347E110F}" type="presParOf" srcId="{30BC5F8A-D5CF-4C05-ABB2-D1DDBB450415}" destId="{283CF9A6-BDEB-434B-B8D1-E1DDFDC3C08D}" srcOrd="3" destOrd="0" presId="urn:microsoft.com/office/officeart/2005/8/layout/cycle8"/>
    <dgm:cxn modelId="{EDAC2B13-70C2-42D4-A2C4-EB15A1AEF008}" type="presParOf" srcId="{30BC5F8A-D5CF-4C05-ABB2-D1DDBB450415}" destId="{60864B8C-51B7-4B4D-B171-58C18E1DA801}" srcOrd="4" destOrd="0" presId="urn:microsoft.com/office/officeart/2005/8/layout/cycle8"/>
    <dgm:cxn modelId="{13ABAC64-22EC-4BC0-BC4D-6FA006291A9D}" type="presParOf" srcId="{30BC5F8A-D5CF-4C05-ABB2-D1DDBB450415}" destId="{5C350589-5F43-48F7-8E48-F0EF159450B8}" srcOrd="5" destOrd="0" presId="urn:microsoft.com/office/officeart/2005/8/layout/cycle8"/>
    <dgm:cxn modelId="{CEC74BF2-EBD7-4792-8189-0462C35A30E2}" type="presParOf" srcId="{30BC5F8A-D5CF-4C05-ABB2-D1DDBB450415}" destId="{181D8970-0077-4EE7-810A-61DA51DB1022}" srcOrd="6" destOrd="0" presId="urn:microsoft.com/office/officeart/2005/8/layout/cycle8"/>
    <dgm:cxn modelId="{B37F4233-C947-4B37-AE62-9E12C49B4827}" type="presParOf" srcId="{30BC5F8A-D5CF-4C05-ABB2-D1DDBB450415}" destId="{2A549F9F-B224-486E-BE99-183224A57E0E}" srcOrd="7" destOrd="0" presId="urn:microsoft.com/office/officeart/2005/8/layout/cycle8"/>
    <dgm:cxn modelId="{8584FC22-040B-49F2-893B-6B7668C1987B}" type="presParOf" srcId="{30BC5F8A-D5CF-4C05-ABB2-D1DDBB450415}" destId="{FCD83690-B1BA-4F45-969E-4BF6F63B3B9E}" srcOrd="8" destOrd="0" presId="urn:microsoft.com/office/officeart/2005/8/layout/cycle8"/>
    <dgm:cxn modelId="{84E7C37D-ADDF-47EA-A986-587221169A78}" type="presParOf" srcId="{30BC5F8A-D5CF-4C05-ABB2-D1DDBB450415}" destId="{46C9BB60-7AE0-4D37-A91C-3148C8A564C8}" srcOrd="9" destOrd="0" presId="urn:microsoft.com/office/officeart/2005/8/layout/cycle8"/>
    <dgm:cxn modelId="{238238AC-DB24-4A25-9167-AAAE30DF0929}" type="presParOf" srcId="{30BC5F8A-D5CF-4C05-ABB2-D1DDBB450415}" destId="{7671E4B4-E64E-4306-B078-54A5A8922278}" srcOrd="10" destOrd="0" presId="urn:microsoft.com/office/officeart/2005/8/layout/cycle8"/>
    <dgm:cxn modelId="{8392B0DD-2E91-4909-AEB6-DE74C5E3D4AB}" type="presParOf" srcId="{30BC5F8A-D5CF-4C05-ABB2-D1DDBB450415}" destId="{C99585A5-EA87-426A-A1C0-36A70B2010E4}" srcOrd="11" destOrd="0" presId="urn:microsoft.com/office/officeart/2005/8/layout/cycle8"/>
    <dgm:cxn modelId="{DB5B39D6-9C56-4923-9296-8E040F981C4F}" type="presParOf" srcId="{30BC5F8A-D5CF-4C05-ABB2-D1DDBB450415}" destId="{3808C72F-3BF9-4EEC-82C6-367B1D8CF045}" srcOrd="12" destOrd="0" presId="urn:microsoft.com/office/officeart/2005/8/layout/cycle8"/>
    <dgm:cxn modelId="{A0BD5E9E-655C-465D-BFB2-9F4B509CEBE6}" type="presParOf" srcId="{30BC5F8A-D5CF-4C05-ABB2-D1DDBB450415}" destId="{5911D785-9125-44D5-BF3D-528F6C8E4125}" srcOrd="13" destOrd="0" presId="urn:microsoft.com/office/officeart/2005/8/layout/cycle8"/>
    <dgm:cxn modelId="{0D0BF4DF-7D68-4262-A9FE-976131627A8A}" type="presParOf" srcId="{30BC5F8A-D5CF-4C05-ABB2-D1DDBB450415}" destId="{7B17258B-0CEA-4397-8E35-F6C68D9015C9}"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3C98D7-6CAB-44A2-A1CE-40467D97427C}"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B8260733-26C4-4EEC-813C-AEBC5AE2E475}">
      <dgm:prSet phldrT="[Text]"/>
      <dgm:spPr/>
      <dgm:t>
        <a:bodyPr/>
        <a:lstStyle/>
        <a:p>
          <a:r>
            <a:rPr lang="en-US" dirty="0" smtClean="0"/>
            <a:t>Beliefs</a:t>
          </a:r>
          <a:endParaRPr lang="en-US" dirty="0"/>
        </a:p>
      </dgm:t>
    </dgm:pt>
    <dgm:pt modelId="{C6D131DD-0B28-4853-B9C0-D75D724E0391}" type="parTrans" cxnId="{CC85678C-CE57-493D-821B-4AE498462A3A}">
      <dgm:prSet/>
      <dgm:spPr/>
      <dgm:t>
        <a:bodyPr/>
        <a:lstStyle/>
        <a:p>
          <a:endParaRPr lang="en-US"/>
        </a:p>
      </dgm:t>
    </dgm:pt>
    <dgm:pt modelId="{155D272F-D587-43D0-B5EE-D095B4694F21}" type="sibTrans" cxnId="{CC85678C-CE57-493D-821B-4AE498462A3A}">
      <dgm:prSet/>
      <dgm:spPr/>
      <dgm:t>
        <a:bodyPr/>
        <a:lstStyle/>
        <a:p>
          <a:endParaRPr lang="en-US"/>
        </a:p>
      </dgm:t>
    </dgm:pt>
    <dgm:pt modelId="{8D349CE6-09D5-4976-A7DD-C746B1106E25}">
      <dgm:prSet phldrT="[Text]"/>
      <dgm:spPr/>
      <dgm:t>
        <a:bodyPr/>
        <a:lstStyle/>
        <a:p>
          <a:r>
            <a:rPr lang="en-US" dirty="0" smtClean="0"/>
            <a:t>Coping/Practices</a:t>
          </a:r>
          <a:endParaRPr lang="en-US" dirty="0"/>
        </a:p>
      </dgm:t>
    </dgm:pt>
    <dgm:pt modelId="{CCE9B6B1-7499-44BE-B62E-D21D6B8434E3}" type="parTrans" cxnId="{FFC63107-72FE-4F2B-92FB-1A67590D7BAF}">
      <dgm:prSet/>
      <dgm:spPr/>
      <dgm:t>
        <a:bodyPr/>
        <a:lstStyle/>
        <a:p>
          <a:endParaRPr lang="en-US"/>
        </a:p>
      </dgm:t>
    </dgm:pt>
    <dgm:pt modelId="{817EDC0B-2B7F-45D8-BA33-FB9747118DDF}" type="sibTrans" cxnId="{FFC63107-72FE-4F2B-92FB-1A67590D7BAF}">
      <dgm:prSet/>
      <dgm:spPr/>
      <dgm:t>
        <a:bodyPr/>
        <a:lstStyle/>
        <a:p>
          <a:endParaRPr lang="en-US"/>
        </a:p>
      </dgm:t>
    </dgm:pt>
    <dgm:pt modelId="{BCCD9E4D-99D4-4599-954D-6A535D28938B}">
      <dgm:prSet phldrT="[Text]"/>
      <dgm:spPr/>
      <dgm:t>
        <a:bodyPr/>
        <a:lstStyle/>
        <a:p>
          <a:r>
            <a:rPr lang="en-US" dirty="0" smtClean="0"/>
            <a:t>Values</a:t>
          </a:r>
          <a:endParaRPr lang="en-US" dirty="0"/>
        </a:p>
      </dgm:t>
    </dgm:pt>
    <dgm:pt modelId="{5F10AC0E-8B6F-4C72-8F76-FAF870A4B3DA}" type="parTrans" cxnId="{A152DB4D-67C3-4382-88CB-B39ED6732D67}">
      <dgm:prSet/>
      <dgm:spPr/>
      <dgm:t>
        <a:bodyPr/>
        <a:lstStyle/>
        <a:p>
          <a:endParaRPr lang="en-US"/>
        </a:p>
      </dgm:t>
    </dgm:pt>
    <dgm:pt modelId="{5AA1E157-050A-47B7-A2A9-03CF1AAF51DB}" type="sibTrans" cxnId="{A152DB4D-67C3-4382-88CB-B39ED6732D67}">
      <dgm:prSet/>
      <dgm:spPr/>
      <dgm:t>
        <a:bodyPr/>
        <a:lstStyle/>
        <a:p>
          <a:endParaRPr lang="en-US"/>
        </a:p>
      </dgm:t>
    </dgm:pt>
    <dgm:pt modelId="{C520EF70-394A-401E-829C-C92883474D69}" type="pres">
      <dgm:prSet presAssocID="{CF3C98D7-6CAB-44A2-A1CE-40467D97427C}" presName="compositeShape" presStyleCnt="0">
        <dgm:presLayoutVars>
          <dgm:chMax val="7"/>
          <dgm:dir/>
          <dgm:resizeHandles val="exact"/>
        </dgm:presLayoutVars>
      </dgm:prSet>
      <dgm:spPr/>
      <dgm:t>
        <a:bodyPr/>
        <a:lstStyle/>
        <a:p>
          <a:endParaRPr lang="en-US"/>
        </a:p>
      </dgm:t>
    </dgm:pt>
    <dgm:pt modelId="{8AA5E4AC-875A-47A9-A56E-DED4F44100AD}" type="pres">
      <dgm:prSet presAssocID="{CF3C98D7-6CAB-44A2-A1CE-40467D97427C}" presName="wedge1" presStyleLbl="node1" presStyleIdx="0" presStyleCnt="3"/>
      <dgm:spPr/>
      <dgm:t>
        <a:bodyPr/>
        <a:lstStyle/>
        <a:p>
          <a:endParaRPr lang="en-US"/>
        </a:p>
      </dgm:t>
    </dgm:pt>
    <dgm:pt modelId="{749BE55F-96ED-4D22-A22C-8B21E0CD70AF}" type="pres">
      <dgm:prSet presAssocID="{CF3C98D7-6CAB-44A2-A1CE-40467D97427C}" presName="dummy1a" presStyleCnt="0"/>
      <dgm:spPr/>
    </dgm:pt>
    <dgm:pt modelId="{07F48076-DD9F-4F5B-B44A-947F6D61636A}" type="pres">
      <dgm:prSet presAssocID="{CF3C98D7-6CAB-44A2-A1CE-40467D97427C}" presName="dummy1b" presStyleCnt="0"/>
      <dgm:spPr/>
    </dgm:pt>
    <dgm:pt modelId="{B4E403AA-2D2B-41D1-80AE-B29A09DDCA39}" type="pres">
      <dgm:prSet presAssocID="{CF3C98D7-6CAB-44A2-A1CE-40467D97427C}" presName="wedge1Tx" presStyleLbl="node1" presStyleIdx="0" presStyleCnt="3">
        <dgm:presLayoutVars>
          <dgm:chMax val="0"/>
          <dgm:chPref val="0"/>
          <dgm:bulletEnabled val="1"/>
        </dgm:presLayoutVars>
      </dgm:prSet>
      <dgm:spPr/>
      <dgm:t>
        <a:bodyPr/>
        <a:lstStyle/>
        <a:p>
          <a:endParaRPr lang="en-US"/>
        </a:p>
      </dgm:t>
    </dgm:pt>
    <dgm:pt modelId="{53615AE8-9328-4C34-8FDD-7BC8C88464D1}" type="pres">
      <dgm:prSet presAssocID="{CF3C98D7-6CAB-44A2-A1CE-40467D97427C}" presName="wedge2" presStyleLbl="node1" presStyleIdx="1" presStyleCnt="3" custLinFactNeighborX="396" custLinFactNeighborY="-876"/>
      <dgm:spPr/>
      <dgm:t>
        <a:bodyPr/>
        <a:lstStyle/>
        <a:p>
          <a:endParaRPr lang="en-US"/>
        </a:p>
      </dgm:t>
    </dgm:pt>
    <dgm:pt modelId="{9F1DA6F1-0BA0-49D2-9FA1-8EAFCE8EA1E5}" type="pres">
      <dgm:prSet presAssocID="{CF3C98D7-6CAB-44A2-A1CE-40467D97427C}" presName="dummy2a" presStyleCnt="0"/>
      <dgm:spPr/>
    </dgm:pt>
    <dgm:pt modelId="{65E687DC-E5CD-4E22-9DDF-4A34C50EE426}" type="pres">
      <dgm:prSet presAssocID="{CF3C98D7-6CAB-44A2-A1CE-40467D97427C}" presName="dummy2b" presStyleCnt="0"/>
      <dgm:spPr/>
    </dgm:pt>
    <dgm:pt modelId="{940B6473-2E7A-4AD8-9B94-D82ADBBC786A}" type="pres">
      <dgm:prSet presAssocID="{CF3C98D7-6CAB-44A2-A1CE-40467D97427C}" presName="wedge2Tx" presStyleLbl="node1" presStyleIdx="1" presStyleCnt="3">
        <dgm:presLayoutVars>
          <dgm:chMax val="0"/>
          <dgm:chPref val="0"/>
          <dgm:bulletEnabled val="1"/>
        </dgm:presLayoutVars>
      </dgm:prSet>
      <dgm:spPr/>
      <dgm:t>
        <a:bodyPr/>
        <a:lstStyle/>
        <a:p>
          <a:endParaRPr lang="en-US"/>
        </a:p>
      </dgm:t>
    </dgm:pt>
    <dgm:pt modelId="{70F09CD6-775A-4435-99F3-129D600C047E}" type="pres">
      <dgm:prSet presAssocID="{CF3C98D7-6CAB-44A2-A1CE-40467D97427C}" presName="wedge3" presStyleLbl="node1" presStyleIdx="2" presStyleCnt="3"/>
      <dgm:spPr/>
      <dgm:t>
        <a:bodyPr/>
        <a:lstStyle/>
        <a:p>
          <a:endParaRPr lang="en-US"/>
        </a:p>
      </dgm:t>
    </dgm:pt>
    <dgm:pt modelId="{0BAD3657-6E33-4AAC-B7A2-585D6F706BD4}" type="pres">
      <dgm:prSet presAssocID="{CF3C98D7-6CAB-44A2-A1CE-40467D97427C}" presName="dummy3a" presStyleCnt="0"/>
      <dgm:spPr/>
    </dgm:pt>
    <dgm:pt modelId="{92A67490-0A9E-4702-9CB4-B960C5E4EA13}" type="pres">
      <dgm:prSet presAssocID="{CF3C98D7-6CAB-44A2-A1CE-40467D97427C}" presName="dummy3b" presStyleCnt="0"/>
      <dgm:spPr/>
    </dgm:pt>
    <dgm:pt modelId="{51EF83FB-58CA-4EF0-B393-DF554D918714}" type="pres">
      <dgm:prSet presAssocID="{CF3C98D7-6CAB-44A2-A1CE-40467D97427C}" presName="wedge3Tx" presStyleLbl="node1" presStyleIdx="2" presStyleCnt="3">
        <dgm:presLayoutVars>
          <dgm:chMax val="0"/>
          <dgm:chPref val="0"/>
          <dgm:bulletEnabled val="1"/>
        </dgm:presLayoutVars>
      </dgm:prSet>
      <dgm:spPr/>
      <dgm:t>
        <a:bodyPr/>
        <a:lstStyle/>
        <a:p>
          <a:endParaRPr lang="en-US"/>
        </a:p>
      </dgm:t>
    </dgm:pt>
    <dgm:pt modelId="{E8E851E2-7429-4AB6-88A9-59300EFF7C45}" type="pres">
      <dgm:prSet presAssocID="{155D272F-D587-43D0-B5EE-D095B4694F21}" presName="arrowWedge1" presStyleLbl="fgSibTrans2D1" presStyleIdx="0" presStyleCnt="3"/>
      <dgm:spPr/>
    </dgm:pt>
    <dgm:pt modelId="{B4B78AF8-37CA-4D9A-9DED-2961EE582F09}" type="pres">
      <dgm:prSet presAssocID="{817EDC0B-2B7F-45D8-BA33-FB9747118DDF}" presName="arrowWedge2" presStyleLbl="fgSibTrans2D1" presStyleIdx="1" presStyleCnt="3"/>
      <dgm:spPr/>
    </dgm:pt>
    <dgm:pt modelId="{B32B3803-08B5-4C00-9D0B-4FEE60D83570}" type="pres">
      <dgm:prSet presAssocID="{5AA1E157-050A-47B7-A2A9-03CF1AAF51DB}" presName="arrowWedge3" presStyleLbl="fgSibTrans2D1" presStyleIdx="2" presStyleCnt="3"/>
      <dgm:spPr/>
    </dgm:pt>
  </dgm:ptLst>
  <dgm:cxnLst>
    <dgm:cxn modelId="{A152DB4D-67C3-4382-88CB-B39ED6732D67}" srcId="{CF3C98D7-6CAB-44A2-A1CE-40467D97427C}" destId="{BCCD9E4D-99D4-4599-954D-6A535D28938B}" srcOrd="2" destOrd="0" parTransId="{5F10AC0E-8B6F-4C72-8F76-FAF870A4B3DA}" sibTransId="{5AA1E157-050A-47B7-A2A9-03CF1AAF51DB}"/>
    <dgm:cxn modelId="{35C6A569-AC1C-4E5B-8EFA-1FCEA9B9BCB0}" type="presOf" srcId="{8D349CE6-09D5-4976-A7DD-C746B1106E25}" destId="{53615AE8-9328-4C34-8FDD-7BC8C88464D1}" srcOrd="0" destOrd="0" presId="urn:microsoft.com/office/officeart/2005/8/layout/cycle8"/>
    <dgm:cxn modelId="{64A446D7-7FAE-4C4C-A571-C084DE4BFD8B}" type="presOf" srcId="{BCCD9E4D-99D4-4599-954D-6A535D28938B}" destId="{51EF83FB-58CA-4EF0-B393-DF554D918714}" srcOrd="1" destOrd="0" presId="urn:microsoft.com/office/officeart/2005/8/layout/cycle8"/>
    <dgm:cxn modelId="{DC96A1A8-2E2D-4222-989D-C32B9FF90C44}" type="presOf" srcId="{B8260733-26C4-4EEC-813C-AEBC5AE2E475}" destId="{8AA5E4AC-875A-47A9-A56E-DED4F44100AD}" srcOrd="0" destOrd="0" presId="urn:microsoft.com/office/officeart/2005/8/layout/cycle8"/>
    <dgm:cxn modelId="{C5E35F94-BB45-43BB-94B9-0408690D7753}" type="presOf" srcId="{CF3C98D7-6CAB-44A2-A1CE-40467D97427C}" destId="{C520EF70-394A-401E-829C-C92883474D69}" srcOrd="0" destOrd="0" presId="urn:microsoft.com/office/officeart/2005/8/layout/cycle8"/>
    <dgm:cxn modelId="{3C623C0F-FD3B-4567-9B39-02AA1ECFB31B}" type="presOf" srcId="{8D349CE6-09D5-4976-A7DD-C746B1106E25}" destId="{940B6473-2E7A-4AD8-9B94-D82ADBBC786A}" srcOrd="1" destOrd="0" presId="urn:microsoft.com/office/officeart/2005/8/layout/cycle8"/>
    <dgm:cxn modelId="{EB96A3AA-F1C5-45E5-A53C-00336292CD6F}" type="presOf" srcId="{B8260733-26C4-4EEC-813C-AEBC5AE2E475}" destId="{B4E403AA-2D2B-41D1-80AE-B29A09DDCA39}" srcOrd="1" destOrd="0" presId="urn:microsoft.com/office/officeart/2005/8/layout/cycle8"/>
    <dgm:cxn modelId="{EF1E5A9D-465B-4A2C-88AE-A2D81ACF361B}" type="presOf" srcId="{BCCD9E4D-99D4-4599-954D-6A535D28938B}" destId="{70F09CD6-775A-4435-99F3-129D600C047E}" srcOrd="0" destOrd="0" presId="urn:microsoft.com/office/officeart/2005/8/layout/cycle8"/>
    <dgm:cxn modelId="{FFC63107-72FE-4F2B-92FB-1A67590D7BAF}" srcId="{CF3C98D7-6CAB-44A2-A1CE-40467D97427C}" destId="{8D349CE6-09D5-4976-A7DD-C746B1106E25}" srcOrd="1" destOrd="0" parTransId="{CCE9B6B1-7499-44BE-B62E-D21D6B8434E3}" sibTransId="{817EDC0B-2B7F-45D8-BA33-FB9747118DDF}"/>
    <dgm:cxn modelId="{CC85678C-CE57-493D-821B-4AE498462A3A}" srcId="{CF3C98D7-6CAB-44A2-A1CE-40467D97427C}" destId="{B8260733-26C4-4EEC-813C-AEBC5AE2E475}" srcOrd="0" destOrd="0" parTransId="{C6D131DD-0B28-4853-B9C0-D75D724E0391}" sibTransId="{155D272F-D587-43D0-B5EE-D095B4694F21}"/>
    <dgm:cxn modelId="{44E9362A-1C88-45AF-89CA-2C266480ED6C}" type="presParOf" srcId="{C520EF70-394A-401E-829C-C92883474D69}" destId="{8AA5E4AC-875A-47A9-A56E-DED4F44100AD}" srcOrd="0" destOrd="0" presId="urn:microsoft.com/office/officeart/2005/8/layout/cycle8"/>
    <dgm:cxn modelId="{8C0CBF7B-70CB-4B95-B525-8B416F1D4F79}" type="presParOf" srcId="{C520EF70-394A-401E-829C-C92883474D69}" destId="{749BE55F-96ED-4D22-A22C-8B21E0CD70AF}" srcOrd="1" destOrd="0" presId="urn:microsoft.com/office/officeart/2005/8/layout/cycle8"/>
    <dgm:cxn modelId="{B51D3937-9789-4A3B-BD5B-C6450275AED5}" type="presParOf" srcId="{C520EF70-394A-401E-829C-C92883474D69}" destId="{07F48076-DD9F-4F5B-B44A-947F6D61636A}" srcOrd="2" destOrd="0" presId="urn:microsoft.com/office/officeart/2005/8/layout/cycle8"/>
    <dgm:cxn modelId="{973764A8-7386-4EA6-B8A2-ED9B123C7669}" type="presParOf" srcId="{C520EF70-394A-401E-829C-C92883474D69}" destId="{B4E403AA-2D2B-41D1-80AE-B29A09DDCA39}" srcOrd="3" destOrd="0" presId="urn:microsoft.com/office/officeart/2005/8/layout/cycle8"/>
    <dgm:cxn modelId="{18DA45A9-9348-40C4-96FA-135702B2E3C6}" type="presParOf" srcId="{C520EF70-394A-401E-829C-C92883474D69}" destId="{53615AE8-9328-4C34-8FDD-7BC8C88464D1}" srcOrd="4" destOrd="0" presId="urn:microsoft.com/office/officeart/2005/8/layout/cycle8"/>
    <dgm:cxn modelId="{21CD2B75-44DC-460C-B338-3CECFD31DF43}" type="presParOf" srcId="{C520EF70-394A-401E-829C-C92883474D69}" destId="{9F1DA6F1-0BA0-49D2-9FA1-8EAFCE8EA1E5}" srcOrd="5" destOrd="0" presId="urn:microsoft.com/office/officeart/2005/8/layout/cycle8"/>
    <dgm:cxn modelId="{EE618A8E-4942-477B-BC49-49B7A69A2333}" type="presParOf" srcId="{C520EF70-394A-401E-829C-C92883474D69}" destId="{65E687DC-E5CD-4E22-9DDF-4A34C50EE426}" srcOrd="6" destOrd="0" presId="urn:microsoft.com/office/officeart/2005/8/layout/cycle8"/>
    <dgm:cxn modelId="{CC307D33-3408-47DE-911C-FA6D632139EE}" type="presParOf" srcId="{C520EF70-394A-401E-829C-C92883474D69}" destId="{940B6473-2E7A-4AD8-9B94-D82ADBBC786A}" srcOrd="7" destOrd="0" presId="urn:microsoft.com/office/officeart/2005/8/layout/cycle8"/>
    <dgm:cxn modelId="{81BC64CD-E027-4B01-9102-85DAD42B4A19}" type="presParOf" srcId="{C520EF70-394A-401E-829C-C92883474D69}" destId="{70F09CD6-775A-4435-99F3-129D600C047E}" srcOrd="8" destOrd="0" presId="urn:microsoft.com/office/officeart/2005/8/layout/cycle8"/>
    <dgm:cxn modelId="{BBC2648D-DC7C-4130-846F-EE2F0530B5A2}" type="presParOf" srcId="{C520EF70-394A-401E-829C-C92883474D69}" destId="{0BAD3657-6E33-4AAC-B7A2-585D6F706BD4}" srcOrd="9" destOrd="0" presId="urn:microsoft.com/office/officeart/2005/8/layout/cycle8"/>
    <dgm:cxn modelId="{40284985-1311-4CC6-83FE-FC4C293924F6}" type="presParOf" srcId="{C520EF70-394A-401E-829C-C92883474D69}" destId="{92A67490-0A9E-4702-9CB4-B960C5E4EA13}" srcOrd="10" destOrd="0" presId="urn:microsoft.com/office/officeart/2005/8/layout/cycle8"/>
    <dgm:cxn modelId="{0466E30B-2714-49A6-A558-3C9A76270587}" type="presParOf" srcId="{C520EF70-394A-401E-829C-C92883474D69}" destId="{51EF83FB-58CA-4EF0-B393-DF554D918714}" srcOrd="11" destOrd="0" presId="urn:microsoft.com/office/officeart/2005/8/layout/cycle8"/>
    <dgm:cxn modelId="{A1E0A062-E19F-40A3-8379-963E7736AAA4}" type="presParOf" srcId="{C520EF70-394A-401E-829C-C92883474D69}" destId="{E8E851E2-7429-4AB6-88A9-59300EFF7C45}" srcOrd="12" destOrd="0" presId="urn:microsoft.com/office/officeart/2005/8/layout/cycle8"/>
    <dgm:cxn modelId="{9D4B9477-B2C4-4EE0-B9AC-E015FF55CAC5}" type="presParOf" srcId="{C520EF70-394A-401E-829C-C92883474D69}" destId="{B4B78AF8-37CA-4D9A-9DED-2961EE582F09}" srcOrd="13" destOrd="0" presId="urn:microsoft.com/office/officeart/2005/8/layout/cycle8"/>
    <dgm:cxn modelId="{5D8940E7-FE06-4C0D-A2CA-34554562E62D}" type="presParOf" srcId="{C520EF70-394A-401E-829C-C92883474D69}" destId="{B32B3803-08B5-4C00-9D0B-4FEE60D83570}"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DDB1E7-93F7-4434-BE73-63399B5FF106}"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en-US"/>
        </a:p>
      </dgm:t>
    </dgm:pt>
    <dgm:pt modelId="{DB96D570-4BA5-4773-95CE-E169CC39DDBE}">
      <dgm:prSet phldrT="[Text]" custT="1"/>
      <dgm:spPr/>
      <dgm:t>
        <a:bodyPr/>
        <a:lstStyle/>
        <a:p>
          <a:r>
            <a:rPr lang="en-US" sz="2000" b="1" dirty="0" smtClean="0"/>
            <a:t>Community and Social Systems</a:t>
          </a:r>
          <a:endParaRPr lang="en-US" sz="2000" b="1" dirty="0"/>
        </a:p>
      </dgm:t>
    </dgm:pt>
    <dgm:pt modelId="{B9F70771-C759-45C0-BCB2-424A183D3B66}" type="parTrans" cxnId="{5BC9E819-8D76-4BF4-9E2F-316B4C64161D}">
      <dgm:prSet/>
      <dgm:spPr/>
      <dgm:t>
        <a:bodyPr/>
        <a:lstStyle/>
        <a:p>
          <a:endParaRPr lang="en-US"/>
        </a:p>
      </dgm:t>
    </dgm:pt>
    <dgm:pt modelId="{4670B92B-9539-40C6-B1E4-64EEB4B0ECD1}" type="sibTrans" cxnId="{5BC9E819-8D76-4BF4-9E2F-316B4C64161D}">
      <dgm:prSet/>
      <dgm:spPr/>
      <dgm:t>
        <a:bodyPr/>
        <a:lstStyle/>
        <a:p>
          <a:endParaRPr lang="en-US"/>
        </a:p>
      </dgm:t>
    </dgm:pt>
    <dgm:pt modelId="{B6FD69EE-AE80-408E-B156-3108536295D4}">
      <dgm:prSet phldrT="[Text]" custT="1"/>
      <dgm:spPr/>
      <dgm:t>
        <a:bodyPr/>
        <a:lstStyle/>
        <a:p>
          <a:r>
            <a:rPr lang="en-US" sz="1800" b="1" dirty="0" smtClean="0"/>
            <a:t>Significant Relationships</a:t>
          </a:r>
          <a:endParaRPr lang="en-US" sz="1800" b="1" dirty="0"/>
        </a:p>
      </dgm:t>
    </dgm:pt>
    <dgm:pt modelId="{B077B19F-5F12-4097-A633-B47D4617DF87}" type="parTrans" cxnId="{D22DD2EA-12D3-4473-A7CE-EDE7C65FBD63}">
      <dgm:prSet/>
      <dgm:spPr/>
      <dgm:t>
        <a:bodyPr/>
        <a:lstStyle/>
        <a:p>
          <a:endParaRPr lang="en-US"/>
        </a:p>
      </dgm:t>
    </dgm:pt>
    <dgm:pt modelId="{77DC68D1-DF10-45B0-8AC5-E56360950ED5}" type="sibTrans" cxnId="{D22DD2EA-12D3-4473-A7CE-EDE7C65FBD63}">
      <dgm:prSet/>
      <dgm:spPr/>
      <dgm:t>
        <a:bodyPr/>
        <a:lstStyle/>
        <a:p>
          <a:endParaRPr lang="en-US"/>
        </a:p>
      </dgm:t>
    </dgm:pt>
    <dgm:pt modelId="{9D82BC99-1E0D-4697-BA44-CB6D815C2590}">
      <dgm:prSet phldrT="[Text]" custT="1"/>
      <dgm:spPr/>
      <dgm:t>
        <a:bodyPr/>
        <a:lstStyle/>
        <a:p>
          <a:r>
            <a:rPr lang="en-US" sz="2000" b="1" dirty="0" smtClean="0"/>
            <a:t>Embodied Self</a:t>
          </a:r>
          <a:endParaRPr lang="en-US" sz="2000" b="1" dirty="0"/>
        </a:p>
      </dgm:t>
    </dgm:pt>
    <dgm:pt modelId="{0C949A2C-D84B-436A-9CBA-76D19C638F5D}" type="parTrans" cxnId="{DDA93568-6C01-4E7C-8CB6-3982701B9B0B}">
      <dgm:prSet/>
      <dgm:spPr/>
      <dgm:t>
        <a:bodyPr/>
        <a:lstStyle/>
        <a:p>
          <a:endParaRPr lang="en-US"/>
        </a:p>
      </dgm:t>
    </dgm:pt>
    <dgm:pt modelId="{1E129EBB-5A8C-48B1-A3E7-6123528221F2}" type="sibTrans" cxnId="{DDA93568-6C01-4E7C-8CB6-3982701B9B0B}">
      <dgm:prSet/>
      <dgm:spPr/>
      <dgm:t>
        <a:bodyPr/>
        <a:lstStyle/>
        <a:p>
          <a:endParaRPr lang="en-US"/>
        </a:p>
      </dgm:t>
    </dgm:pt>
    <dgm:pt modelId="{99BD9057-D9E1-423F-8B2D-69172C20BC12}" type="pres">
      <dgm:prSet presAssocID="{63DDB1E7-93F7-4434-BE73-63399B5FF106}" presName="Name0" presStyleCnt="0">
        <dgm:presLayoutVars>
          <dgm:chMax val="7"/>
          <dgm:resizeHandles val="exact"/>
        </dgm:presLayoutVars>
      </dgm:prSet>
      <dgm:spPr/>
      <dgm:t>
        <a:bodyPr/>
        <a:lstStyle/>
        <a:p>
          <a:endParaRPr lang="en-US"/>
        </a:p>
      </dgm:t>
    </dgm:pt>
    <dgm:pt modelId="{F7A29173-F5AF-4BA3-B97F-4ACAFCF470A4}" type="pres">
      <dgm:prSet presAssocID="{63DDB1E7-93F7-4434-BE73-63399B5FF106}" presName="comp1" presStyleCnt="0"/>
      <dgm:spPr/>
    </dgm:pt>
    <dgm:pt modelId="{501D1CA5-60ED-427C-9EC0-79BDA211EE85}" type="pres">
      <dgm:prSet presAssocID="{63DDB1E7-93F7-4434-BE73-63399B5FF106}" presName="circle1" presStyleLbl="node1" presStyleIdx="0" presStyleCnt="3" custScaleX="212630"/>
      <dgm:spPr/>
      <dgm:t>
        <a:bodyPr/>
        <a:lstStyle/>
        <a:p>
          <a:endParaRPr lang="en-US"/>
        </a:p>
      </dgm:t>
    </dgm:pt>
    <dgm:pt modelId="{30616724-6336-42ED-ACA9-AA825BADE74D}" type="pres">
      <dgm:prSet presAssocID="{63DDB1E7-93F7-4434-BE73-63399B5FF106}" presName="c1text" presStyleLbl="node1" presStyleIdx="0" presStyleCnt="3">
        <dgm:presLayoutVars>
          <dgm:bulletEnabled val="1"/>
        </dgm:presLayoutVars>
      </dgm:prSet>
      <dgm:spPr/>
      <dgm:t>
        <a:bodyPr/>
        <a:lstStyle/>
        <a:p>
          <a:endParaRPr lang="en-US"/>
        </a:p>
      </dgm:t>
    </dgm:pt>
    <dgm:pt modelId="{BAD5ED52-DD71-4B86-ABD1-DE4561529DBE}" type="pres">
      <dgm:prSet presAssocID="{63DDB1E7-93F7-4434-BE73-63399B5FF106}" presName="comp2" presStyleCnt="0"/>
      <dgm:spPr/>
    </dgm:pt>
    <dgm:pt modelId="{7DCB77CE-8E99-4F77-8A74-733C23FC9D71}" type="pres">
      <dgm:prSet presAssocID="{63DDB1E7-93F7-4434-BE73-63399B5FF106}" presName="circle2" presStyleLbl="node1" presStyleIdx="1" presStyleCnt="3" custScaleX="188803" custLinFactNeighborY="-434"/>
      <dgm:spPr>
        <a:prstGeom prst="cloudCallout">
          <a:avLst/>
        </a:prstGeom>
      </dgm:spPr>
      <dgm:t>
        <a:bodyPr/>
        <a:lstStyle/>
        <a:p>
          <a:endParaRPr lang="en-US"/>
        </a:p>
      </dgm:t>
    </dgm:pt>
    <dgm:pt modelId="{2E6450C4-D283-4A2A-AF83-5C656BB5A645}" type="pres">
      <dgm:prSet presAssocID="{63DDB1E7-93F7-4434-BE73-63399B5FF106}" presName="c2text" presStyleLbl="node1" presStyleIdx="1" presStyleCnt="3">
        <dgm:presLayoutVars>
          <dgm:bulletEnabled val="1"/>
        </dgm:presLayoutVars>
      </dgm:prSet>
      <dgm:spPr/>
      <dgm:t>
        <a:bodyPr/>
        <a:lstStyle/>
        <a:p>
          <a:endParaRPr lang="en-US"/>
        </a:p>
      </dgm:t>
    </dgm:pt>
    <dgm:pt modelId="{DF719E28-A93C-4402-A5FF-8DFCF78ADB18}" type="pres">
      <dgm:prSet presAssocID="{63DDB1E7-93F7-4434-BE73-63399B5FF106}" presName="comp3" presStyleCnt="0"/>
      <dgm:spPr/>
    </dgm:pt>
    <dgm:pt modelId="{705449C8-D614-40AB-BE50-26D34691469F}" type="pres">
      <dgm:prSet presAssocID="{63DDB1E7-93F7-4434-BE73-63399B5FF106}" presName="circle3" presStyleLbl="node1" presStyleIdx="2" presStyleCnt="3" custScaleX="213245"/>
      <dgm:spPr>
        <a:prstGeom prst="cloudCallout">
          <a:avLst/>
        </a:prstGeom>
      </dgm:spPr>
      <dgm:t>
        <a:bodyPr/>
        <a:lstStyle/>
        <a:p>
          <a:endParaRPr lang="en-US"/>
        </a:p>
      </dgm:t>
    </dgm:pt>
    <dgm:pt modelId="{A4E2D63B-8200-4890-8FF0-55F736593565}" type="pres">
      <dgm:prSet presAssocID="{63DDB1E7-93F7-4434-BE73-63399B5FF106}" presName="c3text" presStyleLbl="node1" presStyleIdx="2" presStyleCnt="3">
        <dgm:presLayoutVars>
          <dgm:bulletEnabled val="1"/>
        </dgm:presLayoutVars>
      </dgm:prSet>
      <dgm:spPr/>
      <dgm:t>
        <a:bodyPr/>
        <a:lstStyle/>
        <a:p>
          <a:endParaRPr lang="en-US"/>
        </a:p>
      </dgm:t>
    </dgm:pt>
  </dgm:ptLst>
  <dgm:cxnLst>
    <dgm:cxn modelId="{3FDD5D08-2EA9-4C1C-89AA-95FBF5F72F24}" type="presOf" srcId="{9D82BC99-1E0D-4697-BA44-CB6D815C2590}" destId="{705449C8-D614-40AB-BE50-26D34691469F}" srcOrd="0" destOrd="0" presId="urn:microsoft.com/office/officeart/2005/8/layout/venn2"/>
    <dgm:cxn modelId="{3AB5127E-F365-4A84-AB3F-1AE10F63A727}" type="presOf" srcId="{DB96D570-4BA5-4773-95CE-E169CC39DDBE}" destId="{30616724-6336-42ED-ACA9-AA825BADE74D}" srcOrd="1" destOrd="0" presId="urn:microsoft.com/office/officeart/2005/8/layout/venn2"/>
    <dgm:cxn modelId="{5362864D-9C61-4BB2-A566-FC0DCC67682C}" type="presOf" srcId="{DB96D570-4BA5-4773-95CE-E169CC39DDBE}" destId="{501D1CA5-60ED-427C-9EC0-79BDA211EE85}" srcOrd="0" destOrd="0" presId="urn:microsoft.com/office/officeart/2005/8/layout/venn2"/>
    <dgm:cxn modelId="{6A3DA9C4-05CB-4DB5-B3C4-9B177E1325B6}" type="presOf" srcId="{63DDB1E7-93F7-4434-BE73-63399B5FF106}" destId="{99BD9057-D9E1-423F-8B2D-69172C20BC12}" srcOrd="0" destOrd="0" presId="urn:microsoft.com/office/officeart/2005/8/layout/venn2"/>
    <dgm:cxn modelId="{D22DD2EA-12D3-4473-A7CE-EDE7C65FBD63}" srcId="{63DDB1E7-93F7-4434-BE73-63399B5FF106}" destId="{B6FD69EE-AE80-408E-B156-3108536295D4}" srcOrd="1" destOrd="0" parTransId="{B077B19F-5F12-4097-A633-B47D4617DF87}" sibTransId="{77DC68D1-DF10-45B0-8AC5-E56360950ED5}"/>
    <dgm:cxn modelId="{DDA93568-6C01-4E7C-8CB6-3982701B9B0B}" srcId="{63DDB1E7-93F7-4434-BE73-63399B5FF106}" destId="{9D82BC99-1E0D-4697-BA44-CB6D815C2590}" srcOrd="2" destOrd="0" parTransId="{0C949A2C-D84B-436A-9CBA-76D19C638F5D}" sibTransId="{1E129EBB-5A8C-48B1-A3E7-6123528221F2}"/>
    <dgm:cxn modelId="{83799964-F2DE-4ABB-AA87-8F1FD7AB17B0}" type="presOf" srcId="{B6FD69EE-AE80-408E-B156-3108536295D4}" destId="{7DCB77CE-8E99-4F77-8A74-733C23FC9D71}" srcOrd="0" destOrd="0" presId="urn:microsoft.com/office/officeart/2005/8/layout/venn2"/>
    <dgm:cxn modelId="{BCFC779C-BF97-47F9-A659-C099539AA7B3}" type="presOf" srcId="{B6FD69EE-AE80-408E-B156-3108536295D4}" destId="{2E6450C4-D283-4A2A-AF83-5C656BB5A645}" srcOrd="1" destOrd="0" presId="urn:microsoft.com/office/officeart/2005/8/layout/venn2"/>
    <dgm:cxn modelId="{9F69909F-BCAC-4559-9EF5-2BC7C4991924}" type="presOf" srcId="{9D82BC99-1E0D-4697-BA44-CB6D815C2590}" destId="{A4E2D63B-8200-4890-8FF0-55F736593565}" srcOrd="1" destOrd="0" presId="urn:microsoft.com/office/officeart/2005/8/layout/venn2"/>
    <dgm:cxn modelId="{5BC9E819-8D76-4BF4-9E2F-316B4C64161D}" srcId="{63DDB1E7-93F7-4434-BE73-63399B5FF106}" destId="{DB96D570-4BA5-4773-95CE-E169CC39DDBE}" srcOrd="0" destOrd="0" parTransId="{B9F70771-C759-45C0-BCB2-424A183D3B66}" sibTransId="{4670B92B-9539-40C6-B1E4-64EEB4B0ECD1}"/>
    <dgm:cxn modelId="{858CA544-EAED-43DE-B24E-966C0D9311D0}" type="presParOf" srcId="{99BD9057-D9E1-423F-8B2D-69172C20BC12}" destId="{F7A29173-F5AF-4BA3-B97F-4ACAFCF470A4}" srcOrd="0" destOrd="0" presId="urn:microsoft.com/office/officeart/2005/8/layout/venn2"/>
    <dgm:cxn modelId="{F25C4326-2612-424D-A69C-01F894415A67}" type="presParOf" srcId="{F7A29173-F5AF-4BA3-B97F-4ACAFCF470A4}" destId="{501D1CA5-60ED-427C-9EC0-79BDA211EE85}" srcOrd="0" destOrd="0" presId="urn:microsoft.com/office/officeart/2005/8/layout/venn2"/>
    <dgm:cxn modelId="{02BDB32F-9EA6-499A-A8C2-9AF43199BBEE}" type="presParOf" srcId="{F7A29173-F5AF-4BA3-B97F-4ACAFCF470A4}" destId="{30616724-6336-42ED-ACA9-AA825BADE74D}" srcOrd="1" destOrd="0" presId="urn:microsoft.com/office/officeart/2005/8/layout/venn2"/>
    <dgm:cxn modelId="{6017958E-4FA1-436B-A8F5-A61612CA850A}" type="presParOf" srcId="{99BD9057-D9E1-423F-8B2D-69172C20BC12}" destId="{BAD5ED52-DD71-4B86-ABD1-DE4561529DBE}" srcOrd="1" destOrd="0" presId="urn:microsoft.com/office/officeart/2005/8/layout/venn2"/>
    <dgm:cxn modelId="{36C6AF96-4F17-448F-A879-864FA098812C}" type="presParOf" srcId="{BAD5ED52-DD71-4B86-ABD1-DE4561529DBE}" destId="{7DCB77CE-8E99-4F77-8A74-733C23FC9D71}" srcOrd="0" destOrd="0" presId="urn:microsoft.com/office/officeart/2005/8/layout/venn2"/>
    <dgm:cxn modelId="{E03FCAA6-89F6-4668-9D5D-52DD03E9D199}" type="presParOf" srcId="{BAD5ED52-DD71-4B86-ABD1-DE4561529DBE}" destId="{2E6450C4-D283-4A2A-AF83-5C656BB5A645}" srcOrd="1" destOrd="0" presId="urn:microsoft.com/office/officeart/2005/8/layout/venn2"/>
    <dgm:cxn modelId="{5D626352-1C94-4F39-BD1D-2655E318AB53}" type="presParOf" srcId="{99BD9057-D9E1-423F-8B2D-69172C20BC12}" destId="{DF719E28-A93C-4402-A5FF-8DFCF78ADB18}" srcOrd="2" destOrd="0" presId="urn:microsoft.com/office/officeart/2005/8/layout/venn2"/>
    <dgm:cxn modelId="{16D4FBF0-48BA-4C8E-9B84-35829652EE0A}" type="presParOf" srcId="{DF719E28-A93C-4402-A5FF-8DFCF78ADB18}" destId="{705449C8-D614-40AB-BE50-26D34691469F}" srcOrd="0" destOrd="0" presId="urn:microsoft.com/office/officeart/2005/8/layout/venn2"/>
    <dgm:cxn modelId="{D8C23608-90CE-4A96-8FDD-745AB88F14F2}" type="presParOf" srcId="{DF719E28-A93C-4402-A5FF-8DFCF78ADB18}" destId="{A4E2D63B-8200-4890-8FF0-55F736593565}"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5E4AC-875A-47A9-A56E-DED4F44100AD}">
      <dsp:nvSpPr>
        <dsp:cNvPr id="0" name=""/>
        <dsp:cNvSpPr/>
      </dsp:nvSpPr>
      <dsp:spPr>
        <a:xfrm>
          <a:off x="716949" y="242696"/>
          <a:ext cx="3136392" cy="3136392"/>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Beliefs</a:t>
          </a:r>
          <a:endParaRPr lang="en-US" sz="2600" kern="1200" dirty="0"/>
        </a:p>
      </dsp:txBody>
      <dsp:txXfrm>
        <a:off x="2369902" y="907313"/>
        <a:ext cx="1120140" cy="933450"/>
      </dsp:txXfrm>
    </dsp:sp>
    <dsp:sp modelId="{53615AE8-9328-4C34-8FDD-7BC8C88464D1}">
      <dsp:nvSpPr>
        <dsp:cNvPr id="0" name=""/>
        <dsp:cNvSpPr/>
      </dsp:nvSpPr>
      <dsp:spPr>
        <a:xfrm>
          <a:off x="664774" y="327236"/>
          <a:ext cx="3136392" cy="3136392"/>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Coping Practices</a:t>
          </a:r>
          <a:endParaRPr lang="en-US" sz="2600" kern="1200" dirty="0"/>
        </a:p>
      </dsp:txBody>
      <dsp:txXfrm>
        <a:off x="1411534" y="2362157"/>
        <a:ext cx="1680210" cy="821436"/>
      </dsp:txXfrm>
    </dsp:sp>
    <dsp:sp modelId="{70F09CD6-775A-4435-99F3-129D600C047E}">
      <dsp:nvSpPr>
        <dsp:cNvPr id="0" name=""/>
        <dsp:cNvSpPr/>
      </dsp:nvSpPr>
      <dsp:spPr>
        <a:xfrm>
          <a:off x="609024" y="210360"/>
          <a:ext cx="3136392" cy="3136392"/>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Values</a:t>
          </a:r>
          <a:endParaRPr lang="en-US" sz="2600" kern="1200" dirty="0"/>
        </a:p>
      </dsp:txBody>
      <dsp:txXfrm>
        <a:off x="972323" y="874977"/>
        <a:ext cx="1120140" cy="933450"/>
      </dsp:txXfrm>
    </dsp:sp>
    <dsp:sp modelId="{E8E851E2-7429-4AB6-88A9-59300EFF7C45}">
      <dsp:nvSpPr>
        <dsp:cNvPr id="0" name=""/>
        <dsp:cNvSpPr/>
      </dsp:nvSpPr>
      <dsp:spPr>
        <a:xfrm>
          <a:off x="523050" y="48539"/>
          <a:ext cx="3524707" cy="3524707"/>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B78AF8-37CA-4D9A-9DED-2961EE582F09}">
      <dsp:nvSpPr>
        <dsp:cNvPr id="0" name=""/>
        <dsp:cNvSpPr/>
      </dsp:nvSpPr>
      <dsp:spPr>
        <a:xfrm>
          <a:off x="470617" y="132880"/>
          <a:ext cx="3524707" cy="3524707"/>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2B3803-08B5-4C00-9D0B-4FEE60D83570}">
      <dsp:nvSpPr>
        <dsp:cNvPr id="0" name=""/>
        <dsp:cNvSpPr/>
      </dsp:nvSpPr>
      <dsp:spPr>
        <a:xfrm>
          <a:off x="464200" y="16203"/>
          <a:ext cx="3425521" cy="3524707"/>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5E4AC-875A-47A9-A56E-DED4F44100AD}">
      <dsp:nvSpPr>
        <dsp:cNvPr id="0" name=""/>
        <dsp:cNvSpPr/>
      </dsp:nvSpPr>
      <dsp:spPr>
        <a:xfrm>
          <a:off x="971530" y="213423"/>
          <a:ext cx="3203066" cy="3203066"/>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Beliefs</a:t>
          </a:r>
          <a:endParaRPr lang="en-US" sz="1900" kern="1200" dirty="0"/>
        </a:p>
      </dsp:txBody>
      <dsp:txXfrm>
        <a:off x="2659622" y="892168"/>
        <a:ext cx="1143952" cy="953293"/>
      </dsp:txXfrm>
    </dsp:sp>
    <dsp:sp modelId="{53615AE8-9328-4C34-8FDD-7BC8C88464D1}">
      <dsp:nvSpPr>
        <dsp:cNvPr id="0" name=""/>
        <dsp:cNvSpPr/>
      </dsp:nvSpPr>
      <dsp:spPr>
        <a:xfrm>
          <a:off x="930867" y="334192"/>
          <a:ext cx="3203066" cy="3203066"/>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Coping/Practices</a:t>
          </a:r>
          <a:endParaRPr lang="en-US" sz="1900" kern="1200" dirty="0"/>
        </a:p>
      </dsp:txBody>
      <dsp:txXfrm>
        <a:off x="1693501" y="2412372"/>
        <a:ext cx="1715928" cy="838898"/>
      </dsp:txXfrm>
    </dsp:sp>
    <dsp:sp modelId="{70F09CD6-775A-4435-99F3-129D600C047E}">
      <dsp:nvSpPr>
        <dsp:cNvPr id="0" name=""/>
        <dsp:cNvSpPr/>
      </dsp:nvSpPr>
      <dsp:spPr>
        <a:xfrm>
          <a:off x="945087" y="345982"/>
          <a:ext cx="3017320" cy="3006814"/>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Values</a:t>
          </a:r>
          <a:endParaRPr lang="en-US" sz="1900" kern="1200" dirty="0"/>
        </a:p>
      </dsp:txBody>
      <dsp:txXfrm>
        <a:off x="1294594" y="983140"/>
        <a:ext cx="1077614" cy="894885"/>
      </dsp:txXfrm>
    </dsp:sp>
    <dsp:sp modelId="{E8E851E2-7429-4AB6-88A9-59300EFF7C45}">
      <dsp:nvSpPr>
        <dsp:cNvPr id="0" name=""/>
        <dsp:cNvSpPr/>
      </dsp:nvSpPr>
      <dsp:spPr>
        <a:xfrm>
          <a:off x="773510" y="15138"/>
          <a:ext cx="3599636" cy="359963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B78AF8-37CA-4D9A-9DED-2961EE582F09}">
      <dsp:nvSpPr>
        <dsp:cNvPr id="0" name=""/>
        <dsp:cNvSpPr/>
      </dsp:nvSpPr>
      <dsp:spPr>
        <a:xfrm>
          <a:off x="732582" y="135705"/>
          <a:ext cx="3599636" cy="359963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2B3803-08B5-4C00-9D0B-4FEE60D83570}">
      <dsp:nvSpPr>
        <dsp:cNvPr id="0" name=""/>
        <dsp:cNvSpPr/>
      </dsp:nvSpPr>
      <dsp:spPr>
        <a:xfrm>
          <a:off x="654709" y="50674"/>
          <a:ext cx="3599636" cy="359963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69ABE-50E8-4E72-B4D3-4666E7FB8F79}">
      <dsp:nvSpPr>
        <dsp:cNvPr id="0" name=""/>
        <dsp:cNvSpPr/>
      </dsp:nvSpPr>
      <dsp:spPr>
        <a:xfrm>
          <a:off x="438381" y="941457"/>
          <a:ext cx="2650046" cy="2740901"/>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Beliefs</a:t>
          </a:r>
          <a:endParaRPr lang="en-US" sz="2500" kern="1200" dirty="0"/>
        </a:p>
      </dsp:txBody>
      <dsp:txXfrm>
        <a:off x="1835019" y="1522267"/>
        <a:ext cx="946445" cy="815744"/>
      </dsp:txXfrm>
    </dsp:sp>
    <dsp:sp modelId="{60864B8C-51B7-4B4D-B171-58C18E1DA801}">
      <dsp:nvSpPr>
        <dsp:cNvPr id="0" name=""/>
        <dsp:cNvSpPr/>
      </dsp:nvSpPr>
      <dsp:spPr>
        <a:xfrm>
          <a:off x="297225" y="1004315"/>
          <a:ext cx="2816352" cy="2816352"/>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Practices</a:t>
          </a:r>
          <a:endParaRPr lang="en-US" sz="2500" kern="1200" dirty="0"/>
        </a:p>
      </dsp:txBody>
      <dsp:txXfrm>
        <a:off x="967785" y="2831592"/>
        <a:ext cx="1508760" cy="737616"/>
      </dsp:txXfrm>
    </dsp:sp>
    <dsp:sp modelId="{FCD83690-B1BA-4F45-969E-4BF6F63B3B9E}">
      <dsp:nvSpPr>
        <dsp:cNvPr id="0" name=""/>
        <dsp:cNvSpPr/>
      </dsp:nvSpPr>
      <dsp:spPr>
        <a:xfrm>
          <a:off x="239222" y="903731"/>
          <a:ext cx="2816352" cy="2816352"/>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Values</a:t>
          </a:r>
          <a:endParaRPr lang="en-US" sz="2500" kern="1200" dirty="0"/>
        </a:p>
      </dsp:txBody>
      <dsp:txXfrm>
        <a:off x="565449" y="1500530"/>
        <a:ext cx="1005840" cy="838200"/>
      </dsp:txXfrm>
    </dsp:sp>
    <dsp:sp modelId="{3808C72F-3BF9-4EEC-82C6-367B1D8CF045}">
      <dsp:nvSpPr>
        <dsp:cNvPr id="0" name=""/>
        <dsp:cNvSpPr/>
      </dsp:nvSpPr>
      <dsp:spPr>
        <a:xfrm>
          <a:off x="182178" y="729868"/>
          <a:ext cx="3165043" cy="3165043"/>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11D785-9125-44D5-BF3D-528F6C8E4125}">
      <dsp:nvSpPr>
        <dsp:cNvPr id="0" name=""/>
        <dsp:cNvSpPr/>
      </dsp:nvSpPr>
      <dsp:spPr>
        <a:xfrm>
          <a:off x="122880" y="829792"/>
          <a:ext cx="3165043" cy="3165043"/>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17258B-0CEA-4397-8E35-F6C68D9015C9}">
      <dsp:nvSpPr>
        <dsp:cNvPr id="0" name=""/>
        <dsp:cNvSpPr/>
      </dsp:nvSpPr>
      <dsp:spPr>
        <a:xfrm>
          <a:off x="64644" y="729386"/>
          <a:ext cx="3165043" cy="3165043"/>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5E4AC-875A-47A9-A56E-DED4F44100AD}">
      <dsp:nvSpPr>
        <dsp:cNvPr id="0" name=""/>
        <dsp:cNvSpPr/>
      </dsp:nvSpPr>
      <dsp:spPr>
        <a:xfrm>
          <a:off x="437441" y="560514"/>
          <a:ext cx="3776471" cy="3776471"/>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Beliefs</a:t>
          </a:r>
          <a:endParaRPr lang="en-US" sz="2200" kern="1200" dirty="0"/>
        </a:p>
      </dsp:txBody>
      <dsp:txXfrm>
        <a:off x="2427731" y="1360766"/>
        <a:ext cx="1348739" cy="1123949"/>
      </dsp:txXfrm>
    </dsp:sp>
    <dsp:sp modelId="{53615AE8-9328-4C34-8FDD-7BC8C88464D1}">
      <dsp:nvSpPr>
        <dsp:cNvPr id="0" name=""/>
        <dsp:cNvSpPr/>
      </dsp:nvSpPr>
      <dsp:spPr>
        <a:xfrm>
          <a:off x="374618" y="662306"/>
          <a:ext cx="3776471" cy="3776471"/>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Coping/Practices</a:t>
          </a:r>
          <a:endParaRPr lang="en-US" sz="2200" kern="1200" dirty="0"/>
        </a:p>
      </dsp:txBody>
      <dsp:txXfrm>
        <a:off x="1273778" y="3112516"/>
        <a:ext cx="2023109" cy="989075"/>
      </dsp:txXfrm>
    </dsp:sp>
    <dsp:sp modelId="{70F09CD6-775A-4435-99F3-129D600C047E}">
      <dsp:nvSpPr>
        <dsp:cNvPr id="0" name=""/>
        <dsp:cNvSpPr/>
      </dsp:nvSpPr>
      <dsp:spPr>
        <a:xfrm>
          <a:off x="281886" y="560514"/>
          <a:ext cx="3776471" cy="3776471"/>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Values</a:t>
          </a:r>
          <a:endParaRPr lang="en-US" sz="2200" kern="1200" dirty="0"/>
        </a:p>
      </dsp:txBody>
      <dsp:txXfrm>
        <a:off x="719327" y="1360766"/>
        <a:ext cx="1348739" cy="1123949"/>
      </dsp:txXfrm>
    </dsp:sp>
    <dsp:sp modelId="{E8E851E2-7429-4AB6-88A9-59300EFF7C45}">
      <dsp:nvSpPr>
        <dsp:cNvPr id="0" name=""/>
        <dsp:cNvSpPr/>
      </dsp:nvSpPr>
      <dsp:spPr>
        <a:xfrm>
          <a:off x="203971" y="326732"/>
          <a:ext cx="4244034" cy="4244034"/>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B78AF8-37CA-4D9A-9DED-2961EE582F09}">
      <dsp:nvSpPr>
        <dsp:cNvPr id="0" name=""/>
        <dsp:cNvSpPr/>
      </dsp:nvSpPr>
      <dsp:spPr>
        <a:xfrm>
          <a:off x="140837" y="428286"/>
          <a:ext cx="4244034" cy="4244034"/>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2B3803-08B5-4C00-9D0B-4FEE60D83570}">
      <dsp:nvSpPr>
        <dsp:cNvPr id="0" name=""/>
        <dsp:cNvSpPr/>
      </dsp:nvSpPr>
      <dsp:spPr>
        <a:xfrm>
          <a:off x="47793" y="326732"/>
          <a:ext cx="4244034" cy="4244034"/>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1D1CA5-60ED-427C-9EC0-79BDA211EE85}">
      <dsp:nvSpPr>
        <dsp:cNvPr id="0" name=""/>
        <dsp:cNvSpPr/>
      </dsp:nvSpPr>
      <dsp:spPr>
        <a:xfrm>
          <a:off x="-49705" y="0"/>
          <a:ext cx="6805010" cy="320040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Community and Social Systems</a:t>
          </a:r>
          <a:endParaRPr lang="en-US" sz="2000" b="1" kern="1200" dirty="0"/>
        </a:p>
      </dsp:txBody>
      <dsp:txXfrm>
        <a:off x="2163624" y="160020"/>
        <a:ext cx="2378351" cy="480060"/>
      </dsp:txXfrm>
    </dsp:sp>
    <dsp:sp modelId="{7DCB77CE-8E99-4F77-8A74-733C23FC9D71}">
      <dsp:nvSpPr>
        <dsp:cNvPr id="0" name=""/>
        <dsp:cNvSpPr/>
      </dsp:nvSpPr>
      <dsp:spPr>
        <a:xfrm>
          <a:off x="1086880" y="789682"/>
          <a:ext cx="4531838" cy="2400300"/>
        </a:xfrm>
        <a:prstGeom prst="cloudCallou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Significant Relationships</a:t>
          </a:r>
          <a:endParaRPr lang="en-US" sz="1800" b="1" kern="1200" dirty="0"/>
        </a:p>
      </dsp:txBody>
      <dsp:txXfrm>
        <a:off x="2296881" y="939701"/>
        <a:ext cx="2111836" cy="450056"/>
      </dsp:txXfrm>
    </dsp:sp>
    <dsp:sp modelId="{705449C8-D614-40AB-BE50-26D34691469F}">
      <dsp:nvSpPr>
        <dsp:cNvPr id="0" name=""/>
        <dsp:cNvSpPr/>
      </dsp:nvSpPr>
      <dsp:spPr>
        <a:xfrm>
          <a:off x="1646626" y="1600200"/>
          <a:ext cx="3412346" cy="1600200"/>
        </a:xfrm>
        <a:prstGeom prst="cloudCallou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Embodied Self</a:t>
          </a:r>
          <a:endParaRPr lang="en-US" sz="2000" b="1" kern="1200" dirty="0"/>
        </a:p>
      </dsp:txBody>
      <dsp:txXfrm>
        <a:off x="2146353" y="2000250"/>
        <a:ext cx="2412893" cy="800100"/>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r>
              <a:rPr lang="en-US" dirty="0" smtClean="0"/>
              <a:t>cdoehring@Iliff.edu</a:t>
            </a: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7" rIns="93172" bIns="46587" rtlCol="0"/>
          <a:lstStyle>
            <a:lvl1pPr algn="r">
              <a:defRPr sz="1200"/>
            </a:lvl1pPr>
          </a:lstStyle>
          <a:p>
            <a:fld id="{22A19C11-ABBA-43E1-A9A6-012CA2C502C8}" type="datetimeFigureOut">
              <a:rPr lang="en-US" smtClean="0"/>
              <a:pPr/>
              <a:t>7/1/2015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7" rIns="93172" bIns="46587" rtlCol="0" anchor="b"/>
          <a:lstStyle>
            <a:lvl1pPr algn="r">
              <a:defRPr sz="1200"/>
            </a:lvl1pPr>
          </a:lstStyle>
          <a:p>
            <a:fld id="{5A7647C9-F095-4C89-B6DB-A331C7C782DD}" type="slidenum">
              <a:rPr lang="en-US" smtClean="0"/>
              <a:pPr/>
              <a:t>‹#›</a:t>
            </a:fld>
            <a:endParaRPr lang="en-US"/>
          </a:p>
        </p:txBody>
      </p:sp>
    </p:spTree>
    <p:extLst>
      <p:ext uri="{BB962C8B-B14F-4D97-AF65-F5344CB8AC3E}">
        <p14:creationId xmlns:p14="http://schemas.microsoft.com/office/powerpoint/2010/main" val="2001221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7" rIns="93172" bIns="46587" rtlCol="0"/>
          <a:lstStyle>
            <a:lvl1pPr algn="r">
              <a:defRPr sz="1200"/>
            </a:lvl1pPr>
          </a:lstStyle>
          <a:p>
            <a:fld id="{41D9D55E-6F1D-4A1F-A91F-9C3D6FEB6FEC}" type="datetimeFigureOut">
              <a:rPr lang="en-US" smtClean="0"/>
              <a:pPr/>
              <a:t>7/1/2015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7" rIns="93172"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7" rIns="93172" bIns="46587" rtlCol="0" anchor="b"/>
          <a:lstStyle>
            <a:lvl1pPr algn="r">
              <a:defRPr sz="1200"/>
            </a:lvl1pPr>
          </a:lstStyle>
          <a:p>
            <a:fld id="{5806E566-7B9A-4A47-A7C3-0BC65E1DAA73}" type="slidenum">
              <a:rPr lang="en-US" smtClean="0"/>
              <a:pPr/>
              <a:t>‹#›</a:t>
            </a:fld>
            <a:endParaRPr lang="en-US"/>
          </a:p>
        </p:txBody>
      </p:sp>
    </p:spTree>
    <p:extLst>
      <p:ext uri="{BB962C8B-B14F-4D97-AF65-F5344CB8AC3E}">
        <p14:creationId xmlns:p14="http://schemas.microsoft.com/office/powerpoint/2010/main" val="2508148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5EDF15-C0F7-4CC8-911B-9F5605EB2041}" type="slidenum">
              <a:rPr lang="en-US" smtClean="0"/>
              <a:t>6</a:t>
            </a:fld>
            <a:endParaRPr lang="en-US"/>
          </a:p>
        </p:txBody>
      </p:sp>
    </p:spTree>
    <p:extLst>
      <p:ext uri="{BB962C8B-B14F-4D97-AF65-F5344CB8AC3E}">
        <p14:creationId xmlns:p14="http://schemas.microsoft.com/office/powerpoint/2010/main" val="2694648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Mindfulness mediation helped these veterans internalize a sense of self-compassion that counteracted embedded beliefs that they had failed morally in some way.</a:t>
            </a:r>
          </a:p>
          <a:p>
            <a:r>
              <a:rPr lang="en-US" dirty="0" smtClean="0"/>
              <a:t>These Vietnam veterans have found Buddhist spiritual practices, communities, and worldviews that they actively use to counteract traumatic symptoms, lament radical suffering, and reclaim goodness that encompasses the ambiguities and finitude of life. </a:t>
            </a:r>
          </a:p>
          <a:p>
            <a:endParaRPr lang="en-US" dirty="0"/>
          </a:p>
        </p:txBody>
      </p:sp>
      <p:sp>
        <p:nvSpPr>
          <p:cNvPr id="4" name="Slide Number Placeholder 3"/>
          <p:cNvSpPr>
            <a:spLocks noGrp="1"/>
          </p:cNvSpPr>
          <p:nvPr>
            <p:ph type="sldNum" sz="quarter" idx="10"/>
          </p:nvPr>
        </p:nvSpPr>
        <p:spPr/>
        <p:txBody>
          <a:bodyPr/>
          <a:lstStyle/>
          <a:p>
            <a:fld id="{5806E566-7B9A-4A47-A7C3-0BC65E1DAA73}" type="slidenum">
              <a:rPr lang="en-US" smtClean="0"/>
              <a:pPr/>
              <a:t>21</a:t>
            </a:fld>
            <a:endParaRPr lang="en-US"/>
          </a:p>
        </p:txBody>
      </p:sp>
    </p:spTree>
    <p:extLst>
      <p:ext uri="{BB962C8B-B14F-4D97-AF65-F5344CB8AC3E}">
        <p14:creationId xmlns:p14="http://schemas.microsoft.com/office/powerpoint/2010/main" val="1092344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Self-compassion gave them new ways to integrate and understand a self-narrative previously fragmented by shame. </a:t>
            </a:r>
          </a:p>
          <a:p>
            <a:r>
              <a:rPr lang="en-US" dirty="0" smtClean="0"/>
              <a:t>They began to author their self-narratives with self-compassion, which fostered spiritual integration and flexibility, and complexity of meanings that took into account the ambiguous and interconnected relational and cultural webs in which they were caught as young soldiers.</a:t>
            </a:r>
          </a:p>
          <a:p>
            <a:endParaRPr lang="en-US" dirty="0"/>
          </a:p>
        </p:txBody>
      </p:sp>
      <p:sp>
        <p:nvSpPr>
          <p:cNvPr id="4" name="Slide Number Placeholder 3"/>
          <p:cNvSpPr>
            <a:spLocks noGrp="1"/>
          </p:cNvSpPr>
          <p:nvPr>
            <p:ph type="sldNum" sz="quarter" idx="10"/>
          </p:nvPr>
        </p:nvSpPr>
        <p:spPr/>
        <p:txBody>
          <a:bodyPr/>
          <a:lstStyle/>
          <a:p>
            <a:fld id="{5806E566-7B9A-4A47-A7C3-0BC65E1DAA73}" type="slidenum">
              <a:rPr lang="en-US" smtClean="0"/>
              <a:pPr/>
              <a:t>22</a:t>
            </a:fld>
            <a:endParaRPr lang="en-US"/>
          </a:p>
        </p:txBody>
      </p:sp>
    </p:spTree>
    <p:extLst>
      <p:ext uri="{BB962C8B-B14F-4D97-AF65-F5344CB8AC3E}">
        <p14:creationId xmlns:p14="http://schemas.microsoft.com/office/powerpoint/2010/main" val="1231186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6E566-7B9A-4A47-A7C3-0BC65E1DAA73}" type="slidenum">
              <a:rPr lang="en-US" smtClean="0"/>
              <a:pPr/>
              <a:t>23</a:t>
            </a:fld>
            <a:endParaRPr lang="en-US"/>
          </a:p>
        </p:txBody>
      </p:sp>
    </p:spTree>
    <p:extLst>
      <p:ext uri="{BB962C8B-B14F-4D97-AF65-F5344CB8AC3E}">
        <p14:creationId xmlns:p14="http://schemas.microsoft.com/office/powerpoint/2010/main" val="2712926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Experiencing compassion through spiritual and emotional intimacy, not sexual intimacy counteracts his fear- and anger-based spiritual orienting system. </a:t>
            </a:r>
          </a:p>
          <a:p>
            <a:r>
              <a:rPr lang="en-US" dirty="0" smtClean="0"/>
              <a:t>2. Allowing him to experience and integrate a compassion-based</a:t>
            </a:r>
            <a:r>
              <a:rPr lang="en-US" baseline="0" dirty="0" smtClean="0"/>
              <a:t> approach to</a:t>
            </a:r>
            <a:r>
              <a:rPr lang="en-US" dirty="0" smtClean="0"/>
              <a:t> suffering. </a:t>
            </a:r>
          </a:p>
          <a:p>
            <a:r>
              <a:rPr lang="en-US" dirty="0" smtClean="0"/>
              <a:t>In other words, compassion becomes a performative theology (E. Graham, 1996) which helps him</a:t>
            </a:r>
            <a:r>
              <a:rPr lang="en-US" baseline="0" dirty="0" smtClean="0"/>
              <a:t> become accountable for suffering he has caused and is now experiencing.</a:t>
            </a:r>
            <a:endParaRPr lang="en-US" dirty="0"/>
          </a:p>
        </p:txBody>
      </p:sp>
      <p:sp>
        <p:nvSpPr>
          <p:cNvPr id="4" name="Slide Number Placeholder 3"/>
          <p:cNvSpPr>
            <a:spLocks noGrp="1"/>
          </p:cNvSpPr>
          <p:nvPr>
            <p:ph type="sldNum" sz="quarter" idx="10"/>
          </p:nvPr>
        </p:nvSpPr>
        <p:spPr/>
        <p:txBody>
          <a:bodyPr/>
          <a:lstStyle/>
          <a:p>
            <a:fld id="{5806E566-7B9A-4A47-A7C3-0BC65E1DAA73}" type="slidenum">
              <a:rPr lang="en-US" smtClean="0"/>
              <a:pPr/>
              <a:t>24</a:t>
            </a:fld>
            <a:endParaRPr lang="en-US"/>
          </a:p>
        </p:txBody>
      </p:sp>
    </p:spTree>
    <p:extLst>
      <p:ext uri="{BB962C8B-B14F-4D97-AF65-F5344CB8AC3E}">
        <p14:creationId xmlns:p14="http://schemas.microsoft.com/office/powerpoint/2010/main" val="3857010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t>The lived theology of these veterans helped us see how often our culture in the United States responds to catastrophic suffering by prematurely focusing on healing and themes of redemption from our Christian heritage.  Buddhist practices, teachings, and communities provided these veterans with an alternative to commonly used redemptive theologies of suffering. We need to monitor how embedded theologies of redemptive suffering are often used to understand trauma. </a:t>
            </a:r>
            <a:endParaRPr lang="en-US" dirty="0"/>
          </a:p>
        </p:txBody>
      </p:sp>
      <p:sp>
        <p:nvSpPr>
          <p:cNvPr id="4" name="Slide Number Placeholder 3"/>
          <p:cNvSpPr>
            <a:spLocks noGrp="1"/>
          </p:cNvSpPr>
          <p:nvPr>
            <p:ph type="sldNum" sz="quarter" idx="10"/>
          </p:nvPr>
        </p:nvSpPr>
        <p:spPr/>
        <p:txBody>
          <a:bodyPr/>
          <a:lstStyle/>
          <a:p>
            <a:fld id="{5806E566-7B9A-4A47-A7C3-0BC65E1DAA73}" type="slidenum">
              <a:rPr lang="en-US" smtClean="0"/>
              <a:pPr/>
              <a:t>25</a:t>
            </a:fld>
            <a:endParaRPr lang="en-US"/>
          </a:p>
        </p:txBody>
      </p:sp>
    </p:spTree>
    <p:extLst>
      <p:ext uri="{BB962C8B-B14F-4D97-AF65-F5344CB8AC3E}">
        <p14:creationId xmlns:p14="http://schemas.microsoft.com/office/powerpoint/2010/main" val="3091464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Experiencing compassion through Buddhist meditative practices counteracts an embedded moral theology (suffering is God's punishment for individual wrongdoing). </a:t>
            </a:r>
          </a:p>
          <a:p>
            <a:r>
              <a:rPr lang="en-US" dirty="0" smtClean="0"/>
              <a:t>2. Allowing them to integrate a Buddhist worldview of suffering. </a:t>
            </a:r>
          </a:p>
          <a:p>
            <a:r>
              <a:rPr lang="en-US" dirty="0" smtClean="0"/>
              <a:t>In other words, compassion becomes a performative theology (E. Graham, 1996) which helps them articulate and live out Buddhist understandings of suffering in more complex interconnected ways rather than individualistic moral ways. </a:t>
            </a:r>
            <a:endParaRPr lang="en-US" dirty="0"/>
          </a:p>
        </p:txBody>
      </p:sp>
      <p:sp>
        <p:nvSpPr>
          <p:cNvPr id="4" name="Slide Number Placeholder 3"/>
          <p:cNvSpPr>
            <a:spLocks noGrp="1"/>
          </p:cNvSpPr>
          <p:nvPr>
            <p:ph type="sldNum" sz="quarter" idx="10"/>
          </p:nvPr>
        </p:nvSpPr>
        <p:spPr/>
        <p:txBody>
          <a:bodyPr/>
          <a:lstStyle/>
          <a:p>
            <a:fld id="{5806E566-7B9A-4A47-A7C3-0BC65E1DAA73}" type="slidenum">
              <a:rPr lang="en-US" smtClean="0"/>
              <a:pPr/>
              <a:t>26</a:t>
            </a:fld>
            <a:endParaRPr lang="en-US"/>
          </a:p>
        </p:txBody>
      </p:sp>
    </p:spTree>
    <p:extLst>
      <p:ext uri="{BB962C8B-B14F-4D97-AF65-F5344CB8AC3E}">
        <p14:creationId xmlns:p14="http://schemas.microsoft.com/office/powerpoint/2010/main" val="4140001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Experiencing compassion through Buddhist meditative practices counteracts an embedded moral theology (suffering is God's punishment for individual wrongdoing). </a:t>
            </a:r>
          </a:p>
          <a:p>
            <a:r>
              <a:rPr lang="en-US" dirty="0" smtClean="0"/>
              <a:t>2. Allowing them to integrate a Buddhist worldview of suffering. </a:t>
            </a:r>
          </a:p>
          <a:p>
            <a:r>
              <a:rPr lang="en-US" dirty="0" smtClean="0"/>
              <a:t>In other words, compassion becomes a performative theology (E. Graham, 1996) which helps them articulate and live out Buddhist understandings of suffering in more complex interconnected ways rather than individualistic moral ways. </a:t>
            </a:r>
            <a:endParaRPr lang="en-US" dirty="0"/>
          </a:p>
        </p:txBody>
      </p:sp>
      <p:sp>
        <p:nvSpPr>
          <p:cNvPr id="4" name="Slide Number Placeholder 3"/>
          <p:cNvSpPr>
            <a:spLocks noGrp="1"/>
          </p:cNvSpPr>
          <p:nvPr>
            <p:ph type="sldNum" sz="quarter" idx="10"/>
          </p:nvPr>
        </p:nvSpPr>
        <p:spPr/>
        <p:txBody>
          <a:bodyPr/>
          <a:lstStyle/>
          <a:p>
            <a:fld id="{5806E566-7B9A-4A47-A7C3-0BC65E1DAA73}" type="slidenum">
              <a:rPr lang="en-US" smtClean="0"/>
              <a:pPr/>
              <a:t>27</a:t>
            </a:fld>
            <a:endParaRPr lang="en-US"/>
          </a:p>
        </p:txBody>
      </p:sp>
    </p:spTree>
    <p:extLst>
      <p:ext uri="{BB962C8B-B14F-4D97-AF65-F5344CB8AC3E}">
        <p14:creationId xmlns:p14="http://schemas.microsoft.com/office/powerpoint/2010/main" val="644980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distinctively spiritual practices that begin a change process.</a:t>
            </a:r>
          </a:p>
          <a:p>
            <a:r>
              <a:rPr lang="en-US" dirty="0" smtClean="0"/>
              <a:t>The change process is inherently spiritual and theological.</a:t>
            </a:r>
          </a:p>
          <a:p>
            <a:r>
              <a:rPr lang="en-US" dirty="0" smtClean="0"/>
              <a:t>Change happens when compassion is experienced, which in turn shifts theological perspectives on suffering. </a:t>
            </a:r>
          </a:p>
          <a:p>
            <a:r>
              <a:rPr lang="en-US" dirty="0" smtClean="0"/>
              <a:t>Change involves a spiritual and theological integration, which has psychological, relational, and communal outcomes. </a:t>
            </a:r>
            <a:endParaRPr lang="en-US" dirty="0"/>
          </a:p>
        </p:txBody>
      </p:sp>
      <p:sp>
        <p:nvSpPr>
          <p:cNvPr id="4" name="Slide Number Placeholder 3"/>
          <p:cNvSpPr>
            <a:spLocks noGrp="1"/>
          </p:cNvSpPr>
          <p:nvPr>
            <p:ph type="sldNum" sz="quarter" idx="10"/>
          </p:nvPr>
        </p:nvSpPr>
        <p:spPr/>
        <p:txBody>
          <a:bodyPr/>
          <a:lstStyle/>
          <a:p>
            <a:fld id="{5806E566-7B9A-4A47-A7C3-0BC65E1DAA73}" type="slidenum">
              <a:rPr lang="en-US" smtClean="0"/>
              <a:pPr/>
              <a:t>42</a:t>
            </a:fld>
            <a:endParaRPr lang="en-US"/>
          </a:p>
        </p:txBody>
      </p:sp>
    </p:spTree>
    <p:extLst>
      <p:ext uri="{BB962C8B-B14F-4D97-AF65-F5344CB8AC3E}">
        <p14:creationId xmlns:p14="http://schemas.microsoft.com/office/powerpoint/2010/main" val="2927515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6E566-7B9A-4A47-A7C3-0BC65E1DAA73}" type="slidenum">
              <a:rPr lang="en-US" smtClean="0"/>
              <a:pPr/>
              <a:t>7</a:t>
            </a:fld>
            <a:endParaRPr lang="en-US"/>
          </a:p>
        </p:txBody>
      </p:sp>
    </p:spTree>
    <p:extLst>
      <p:ext uri="{BB962C8B-B14F-4D97-AF65-F5344CB8AC3E}">
        <p14:creationId xmlns:p14="http://schemas.microsoft.com/office/powerpoint/2010/main" val="2668012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Mindfulness mediation helped these veterans internalize a sense of self-compassion that counteracted embedded beliefs that they had failed morally in some way.</a:t>
            </a:r>
          </a:p>
          <a:p>
            <a:r>
              <a:rPr lang="en-US" dirty="0" smtClean="0"/>
              <a:t>These Vietnam veterans have found Buddhist spiritual practices, communities, and worldviews that they actively use to counteract traumatic symptoms, lament radical suffering, and reclaim goodness that encompasses the ambiguities and finitude of life. </a:t>
            </a:r>
          </a:p>
          <a:p>
            <a:endParaRPr lang="en-US" dirty="0"/>
          </a:p>
        </p:txBody>
      </p:sp>
      <p:sp>
        <p:nvSpPr>
          <p:cNvPr id="4" name="Slide Number Placeholder 3"/>
          <p:cNvSpPr>
            <a:spLocks noGrp="1"/>
          </p:cNvSpPr>
          <p:nvPr>
            <p:ph type="sldNum" sz="quarter" idx="10"/>
          </p:nvPr>
        </p:nvSpPr>
        <p:spPr/>
        <p:txBody>
          <a:bodyPr/>
          <a:lstStyle/>
          <a:p>
            <a:fld id="{5806E566-7B9A-4A47-A7C3-0BC65E1DAA73}" type="slidenum">
              <a:rPr lang="en-US" smtClean="0"/>
              <a:pPr/>
              <a:t>8</a:t>
            </a:fld>
            <a:endParaRPr lang="en-US"/>
          </a:p>
        </p:txBody>
      </p:sp>
    </p:spTree>
    <p:extLst>
      <p:ext uri="{BB962C8B-B14F-4D97-AF65-F5344CB8AC3E}">
        <p14:creationId xmlns:p14="http://schemas.microsoft.com/office/powerpoint/2010/main" val="1095199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Mindfulness mediation helped these veterans internalize a sense of self-compassion that counteracted embedded beliefs that they had failed morally in some way.</a:t>
            </a:r>
          </a:p>
          <a:p>
            <a:r>
              <a:rPr lang="en-US" dirty="0" smtClean="0"/>
              <a:t>These Vietnam veterans have found Buddhist spiritual practices, communities, and worldviews that they actively use to counteract traumatic symptoms, lament radical suffering, and reclaim goodness that encompasses the ambiguities and finitude of life. </a:t>
            </a:r>
          </a:p>
          <a:p>
            <a:endParaRPr lang="en-US" dirty="0"/>
          </a:p>
        </p:txBody>
      </p:sp>
      <p:sp>
        <p:nvSpPr>
          <p:cNvPr id="4" name="Slide Number Placeholder 3"/>
          <p:cNvSpPr>
            <a:spLocks noGrp="1"/>
          </p:cNvSpPr>
          <p:nvPr>
            <p:ph type="sldNum" sz="quarter" idx="10"/>
          </p:nvPr>
        </p:nvSpPr>
        <p:spPr/>
        <p:txBody>
          <a:bodyPr/>
          <a:lstStyle/>
          <a:p>
            <a:fld id="{5806E566-7B9A-4A47-A7C3-0BC65E1DAA73}" type="slidenum">
              <a:rPr lang="en-US" smtClean="0"/>
              <a:pPr/>
              <a:t>11</a:t>
            </a:fld>
            <a:endParaRPr lang="en-US"/>
          </a:p>
        </p:txBody>
      </p:sp>
    </p:spTree>
    <p:extLst>
      <p:ext uri="{BB962C8B-B14F-4D97-AF65-F5344CB8AC3E}">
        <p14:creationId xmlns:p14="http://schemas.microsoft.com/office/powerpoint/2010/main" val="886500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Self-compassion gave him new ways to integrate and understand a self-narrative previously fragmented by fear and anger,</a:t>
            </a:r>
            <a:r>
              <a:rPr lang="en-US" baseline="0" dirty="0" smtClean="0"/>
              <a:t> and an underlying dynamic of </a:t>
            </a:r>
            <a:r>
              <a:rPr lang="en-US" dirty="0" smtClean="0"/>
              <a:t>shame. </a:t>
            </a:r>
          </a:p>
          <a:p>
            <a:r>
              <a:rPr lang="en-US" dirty="0" smtClean="0"/>
              <a:t>He began to author his self-narratives with self-compassion, which fostered spiritual integration and flexibility, and complexity of meanings that took into account the ambiguous and interconnected relational and cultural webs.</a:t>
            </a:r>
          </a:p>
          <a:p>
            <a:endParaRPr lang="en-US" dirty="0"/>
          </a:p>
        </p:txBody>
      </p:sp>
      <p:sp>
        <p:nvSpPr>
          <p:cNvPr id="4" name="Slide Number Placeholder 3"/>
          <p:cNvSpPr>
            <a:spLocks noGrp="1"/>
          </p:cNvSpPr>
          <p:nvPr>
            <p:ph type="sldNum" sz="quarter" idx="10"/>
          </p:nvPr>
        </p:nvSpPr>
        <p:spPr/>
        <p:txBody>
          <a:bodyPr/>
          <a:lstStyle/>
          <a:p>
            <a:fld id="{5806E566-7B9A-4A47-A7C3-0BC65E1DAA73}" type="slidenum">
              <a:rPr lang="en-US" smtClean="0"/>
              <a:pPr/>
              <a:t>12</a:t>
            </a:fld>
            <a:endParaRPr lang="en-US"/>
          </a:p>
        </p:txBody>
      </p:sp>
    </p:spTree>
    <p:extLst>
      <p:ext uri="{BB962C8B-B14F-4D97-AF65-F5344CB8AC3E}">
        <p14:creationId xmlns:p14="http://schemas.microsoft.com/office/powerpoint/2010/main" val="1814321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Self-compassion gave them new ways to integrate and understand a self-narrative previously fragmented by fear and anger,</a:t>
            </a:r>
            <a:r>
              <a:rPr lang="en-US" baseline="0" dirty="0" smtClean="0"/>
              <a:t> and the underlying dynamic of </a:t>
            </a:r>
            <a:r>
              <a:rPr lang="en-US" dirty="0" smtClean="0"/>
              <a:t>shame. </a:t>
            </a:r>
          </a:p>
          <a:p>
            <a:r>
              <a:rPr lang="en-US" dirty="0" smtClean="0"/>
              <a:t>They began to author their self-narratives with self-compassion, which fostered spiritual integration and flexibility, and complexity of meanings that took into account the ambiguous and interconnected relational and cultural webs in which they were caught as young soldiers.</a:t>
            </a:r>
          </a:p>
          <a:p>
            <a:endParaRPr lang="en-US" dirty="0"/>
          </a:p>
        </p:txBody>
      </p:sp>
      <p:sp>
        <p:nvSpPr>
          <p:cNvPr id="4" name="Slide Number Placeholder 3"/>
          <p:cNvSpPr>
            <a:spLocks noGrp="1"/>
          </p:cNvSpPr>
          <p:nvPr>
            <p:ph type="sldNum" sz="quarter" idx="10"/>
          </p:nvPr>
        </p:nvSpPr>
        <p:spPr/>
        <p:txBody>
          <a:bodyPr/>
          <a:lstStyle/>
          <a:p>
            <a:fld id="{5806E566-7B9A-4A47-A7C3-0BC65E1DAA73}" type="slidenum">
              <a:rPr lang="en-US" smtClean="0"/>
              <a:pPr/>
              <a:t>14</a:t>
            </a:fld>
            <a:endParaRPr lang="en-US"/>
          </a:p>
        </p:txBody>
      </p:sp>
    </p:spTree>
    <p:extLst>
      <p:ext uri="{BB962C8B-B14F-4D97-AF65-F5344CB8AC3E}">
        <p14:creationId xmlns:p14="http://schemas.microsoft.com/office/powerpoint/2010/main" val="4126576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smtClean="0"/>
          </a:p>
        </p:txBody>
      </p:sp>
      <p:sp>
        <p:nvSpPr>
          <p:cNvPr id="4" name="Slide Number Placeholder 3"/>
          <p:cNvSpPr>
            <a:spLocks noGrp="1"/>
          </p:cNvSpPr>
          <p:nvPr>
            <p:ph type="sldNum" sz="quarter" idx="10"/>
          </p:nvPr>
        </p:nvSpPr>
        <p:spPr/>
        <p:txBody>
          <a:bodyPr/>
          <a:lstStyle/>
          <a:p>
            <a:fld id="{5806E566-7B9A-4A47-A7C3-0BC65E1DAA73}" type="slidenum">
              <a:rPr lang="en-US" smtClean="0"/>
              <a:pPr/>
              <a:t>17</a:t>
            </a:fld>
            <a:endParaRPr lang="en-US"/>
          </a:p>
        </p:txBody>
      </p:sp>
    </p:spTree>
    <p:extLst>
      <p:ext uri="{BB962C8B-B14F-4D97-AF65-F5344CB8AC3E}">
        <p14:creationId xmlns:p14="http://schemas.microsoft.com/office/powerpoint/2010/main" val="2450268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6E566-7B9A-4A47-A7C3-0BC65E1DAA73}" type="slidenum">
              <a:rPr lang="en-US" smtClean="0"/>
              <a:pPr/>
              <a:t>18</a:t>
            </a:fld>
            <a:endParaRPr lang="en-US"/>
          </a:p>
        </p:txBody>
      </p:sp>
    </p:spTree>
    <p:extLst>
      <p:ext uri="{BB962C8B-B14F-4D97-AF65-F5344CB8AC3E}">
        <p14:creationId xmlns:p14="http://schemas.microsoft.com/office/powerpoint/2010/main" val="4257317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t>A practical theological method that </a:t>
            </a:r>
          </a:p>
          <a:p>
            <a:pPr marL="524123" indent="-524123">
              <a:buAutoNum type="arabicPeriod"/>
            </a:pPr>
            <a:r>
              <a:rPr lang="en-US" dirty="0" smtClean="0"/>
              <a:t>allows the veterans’ unique values, beliefs, and spiritual practices to emerge and then </a:t>
            </a:r>
          </a:p>
          <a:p>
            <a:pPr marL="524123" indent="-524123">
              <a:buAutoNum type="arabicPeriod"/>
            </a:pPr>
            <a:r>
              <a:rPr lang="en-US" dirty="0" smtClean="0"/>
              <a:t>brings these spiritual or existential orienting systems into dialogue with various public theologies and worldviews which have stood the test of time.</a:t>
            </a:r>
          </a:p>
          <a:p>
            <a:endParaRPr lang="en-US" dirty="0"/>
          </a:p>
        </p:txBody>
      </p:sp>
      <p:sp>
        <p:nvSpPr>
          <p:cNvPr id="4" name="Slide Number Placeholder 3"/>
          <p:cNvSpPr>
            <a:spLocks noGrp="1"/>
          </p:cNvSpPr>
          <p:nvPr>
            <p:ph type="sldNum" sz="quarter" idx="10"/>
          </p:nvPr>
        </p:nvSpPr>
        <p:spPr/>
        <p:txBody>
          <a:bodyPr/>
          <a:lstStyle/>
          <a:p>
            <a:fld id="{5806E566-7B9A-4A47-A7C3-0BC65E1DAA73}" type="slidenum">
              <a:rPr lang="en-US" smtClean="0"/>
              <a:pPr/>
              <a:t>20</a:t>
            </a:fld>
            <a:endParaRPr lang="en-US"/>
          </a:p>
        </p:txBody>
      </p:sp>
    </p:spTree>
    <p:extLst>
      <p:ext uri="{BB962C8B-B14F-4D97-AF65-F5344CB8AC3E}">
        <p14:creationId xmlns:p14="http://schemas.microsoft.com/office/powerpoint/2010/main" val="3170200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8E9871-7416-42BC-89AC-64BDD6038CB1}" type="datetimeFigureOut">
              <a:rPr lang="en-US" smtClean="0"/>
              <a:pPr/>
              <a:t>7/1/2015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C6C5EC-1028-4295-AD21-EF0745183987}" type="slidenum">
              <a:rPr lang="en-US" smtClean="0"/>
              <a:pPr/>
              <a:t>‹#›</a:t>
            </a:fld>
            <a:endParaRPr lang="en-US" dirty="0"/>
          </a:p>
        </p:txBody>
      </p:sp>
    </p:spTree>
    <p:extLst>
      <p:ext uri="{BB962C8B-B14F-4D97-AF65-F5344CB8AC3E}">
        <p14:creationId xmlns:p14="http://schemas.microsoft.com/office/powerpoint/2010/main" val="482773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8E9871-7416-42BC-89AC-64BDD6038CB1}" type="datetimeFigureOut">
              <a:rPr lang="en-US" smtClean="0"/>
              <a:pPr/>
              <a:t>7/1/2015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C6C5EC-1028-4295-AD21-EF0745183987}" type="slidenum">
              <a:rPr lang="en-US" smtClean="0"/>
              <a:pPr/>
              <a:t>‹#›</a:t>
            </a:fld>
            <a:endParaRPr lang="en-US" dirty="0"/>
          </a:p>
        </p:txBody>
      </p:sp>
    </p:spTree>
    <p:extLst>
      <p:ext uri="{BB962C8B-B14F-4D97-AF65-F5344CB8AC3E}">
        <p14:creationId xmlns:p14="http://schemas.microsoft.com/office/powerpoint/2010/main" val="93740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8E9871-7416-42BC-89AC-64BDD6038CB1}" type="datetimeFigureOut">
              <a:rPr lang="en-US" smtClean="0"/>
              <a:pPr/>
              <a:t>7/1/2015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C6C5EC-1028-4295-AD21-EF0745183987}" type="slidenum">
              <a:rPr lang="en-US" smtClean="0"/>
              <a:pPr/>
              <a:t>‹#›</a:t>
            </a:fld>
            <a:endParaRPr lang="en-US" dirty="0"/>
          </a:p>
        </p:txBody>
      </p:sp>
    </p:spTree>
    <p:extLst>
      <p:ext uri="{BB962C8B-B14F-4D97-AF65-F5344CB8AC3E}">
        <p14:creationId xmlns:p14="http://schemas.microsoft.com/office/powerpoint/2010/main" val="3227233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8E9871-7416-42BC-89AC-64BDD6038CB1}" type="datetimeFigureOut">
              <a:rPr lang="en-US" smtClean="0"/>
              <a:pPr/>
              <a:t>7/1/2015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C6C5EC-1028-4295-AD21-EF0745183987}" type="slidenum">
              <a:rPr lang="en-US" smtClean="0"/>
              <a:pPr/>
              <a:t>‹#›</a:t>
            </a:fld>
            <a:endParaRPr lang="en-US" dirty="0"/>
          </a:p>
        </p:txBody>
      </p:sp>
    </p:spTree>
    <p:extLst>
      <p:ext uri="{BB962C8B-B14F-4D97-AF65-F5344CB8AC3E}">
        <p14:creationId xmlns:p14="http://schemas.microsoft.com/office/powerpoint/2010/main" val="738758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8E9871-7416-42BC-89AC-64BDD6038CB1}" type="datetimeFigureOut">
              <a:rPr lang="en-US" smtClean="0"/>
              <a:pPr/>
              <a:t>7/1/2015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C6C5EC-1028-4295-AD21-EF0745183987}" type="slidenum">
              <a:rPr lang="en-US" smtClean="0"/>
              <a:pPr/>
              <a:t>‹#›</a:t>
            </a:fld>
            <a:endParaRPr lang="en-US" dirty="0"/>
          </a:p>
        </p:txBody>
      </p:sp>
    </p:spTree>
    <p:extLst>
      <p:ext uri="{BB962C8B-B14F-4D97-AF65-F5344CB8AC3E}">
        <p14:creationId xmlns:p14="http://schemas.microsoft.com/office/powerpoint/2010/main" val="1501868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8E9871-7416-42BC-89AC-64BDD6038CB1}" type="datetimeFigureOut">
              <a:rPr lang="en-US" smtClean="0"/>
              <a:pPr/>
              <a:t>7/1/2015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C6C5EC-1028-4295-AD21-EF0745183987}" type="slidenum">
              <a:rPr lang="en-US" smtClean="0"/>
              <a:pPr/>
              <a:t>‹#›</a:t>
            </a:fld>
            <a:endParaRPr lang="en-US" dirty="0"/>
          </a:p>
        </p:txBody>
      </p:sp>
    </p:spTree>
    <p:extLst>
      <p:ext uri="{BB962C8B-B14F-4D97-AF65-F5344CB8AC3E}">
        <p14:creationId xmlns:p14="http://schemas.microsoft.com/office/powerpoint/2010/main" val="3510174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8E9871-7416-42BC-89AC-64BDD6038CB1}" type="datetimeFigureOut">
              <a:rPr lang="en-US" smtClean="0"/>
              <a:pPr/>
              <a:t>7/1/2015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C6C5EC-1028-4295-AD21-EF0745183987}" type="slidenum">
              <a:rPr lang="en-US" smtClean="0"/>
              <a:pPr/>
              <a:t>‹#›</a:t>
            </a:fld>
            <a:endParaRPr lang="en-US" dirty="0"/>
          </a:p>
        </p:txBody>
      </p:sp>
    </p:spTree>
    <p:extLst>
      <p:ext uri="{BB962C8B-B14F-4D97-AF65-F5344CB8AC3E}">
        <p14:creationId xmlns:p14="http://schemas.microsoft.com/office/powerpoint/2010/main" val="2058854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8E9871-7416-42BC-89AC-64BDD6038CB1}" type="datetimeFigureOut">
              <a:rPr lang="en-US" smtClean="0"/>
              <a:pPr/>
              <a:t>7/1/2015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C6C5EC-1028-4295-AD21-EF0745183987}" type="slidenum">
              <a:rPr lang="en-US" smtClean="0"/>
              <a:pPr/>
              <a:t>‹#›</a:t>
            </a:fld>
            <a:endParaRPr lang="en-US" dirty="0"/>
          </a:p>
        </p:txBody>
      </p:sp>
    </p:spTree>
    <p:extLst>
      <p:ext uri="{BB962C8B-B14F-4D97-AF65-F5344CB8AC3E}">
        <p14:creationId xmlns:p14="http://schemas.microsoft.com/office/powerpoint/2010/main" val="3366742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8E9871-7416-42BC-89AC-64BDD6038CB1}" type="datetimeFigureOut">
              <a:rPr lang="en-US" smtClean="0"/>
              <a:pPr/>
              <a:t>7/1/2015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1C6C5EC-1028-4295-AD21-EF0745183987}" type="slidenum">
              <a:rPr lang="en-US" smtClean="0"/>
              <a:pPr/>
              <a:t>‹#›</a:t>
            </a:fld>
            <a:endParaRPr lang="en-US" dirty="0"/>
          </a:p>
        </p:txBody>
      </p:sp>
    </p:spTree>
    <p:extLst>
      <p:ext uri="{BB962C8B-B14F-4D97-AF65-F5344CB8AC3E}">
        <p14:creationId xmlns:p14="http://schemas.microsoft.com/office/powerpoint/2010/main" val="1840715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8E9871-7416-42BC-89AC-64BDD6038CB1}" type="datetimeFigureOut">
              <a:rPr lang="en-US" smtClean="0"/>
              <a:pPr/>
              <a:t>7/1/2015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C6C5EC-1028-4295-AD21-EF0745183987}" type="slidenum">
              <a:rPr lang="en-US" smtClean="0"/>
              <a:pPr/>
              <a:t>‹#›</a:t>
            </a:fld>
            <a:endParaRPr lang="en-US" dirty="0"/>
          </a:p>
        </p:txBody>
      </p:sp>
    </p:spTree>
    <p:extLst>
      <p:ext uri="{BB962C8B-B14F-4D97-AF65-F5344CB8AC3E}">
        <p14:creationId xmlns:p14="http://schemas.microsoft.com/office/powerpoint/2010/main" val="3073403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8E9871-7416-42BC-89AC-64BDD6038CB1}" type="datetimeFigureOut">
              <a:rPr lang="en-US" smtClean="0"/>
              <a:pPr/>
              <a:t>7/1/2015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C6C5EC-1028-4295-AD21-EF0745183987}" type="slidenum">
              <a:rPr lang="en-US" smtClean="0"/>
              <a:pPr/>
              <a:t>‹#›</a:t>
            </a:fld>
            <a:endParaRPr lang="en-US" dirty="0"/>
          </a:p>
        </p:txBody>
      </p:sp>
    </p:spTree>
    <p:extLst>
      <p:ext uri="{BB962C8B-B14F-4D97-AF65-F5344CB8AC3E}">
        <p14:creationId xmlns:p14="http://schemas.microsoft.com/office/powerpoint/2010/main" val="3265221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48E9871-7416-42BC-89AC-64BDD6038CB1}" type="datetimeFigureOut">
              <a:rPr lang="en-US" smtClean="0"/>
              <a:pPr/>
              <a:t>7/1/2015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1C6C5EC-1028-4295-AD21-EF0745183987}" type="slidenum">
              <a:rPr lang="en-US" smtClean="0"/>
              <a:pPr/>
              <a:t>‹#›</a:t>
            </a:fld>
            <a:endParaRPr lang="en-US" dirty="0"/>
          </a:p>
        </p:txBody>
      </p:sp>
    </p:spTree>
    <p:extLst>
      <p:ext uri="{BB962C8B-B14F-4D97-AF65-F5344CB8AC3E}">
        <p14:creationId xmlns:p14="http://schemas.microsoft.com/office/powerpoint/2010/main" val="159029726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yourmorals.org/" TargetMode="External"/><Relationship Id="rId2" Type="http://schemas.openxmlformats.org/officeDocument/2006/relationships/hyperlink" Target="http://www.moralfoundations.or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30275"/>
          </a:xfrm>
        </p:spPr>
        <p:txBody>
          <a:bodyPr/>
          <a:lstStyle/>
          <a:p>
            <a:r>
              <a:rPr lang="en-US" dirty="0" smtClean="0"/>
              <a:t>The Process of Spiritual Care</a:t>
            </a:r>
            <a:endParaRPr lang="en-US" dirty="0"/>
          </a:p>
        </p:txBody>
      </p:sp>
      <p:pic>
        <p:nvPicPr>
          <p:cNvPr id="4" name="Content Placeholder 3" descr="C:\Users\cdoehring\AppData\Local\Microsoft\Windows\Temporary Internet Files\Content.IE5\EZ04BE6J\MC900440107[1].png"/>
          <p:cNvPicPr>
            <a:picLocks noGrp="1"/>
          </p:cNvPicPr>
          <p:nvPr>
            <p:ph idx="1"/>
          </p:nvPr>
        </p:nvPicPr>
        <p:blipFill>
          <a:blip r:embed="rId2" cstate="print"/>
          <a:srcRect/>
          <a:stretch>
            <a:fillRect/>
          </a:stretch>
        </p:blipFill>
        <p:spPr bwMode="auto">
          <a:xfrm>
            <a:off x="76200" y="1295401"/>
            <a:ext cx="2285999" cy="3952694"/>
          </a:xfrm>
          <a:prstGeom prst="rect">
            <a:avLst/>
          </a:prstGeom>
          <a:noFill/>
          <a:ln w="9525">
            <a:noFill/>
            <a:miter lim="800000"/>
            <a:headEnd/>
            <a:tailEnd/>
          </a:ln>
        </p:spPr>
      </p:pic>
      <p:sp>
        <p:nvSpPr>
          <p:cNvPr id="8" name="TextBox 7"/>
          <p:cNvSpPr txBox="1"/>
          <p:nvPr/>
        </p:nvSpPr>
        <p:spPr>
          <a:xfrm>
            <a:off x="2286000" y="1143000"/>
            <a:ext cx="6542903" cy="5262979"/>
          </a:xfrm>
          <a:prstGeom prst="rect">
            <a:avLst/>
          </a:prstGeom>
          <a:noFill/>
        </p:spPr>
        <p:txBody>
          <a:bodyPr wrap="square" rtlCol="0">
            <a:spAutoFit/>
          </a:bodyPr>
          <a:lstStyle/>
          <a:p>
            <a:r>
              <a:rPr lang="en-US" sz="2800" dirty="0" smtClean="0"/>
              <a:t>1. Building trust</a:t>
            </a:r>
          </a:p>
          <a:p>
            <a:r>
              <a:rPr lang="en-US" sz="2800" dirty="0" smtClean="0"/>
              <a:t>2. Empathically understanding the care seeker’s </a:t>
            </a:r>
            <a:r>
              <a:rPr lang="en-US" sz="2800" dirty="0" smtClean="0"/>
              <a:t>moral</a:t>
            </a:r>
            <a:r>
              <a:rPr lang="en-US" sz="2800" dirty="0" smtClean="0"/>
              <a:t> </a:t>
            </a:r>
            <a:r>
              <a:rPr lang="en-US" sz="2800" dirty="0" smtClean="0"/>
              <a:t>stress</a:t>
            </a:r>
          </a:p>
          <a:p>
            <a:r>
              <a:rPr lang="en-US" sz="2800" dirty="0" smtClean="0"/>
              <a:t>3. Helping care seekers explore spiritual coping that enhances a sense of safety</a:t>
            </a:r>
          </a:p>
          <a:p>
            <a:r>
              <a:rPr lang="en-US" sz="2800" dirty="0" smtClean="0"/>
              <a:t>and the experience of goodness</a:t>
            </a:r>
          </a:p>
          <a:p>
            <a:r>
              <a:rPr lang="en-US" sz="2800" b="1" dirty="0" smtClean="0"/>
              <a:t>4. Helping care seekers identify fear-based values/beliefs/ways of coping, and shift  from fear to compassion in ways that increases integration, flexibility, tolerance of ambiguity, and the experience of goodness</a:t>
            </a:r>
            <a:endParaRPr lang="en-US" sz="2800" b="1" dirty="0"/>
          </a:p>
        </p:txBody>
      </p:sp>
    </p:spTree>
    <p:extLst>
      <p:ext uri="{BB962C8B-B14F-4D97-AF65-F5344CB8AC3E}">
        <p14:creationId xmlns:p14="http://schemas.microsoft.com/office/powerpoint/2010/main" val="2671411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458200" cy="6001643"/>
          </a:xfrm>
          <a:prstGeom prst="rect">
            <a:avLst/>
          </a:prstGeom>
        </p:spPr>
        <p:txBody>
          <a:bodyPr wrap="square">
            <a:spAutoFit/>
          </a:bodyPr>
          <a:lstStyle/>
          <a:p>
            <a:pPr marL="457200" indent="-457200"/>
            <a:r>
              <a:rPr lang="en-US" sz="2400" dirty="0">
                <a:latin typeface="Times New Roman" panose="02020603050405020304" pitchFamily="18" charset="0"/>
              </a:rPr>
              <a:t>Sammy (1): So, uh, what is the church’s official position on fornication and adultery?</a:t>
            </a:r>
            <a:endParaRPr lang="en-US" sz="2400" dirty="0"/>
          </a:p>
          <a:p>
            <a:pPr marL="457200" indent="-457200"/>
            <a:r>
              <a:rPr lang="en-US" sz="2400" dirty="0">
                <a:latin typeface="Times New Roman" panose="02020603050405020304" pitchFamily="18" charset="0"/>
              </a:rPr>
              <a:t>Ron (1): Well, it’s a sin. (slowly)</a:t>
            </a:r>
            <a:endParaRPr lang="en-US" sz="2400" dirty="0"/>
          </a:p>
          <a:p>
            <a:pPr marL="457200" indent="-457200"/>
            <a:r>
              <a:rPr lang="en-US" sz="2400" dirty="0">
                <a:latin typeface="Times New Roman" panose="02020603050405020304" pitchFamily="18" charset="0"/>
              </a:rPr>
              <a:t>Sammy (2): Good, I think it should be.</a:t>
            </a:r>
            <a:endParaRPr lang="en-US" sz="2400" dirty="0"/>
          </a:p>
          <a:p>
            <a:pPr marL="457200" indent="-457200"/>
            <a:r>
              <a:rPr lang="en-US" sz="2400" dirty="0">
                <a:latin typeface="Times New Roman" panose="02020603050405020304" pitchFamily="18" charset="0"/>
              </a:rPr>
              <a:t>Ron (2): But we try not to focus too much on that right off the bat. </a:t>
            </a:r>
            <a:endParaRPr lang="en-US" sz="2400" dirty="0"/>
          </a:p>
          <a:p>
            <a:pPr marL="457200" indent="-457200"/>
            <a:r>
              <a:rPr lang="en-US" sz="2400" dirty="0">
                <a:latin typeface="Times New Roman" panose="02020603050405020304" pitchFamily="18" charset="0"/>
              </a:rPr>
              <a:t>Sammy (3): Why not?  Maybe it was better if you told me I was endangering my immortal soul and that if I don’t quit I’m going to burn in hell. Did you ever think about it?</a:t>
            </a:r>
            <a:endParaRPr lang="en-US" sz="2400" dirty="0"/>
          </a:p>
          <a:p>
            <a:pPr marL="457200" indent="-457200"/>
            <a:r>
              <a:rPr lang="en-US" sz="2400" dirty="0">
                <a:latin typeface="Times New Roman" panose="02020603050405020304" pitchFamily="18" charset="0"/>
              </a:rPr>
              <a:t>Ron shrugs and shakes his head.</a:t>
            </a:r>
            <a:endParaRPr lang="en-US" sz="2400" dirty="0"/>
          </a:p>
          <a:p>
            <a:pPr marL="457200" indent="-457200"/>
            <a:r>
              <a:rPr lang="en-US" sz="2400" dirty="0">
                <a:latin typeface="Times New Roman" panose="02020603050405020304" pitchFamily="18" charset="0"/>
              </a:rPr>
              <a:t>Sammy (4): And isn’t it better than all of this ‘why do you think you’re in this situation’ psychobabble. </a:t>
            </a:r>
            <a:endParaRPr lang="en-US" sz="2400" dirty="0"/>
          </a:p>
          <a:p>
            <a:pPr marL="457200" indent="-457200"/>
            <a:r>
              <a:rPr lang="en-US" sz="2400" dirty="0">
                <a:latin typeface="Times New Roman" panose="02020603050405020304" pitchFamily="18" charset="0"/>
              </a:rPr>
              <a:t>Ron (4): Why </a:t>
            </a:r>
            <a:r>
              <a:rPr lang="en-US" sz="2400" i="1" dirty="0">
                <a:latin typeface="Times New Roman" panose="02020603050405020304" pitchFamily="18" charset="0"/>
              </a:rPr>
              <a:t>do</a:t>
            </a:r>
            <a:r>
              <a:rPr lang="en-US" sz="2400" dirty="0">
                <a:latin typeface="Times New Roman" panose="02020603050405020304" pitchFamily="18" charset="0"/>
              </a:rPr>
              <a:t> you think you’re in this situation?  </a:t>
            </a:r>
            <a:endParaRPr lang="en-US" sz="2400" dirty="0"/>
          </a:p>
          <a:p>
            <a:pPr marL="457200" indent="-457200"/>
            <a:r>
              <a:rPr lang="en-US" sz="2400" dirty="0">
                <a:latin typeface="Times New Roman" panose="02020603050405020304" pitchFamily="18" charset="0"/>
              </a:rPr>
              <a:t>Sammy (5): Because I feel sorry for them (referring to all of the men who are central in her life: Brian, her boss; Bob, whom she has been dating and who has just proposed to her; and her brother). Isn’t that ridiculous? (She shakes her head.)</a:t>
            </a:r>
            <a:endParaRPr lang="en-US" sz="2400" dirty="0">
              <a:effectLst/>
            </a:endParaRPr>
          </a:p>
        </p:txBody>
      </p:sp>
    </p:spTree>
    <p:extLst>
      <p:ext uri="{BB962C8B-B14F-4D97-AF65-F5344CB8AC3E}">
        <p14:creationId xmlns:p14="http://schemas.microsoft.com/office/powerpoint/2010/main" val="323699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ivingincinema.com/wp-content/uploads/2012/04/i-feel-sorry-for-th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28600"/>
            <a:ext cx="8385902" cy="6019800"/>
          </a:xfrm>
          <a:prstGeom prst="rect">
            <a:avLst/>
          </a:prstGeom>
          <a:noFill/>
          <a:extLst>
            <a:ext uri="{909E8E84-426E-40DD-AFC4-6F175D3DCCD1}">
              <a14:hiddenFill xmlns:a14="http://schemas.microsoft.com/office/drawing/2010/main">
                <a:solidFill>
                  <a:srgbClr val="FFFFFF"/>
                </a:solidFill>
              </a14:hiddenFill>
            </a:ext>
          </a:extLst>
        </p:spPr>
      </p:pic>
      <p:sp>
        <p:nvSpPr>
          <p:cNvPr id="5" name="Heart 4"/>
          <p:cNvSpPr/>
          <p:nvPr/>
        </p:nvSpPr>
        <p:spPr>
          <a:xfrm>
            <a:off x="838200" y="4486922"/>
            <a:ext cx="3429000" cy="1761478"/>
          </a:xfrm>
          <a:prstGeom prst="heart">
            <a:avLst/>
          </a:prstGeom>
          <a:solidFill>
            <a:srgbClr val="DA10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COMPASSION</a:t>
            </a:r>
          </a:p>
          <a:p>
            <a:pPr algn="ctr"/>
            <a:endParaRPr lang="en-US" dirty="0"/>
          </a:p>
        </p:txBody>
      </p:sp>
      <p:sp>
        <p:nvSpPr>
          <p:cNvPr id="2" name="Title 1"/>
          <p:cNvSpPr>
            <a:spLocks noGrp="1"/>
          </p:cNvSpPr>
          <p:nvPr>
            <p:ph type="title"/>
          </p:nvPr>
        </p:nvSpPr>
        <p:spPr>
          <a:xfrm>
            <a:off x="628650" y="365127"/>
            <a:ext cx="7886700" cy="473074"/>
          </a:xfrm>
        </p:spPr>
        <p:txBody>
          <a:bodyPr>
            <a:noAutofit/>
          </a:bodyPr>
          <a:lstStyle/>
          <a:p>
            <a:r>
              <a:rPr lang="en-US" sz="3600" b="1" dirty="0" smtClean="0">
                <a:solidFill>
                  <a:schemeClr val="accent4">
                    <a:lumMod val="40000"/>
                    <a:lumOff val="60000"/>
                  </a:schemeClr>
                </a:solidFill>
              </a:rPr>
              <a:t>Relational Foundation of Care</a:t>
            </a:r>
            <a:endParaRPr lang="en-US" sz="3600" b="1" dirty="0">
              <a:solidFill>
                <a:schemeClr val="accent4">
                  <a:lumMod val="40000"/>
                  <a:lumOff val="60000"/>
                </a:schemeClr>
              </a:solidFill>
            </a:endParaRPr>
          </a:p>
        </p:txBody>
      </p:sp>
      <p:sp>
        <p:nvSpPr>
          <p:cNvPr id="23" name="Rounded Rectangle 22"/>
          <p:cNvSpPr/>
          <p:nvPr/>
        </p:nvSpPr>
        <p:spPr>
          <a:xfrm>
            <a:off x="5715001" y="4419599"/>
            <a:ext cx="2438400" cy="945201"/>
          </a:xfrm>
          <a:prstGeom prst="roundRect">
            <a:avLst/>
          </a:prstGeom>
          <a:solidFill>
            <a:schemeClr val="accent4"/>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smtClean="0">
                <a:solidFill>
                  <a:schemeClr val="bg1"/>
                </a:solidFill>
                <a:latin typeface="Arial" pitchFamily="34" charset="0"/>
                <a:cs typeface="Arial" pitchFamily="34" charset="0"/>
              </a:rPr>
              <a:t>COUNTERACTS FEAR</a:t>
            </a:r>
            <a:endParaRPr lang="en-US" sz="2000" b="1" dirty="0">
              <a:solidFill>
                <a:schemeClr val="bg1"/>
              </a:solidFill>
              <a:latin typeface="Arial" pitchFamily="34" charset="0"/>
              <a:cs typeface="Arial" pitchFamily="34" charset="0"/>
            </a:endParaRPr>
          </a:p>
        </p:txBody>
      </p:sp>
      <p:sp>
        <p:nvSpPr>
          <p:cNvPr id="24" name="Rounded Rectangle 23"/>
          <p:cNvSpPr/>
          <p:nvPr/>
        </p:nvSpPr>
        <p:spPr>
          <a:xfrm>
            <a:off x="5715000" y="5364801"/>
            <a:ext cx="2438401" cy="883599"/>
          </a:xfrm>
          <a:prstGeom prst="roundRect">
            <a:avLst/>
          </a:prstGeom>
          <a:solidFill>
            <a:schemeClr val="accent4"/>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smtClean="0">
                <a:solidFill>
                  <a:schemeClr val="bg1"/>
                </a:solidFill>
                <a:latin typeface="Arial" pitchFamily="34" charset="0"/>
                <a:cs typeface="Arial" pitchFamily="34" charset="0"/>
              </a:rPr>
              <a:t>HOLDS ANGER</a:t>
            </a:r>
            <a:endParaRPr lang="en-US" sz="2000" b="1" dirty="0">
              <a:solidFill>
                <a:schemeClr val="bg1"/>
              </a:solidFill>
              <a:latin typeface="Arial" pitchFamily="34" charset="0"/>
              <a:cs typeface="Arial" pitchFamily="34" charset="0"/>
            </a:endParaRPr>
          </a:p>
        </p:txBody>
      </p:sp>
      <p:cxnSp>
        <p:nvCxnSpPr>
          <p:cNvPr id="30" name="Straight Arrow Connector 29"/>
          <p:cNvCxnSpPr/>
          <p:nvPr/>
        </p:nvCxnSpPr>
        <p:spPr>
          <a:xfrm flipV="1">
            <a:off x="4395394" y="4486922"/>
            <a:ext cx="1319606" cy="87787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24" idx="1"/>
          </p:cNvCxnSpPr>
          <p:nvPr/>
        </p:nvCxnSpPr>
        <p:spPr>
          <a:xfrm>
            <a:off x="4407886" y="5364801"/>
            <a:ext cx="1307114" cy="441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0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aura Linney in You Can Count On Me"/>
          <p:cNvPicPr/>
          <p:nvPr/>
        </p:nvPicPr>
        <p:blipFill>
          <a:blip r:embed="rId3">
            <a:extLst>
              <a:ext uri="{28A0092B-C50C-407E-A947-70E740481C1C}">
                <a14:useLocalDpi xmlns:a14="http://schemas.microsoft.com/office/drawing/2010/main" val="0"/>
              </a:ext>
            </a:extLst>
          </a:blip>
          <a:srcRect/>
          <a:stretch>
            <a:fillRect/>
          </a:stretch>
        </p:blipFill>
        <p:spPr bwMode="auto">
          <a:xfrm>
            <a:off x="2967837" y="1371601"/>
            <a:ext cx="4271163" cy="2990850"/>
          </a:xfrm>
          <a:prstGeom prst="rect">
            <a:avLst/>
          </a:prstGeom>
          <a:noFill/>
          <a:ln>
            <a:noFill/>
          </a:ln>
        </p:spPr>
      </p:pic>
      <p:sp>
        <p:nvSpPr>
          <p:cNvPr id="2" name="Title 1"/>
          <p:cNvSpPr>
            <a:spLocks noGrp="1"/>
          </p:cNvSpPr>
          <p:nvPr>
            <p:ph type="title"/>
          </p:nvPr>
        </p:nvSpPr>
        <p:spPr>
          <a:xfrm>
            <a:off x="0" y="228600"/>
            <a:ext cx="9144000" cy="758952"/>
          </a:xfrm>
        </p:spPr>
        <p:txBody>
          <a:bodyPr>
            <a:noAutofit/>
          </a:bodyPr>
          <a:lstStyle/>
          <a:p>
            <a:r>
              <a:rPr lang="en-US" sz="4000" b="1" dirty="0" smtClean="0">
                <a:solidFill>
                  <a:schemeClr val="tx2">
                    <a:lumMod val="50000"/>
                  </a:schemeClr>
                </a:solidFill>
              </a:rPr>
              <a:t>Compassion: Deep Grammar </a:t>
            </a:r>
            <a:endParaRPr lang="en-US" sz="4000" b="1" dirty="0">
              <a:solidFill>
                <a:schemeClr val="tx2">
                  <a:lumMod val="50000"/>
                </a:schemeClr>
              </a:solidFill>
            </a:endParaRPr>
          </a:p>
        </p:txBody>
      </p:sp>
      <p:pic>
        <p:nvPicPr>
          <p:cNvPr id="5127" name="Picture 7" descr="C:\Users\Kelly\AppData\Local\Microsoft\Windows\Temporary Internet Files\Content.IE5\TR08YK8F\MC900318996[1].wmf"/>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64692" y="984084"/>
            <a:ext cx="1901038" cy="157825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C:\Users\Kelly\AppData\Local\Microsoft\Windows\Temporary Internet Files\Content.IE5\TR08YK8F\MC900318996[1].wmf"/>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51846" y="2731990"/>
            <a:ext cx="1901038" cy="157825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C:\Users\Kelly\AppData\Local\Microsoft\Windows\Temporary Internet Files\Content.IE5\TR08YK8F\MC900318996[1].wmf"/>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8199" y="1101530"/>
            <a:ext cx="1901038" cy="15782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C:\Users\Kelly\AppData\Local\Microsoft\Windows\Temporary Internet Files\Content.IE5\TR08YK8F\MC900318996[1].wmf"/>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49353" y="2731990"/>
            <a:ext cx="1901038" cy="157825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7" descr="C:\Users\Kelly\AppData\Local\Microsoft\Windows\Temporary Internet Files\Content.IE5\TR08YK8F\MC900318996[1].wmf"/>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46198" y="3690769"/>
            <a:ext cx="1901038" cy="1578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150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sz="4000" b="1" dirty="0" smtClean="0"/>
              <a:t>SPIRITUAL ORIENTING SYSTEM</a:t>
            </a:r>
            <a:endParaRPr lang="en-US" sz="4000" b="1" dirty="0"/>
          </a:p>
        </p:txBody>
      </p:sp>
      <p:sp>
        <p:nvSpPr>
          <p:cNvPr id="3" name="Content Placeholder 2"/>
          <p:cNvSpPr>
            <a:spLocks noGrp="1"/>
          </p:cNvSpPr>
          <p:nvPr>
            <p:ph idx="1"/>
          </p:nvPr>
        </p:nvSpPr>
        <p:spPr>
          <a:xfrm>
            <a:off x="147828" y="1371600"/>
            <a:ext cx="8842248" cy="4873752"/>
          </a:xfrm>
        </p:spPr>
        <p:txBody>
          <a:bodyPr>
            <a:normAutofit/>
          </a:bodyPr>
          <a:lstStyle/>
          <a:p>
            <a:pPr marL="0" indent="0">
              <a:buNone/>
            </a:pPr>
            <a:endParaRPr lang="en-US" dirty="0" smtClean="0"/>
          </a:p>
          <a:p>
            <a:pPr marL="0" indent="0">
              <a:buNone/>
            </a:pPr>
            <a:endParaRPr lang="en-US" dirty="0"/>
          </a:p>
        </p:txBody>
      </p:sp>
      <p:sp>
        <p:nvSpPr>
          <p:cNvPr id="4" name="Explosion 2 3"/>
          <p:cNvSpPr/>
          <p:nvPr/>
        </p:nvSpPr>
        <p:spPr>
          <a:xfrm>
            <a:off x="384299" y="5075353"/>
            <a:ext cx="8842248" cy="182880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92952" y="5594321"/>
            <a:ext cx="5105400" cy="954107"/>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Fear, Anger</a:t>
            </a:r>
          </a:p>
          <a:p>
            <a:pPr algn="ctr"/>
            <a:r>
              <a:rPr lang="en-US" sz="2800" b="1" dirty="0" smtClean="0">
                <a:latin typeface="Arial" panose="020B0604020202020204" pitchFamily="34" charset="0"/>
                <a:cs typeface="Arial" panose="020B0604020202020204" pitchFamily="34" charset="0"/>
              </a:rPr>
              <a:t>Underlying Shame</a:t>
            </a:r>
            <a:endParaRPr lang="en-US" sz="2800" b="1" dirty="0">
              <a:latin typeface="Arial" panose="020B0604020202020204" pitchFamily="34" charset="0"/>
              <a:cs typeface="Arial" panose="020B0604020202020204" pitchFamily="34" charset="0"/>
            </a:endParaRPr>
          </a:p>
        </p:txBody>
      </p:sp>
      <p:sp>
        <p:nvSpPr>
          <p:cNvPr id="6" name="TextBox 5"/>
          <p:cNvSpPr txBox="1"/>
          <p:nvPr/>
        </p:nvSpPr>
        <p:spPr>
          <a:xfrm>
            <a:off x="147828" y="2971801"/>
            <a:ext cx="3890772" cy="1231106"/>
          </a:xfrm>
          <a:prstGeom prst="rect">
            <a:avLst/>
          </a:prstGeom>
          <a:noFill/>
        </p:spPr>
        <p:txBody>
          <a:bodyPr wrap="square" rtlCol="0">
            <a:spAutoFit/>
          </a:bodyPr>
          <a:lstStyle/>
          <a:p>
            <a:pPr fontAlgn="ctr"/>
            <a:r>
              <a:rPr lang="en-US" sz="2800" b="1" dirty="0" smtClean="0"/>
              <a:t>Values:</a:t>
            </a:r>
          </a:p>
          <a:p>
            <a:pPr fontAlgn="ctr"/>
            <a:r>
              <a:rPr lang="en-US" sz="2800" dirty="0" smtClean="0"/>
              <a:t>Responsibility</a:t>
            </a:r>
          </a:p>
          <a:p>
            <a:endParaRPr lang="en-US" dirty="0"/>
          </a:p>
        </p:txBody>
      </p:sp>
      <p:sp>
        <p:nvSpPr>
          <p:cNvPr id="7" name="TextBox 6"/>
          <p:cNvSpPr txBox="1"/>
          <p:nvPr/>
        </p:nvSpPr>
        <p:spPr>
          <a:xfrm>
            <a:off x="3886201" y="2707073"/>
            <a:ext cx="5469896" cy="1815882"/>
          </a:xfrm>
          <a:prstGeom prst="rect">
            <a:avLst/>
          </a:prstGeom>
          <a:noFill/>
        </p:spPr>
        <p:txBody>
          <a:bodyPr wrap="square" rtlCol="0">
            <a:spAutoFit/>
          </a:bodyPr>
          <a:lstStyle/>
          <a:p>
            <a:pPr fontAlgn="ctr"/>
            <a:r>
              <a:rPr lang="en-US" sz="2800" b="1" dirty="0" smtClean="0"/>
              <a:t>Beliefs: </a:t>
            </a:r>
          </a:p>
          <a:p>
            <a:pPr fontAlgn="ctr"/>
            <a:r>
              <a:rPr lang="en-US" sz="2800" dirty="0" smtClean="0"/>
              <a:t>God punishes sinners</a:t>
            </a:r>
          </a:p>
          <a:p>
            <a:pPr fontAlgn="ctr"/>
            <a:r>
              <a:rPr lang="en-US" sz="2800" dirty="0" smtClean="0"/>
              <a:t>Suffering results from personal sin</a:t>
            </a:r>
          </a:p>
        </p:txBody>
      </p:sp>
      <p:sp>
        <p:nvSpPr>
          <p:cNvPr id="8" name="TextBox 7"/>
          <p:cNvSpPr txBox="1"/>
          <p:nvPr/>
        </p:nvSpPr>
        <p:spPr>
          <a:xfrm>
            <a:off x="393554" y="1697447"/>
            <a:ext cx="8764524" cy="1231106"/>
          </a:xfrm>
          <a:prstGeom prst="rect">
            <a:avLst/>
          </a:prstGeom>
          <a:noFill/>
        </p:spPr>
        <p:txBody>
          <a:bodyPr wrap="square" rtlCol="0">
            <a:spAutoFit/>
          </a:bodyPr>
          <a:lstStyle/>
          <a:p>
            <a:r>
              <a:rPr lang="en-US" sz="2800" b="1" dirty="0" smtClean="0"/>
              <a:t>Coping</a:t>
            </a:r>
            <a:r>
              <a:rPr lang="en-US" sz="2800" dirty="0" smtClean="0"/>
              <a:t>: Sexual relationship </a:t>
            </a:r>
            <a:r>
              <a:rPr lang="en-US" sz="2800" dirty="0"/>
              <a:t>with </a:t>
            </a:r>
            <a:r>
              <a:rPr lang="en-US" sz="2800" dirty="0" smtClean="0"/>
              <a:t>boss; seeking pastoral care</a:t>
            </a:r>
            <a:endParaRPr lang="en-US" sz="2800" dirty="0"/>
          </a:p>
          <a:p>
            <a:r>
              <a:rPr lang="en-US" dirty="0" smtClean="0"/>
              <a:t> </a:t>
            </a:r>
            <a:endParaRPr lang="en-US" dirty="0"/>
          </a:p>
        </p:txBody>
      </p:sp>
      <p:sp>
        <p:nvSpPr>
          <p:cNvPr id="12" name="Up Arrow 11"/>
          <p:cNvSpPr/>
          <p:nvPr/>
        </p:nvSpPr>
        <p:spPr>
          <a:xfrm rot="19875952">
            <a:off x="2357167" y="3696493"/>
            <a:ext cx="298894" cy="209890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rot="1150744">
            <a:off x="5394721" y="4051793"/>
            <a:ext cx="391240" cy="152045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p:cNvSpPr/>
          <p:nvPr/>
        </p:nvSpPr>
        <p:spPr>
          <a:xfrm>
            <a:off x="3276935" y="2243087"/>
            <a:ext cx="423855" cy="338466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41045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aura Linney in You Can Count on Me"/>
          <p:cNvPicPr/>
          <p:nvPr/>
        </p:nvPicPr>
        <p:blipFill>
          <a:blip r:embed="rId3">
            <a:extLst>
              <a:ext uri="{28A0092B-C50C-407E-A947-70E740481C1C}">
                <a14:useLocalDpi xmlns:a14="http://schemas.microsoft.com/office/drawing/2010/main" val="0"/>
              </a:ext>
            </a:extLst>
          </a:blip>
          <a:srcRect/>
          <a:stretch>
            <a:fillRect/>
          </a:stretch>
        </p:blipFill>
        <p:spPr bwMode="auto">
          <a:xfrm>
            <a:off x="3095625" y="2275367"/>
            <a:ext cx="2986198" cy="2287108"/>
          </a:xfrm>
          <a:prstGeom prst="rect">
            <a:avLst/>
          </a:prstGeom>
          <a:noFill/>
          <a:ln>
            <a:noFill/>
          </a:ln>
        </p:spPr>
      </p:pic>
      <p:sp>
        <p:nvSpPr>
          <p:cNvPr id="2" name="Title 1"/>
          <p:cNvSpPr>
            <a:spLocks noGrp="1"/>
          </p:cNvSpPr>
          <p:nvPr>
            <p:ph type="title"/>
          </p:nvPr>
        </p:nvSpPr>
        <p:spPr>
          <a:xfrm>
            <a:off x="0" y="228600"/>
            <a:ext cx="9144000" cy="758952"/>
          </a:xfrm>
        </p:spPr>
        <p:txBody>
          <a:bodyPr>
            <a:noAutofit/>
          </a:bodyPr>
          <a:lstStyle/>
          <a:p>
            <a:r>
              <a:rPr lang="en-US" sz="3600" b="1" dirty="0" smtClean="0">
                <a:solidFill>
                  <a:schemeClr val="bg1">
                    <a:lumMod val="50000"/>
                  </a:schemeClr>
                </a:solidFill>
              </a:rPr>
              <a:t>Compassion </a:t>
            </a:r>
            <a:endParaRPr lang="en-US" sz="3600" b="1" dirty="0">
              <a:solidFill>
                <a:schemeClr val="bg1">
                  <a:lumMod val="50000"/>
                </a:schemeClr>
              </a:solidFill>
            </a:endParaRPr>
          </a:p>
        </p:txBody>
      </p:sp>
      <p:pic>
        <p:nvPicPr>
          <p:cNvPr id="5127" name="Picture 7" descr="C:\Users\Kelly\AppData\Local\Microsoft\Windows\Temporary Internet Files\Content.IE5\TR08YK8F\MC900318996[1].wmf"/>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71447" y="3025700"/>
            <a:ext cx="1901038" cy="157825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C:\Users\Kelly\AppData\Local\Microsoft\Windows\Temporary Internet Files\Content.IE5\TR08YK8F\MC900318996[1].wmf"/>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04963" y="3225596"/>
            <a:ext cx="1901038" cy="157825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7" descr="C:\Users\Kelly\AppData\Local\Microsoft\Windows\Temporary Internet Files\Content.IE5\TR08YK8F\MC900318996[1].wmf"/>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95864" y="3962400"/>
            <a:ext cx="3276639" cy="2720287"/>
          </a:xfrm>
          <a:prstGeom prst="rect">
            <a:avLst/>
          </a:prstGeom>
          <a:noFill/>
          <a:effectLst>
            <a:innerShdw blurRad="63500" dist="50800" dir="162000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19843" y="3857820"/>
            <a:ext cx="1322705" cy="461665"/>
          </a:xfrm>
          <a:prstGeom prst="rect">
            <a:avLst/>
          </a:prstGeom>
          <a:noFill/>
        </p:spPr>
        <p:txBody>
          <a:bodyPr wrap="square" rtlCol="0">
            <a:spAutoFit/>
          </a:bodyPr>
          <a:lstStyle/>
          <a:p>
            <a:r>
              <a:rPr lang="en-US" sz="2400" b="1" dirty="0" smtClean="0"/>
              <a:t>FEAR</a:t>
            </a:r>
            <a:endParaRPr lang="en-US" sz="2400" b="1" dirty="0"/>
          </a:p>
        </p:txBody>
      </p:sp>
      <p:sp>
        <p:nvSpPr>
          <p:cNvPr id="4" name="TextBox 3"/>
          <p:cNvSpPr txBox="1"/>
          <p:nvPr/>
        </p:nvSpPr>
        <p:spPr>
          <a:xfrm>
            <a:off x="5688942" y="3673154"/>
            <a:ext cx="1451163" cy="461665"/>
          </a:xfrm>
          <a:prstGeom prst="rect">
            <a:avLst/>
          </a:prstGeom>
          <a:noFill/>
        </p:spPr>
        <p:txBody>
          <a:bodyPr wrap="square" rtlCol="0">
            <a:spAutoFit/>
          </a:bodyPr>
          <a:lstStyle/>
          <a:p>
            <a:r>
              <a:rPr lang="en-US" sz="2400" b="1" dirty="0" smtClean="0"/>
              <a:t>ANGER</a:t>
            </a:r>
            <a:endParaRPr lang="en-US" sz="2400" b="1" dirty="0"/>
          </a:p>
        </p:txBody>
      </p:sp>
      <p:sp>
        <p:nvSpPr>
          <p:cNvPr id="5" name="TextBox 4"/>
          <p:cNvSpPr txBox="1"/>
          <p:nvPr/>
        </p:nvSpPr>
        <p:spPr>
          <a:xfrm>
            <a:off x="3942548" y="4851721"/>
            <a:ext cx="1673331" cy="830997"/>
          </a:xfrm>
          <a:prstGeom prst="rect">
            <a:avLst/>
          </a:prstGeom>
          <a:noFill/>
        </p:spPr>
        <p:txBody>
          <a:bodyPr wrap="square" rtlCol="0">
            <a:spAutoFit/>
          </a:bodyPr>
          <a:lstStyle/>
          <a:p>
            <a:r>
              <a:rPr lang="en-US" sz="2400" b="1" dirty="0" smtClean="0"/>
              <a:t>Underlying</a:t>
            </a:r>
          </a:p>
          <a:p>
            <a:r>
              <a:rPr lang="en-US" sz="2400" b="1" dirty="0" smtClean="0"/>
              <a:t>SHAME</a:t>
            </a:r>
            <a:endParaRPr lang="en-US" sz="2400" b="1" dirty="0"/>
          </a:p>
        </p:txBody>
      </p:sp>
    </p:spTree>
    <p:extLst>
      <p:ext uri="{BB962C8B-B14F-4D97-AF65-F5344CB8AC3E}">
        <p14:creationId xmlns:p14="http://schemas.microsoft.com/office/powerpoint/2010/main" val="485761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800"/>
            <a:ext cx="8534400" cy="682752"/>
          </a:xfrm>
        </p:spPr>
        <p:txBody>
          <a:bodyPr>
            <a:normAutofit/>
          </a:bodyPr>
          <a:lstStyle/>
          <a:p>
            <a:r>
              <a:rPr lang="en-US" dirty="0" smtClean="0"/>
              <a:t>SPIRITUALLY- INTEGRATED CHANGE</a:t>
            </a:r>
            <a:endParaRPr lang="en-US" dirty="0"/>
          </a:p>
        </p:txBody>
      </p:sp>
      <p:sp>
        <p:nvSpPr>
          <p:cNvPr id="3" name="Content Placeholder 2"/>
          <p:cNvSpPr>
            <a:spLocks noGrp="1"/>
          </p:cNvSpPr>
          <p:nvPr>
            <p:ph sz="quarter" idx="1"/>
          </p:nvPr>
        </p:nvSpPr>
        <p:spPr>
          <a:xfrm>
            <a:off x="245695" y="1981200"/>
            <a:ext cx="8503920" cy="4114800"/>
          </a:xfrm>
        </p:spPr>
        <p:txBody>
          <a:bodyPr>
            <a:normAutofit/>
          </a:bodyPr>
          <a:lstStyle/>
          <a:p>
            <a:pPr marL="0" indent="0" algn="ctr">
              <a:buNone/>
            </a:pPr>
            <a:endParaRPr lang="en-US" sz="3200" dirty="0" smtClean="0"/>
          </a:p>
          <a:p>
            <a:pPr marL="514350" indent="-514350" algn="ctr">
              <a:buAutoNum type="arabicPeriod"/>
            </a:pPr>
            <a:r>
              <a:rPr lang="en-US" sz="3200" dirty="0" smtClean="0"/>
              <a:t>Radical Respect </a:t>
            </a:r>
          </a:p>
          <a:p>
            <a:pPr marL="514350" indent="-514350" algn="ctr">
              <a:buAutoNum type="arabicPeriod"/>
            </a:pPr>
            <a:r>
              <a:rPr lang="en-US" sz="3200" dirty="0" smtClean="0"/>
              <a:t>Compassion</a:t>
            </a:r>
            <a:endParaRPr lang="en-US" sz="3200" b="1" dirty="0"/>
          </a:p>
          <a:p>
            <a:pPr marL="514350" indent="-514350" algn="ctr">
              <a:buAutoNum type="arabicPeriod"/>
            </a:pPr>
            <a:r>
              <a:rPr lang="en-US" sz="4400" b="1" dirty="0" smtClean="0"/>
              <a:t>Theological reflexivity</a:t>
            </a:r>
            <a:endParaRPr lang="en-US" sz="4400" b="1" dirty="0"/>
          </a:p>
        </p:txBody>
      </p:sp>
    </p:spTree>
    <p:extLst>
      <p:ext uri="{BB962C8B-B14F-4D97-AF65-F5344CB8AC3E}">
        <p14:creationId xmlns:p14="http://schemas.microsoft.com/office/powerpoint/2010/main" val="1011196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477000" cy="1066801"/>
          </a:xfrm>
        </p:spPr>
        <p:txBody>
          <a:bodyPr>
            <a:normAutofit/>
          </a:bodyPr>
          <a:lstStyle/>
          <a:p>
            <a:r>
              <a:rPr lang="en-US" dirty="0"/>
              <a:t>A Process of Theological Reflexivity</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491856882"/>
              </p:ext>
            </p:extLst>
          </p:nvPr>
        </p:nvGraphicFramePr>
        <p:xfrm>
          <a:off x="1" y="1066802"/>
          <a:ext cx="4495799" cy="5032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loud 4"/>
          <p:cNvSpPr/>
          <p:nvPr/>
        </p:nvSpPr>
        <p:spPr>
          <a:xfrm>
            <a:off x="4572000" y="3657600"/>
            <a:ext cx="45719" cy="4571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rt 5"/>
          <p:cNvSpPr/>
          <p:nvPr/>
        </p:nvSpPr>
        <p:spPr>
          <a:xfrm>
            <a:off x="914400" y="3124200"/>
            <a:ext cx="2667000" cy="1447800"/>
          </a:xfrm>
          <a:prstGeom prst="hear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Emotions: Fear? Anger? Compassion?</a:t>
            </a:r>
            <a:endParaRPr lang="en-US" dirty="0"/>
          </a:p>
        </p:txBody>
      </p:sp>
      <p:sp>
        <p:nvSpPr>
          <p:cNvPr id="3" name="TextBox 2"/>
          <p:cNvSpPr txBox="1"/>
          <p:nvPr/>
        </p:nvSpPr>
        <p:spPr>
          <a:xfrm>
            <a:off x="4225159" y="838200"/>
            <a:ext cx="4918841" cy="6001643"/>
          </a:xfrm>
          <a:prstGeom prst="rect">
            <a:avLst/>
          </a:prstGeom>
          <a:noFill/>
        </p:spPr>
        <p:txBody>
          <a:bodyPr wrap="square" rtlCol="0">
            <a:spAutoFit/>
          </a:bodyPr>
          <a:lstStyle/>
          <a:p>
            <a:r>
              <a:rPr lang="en-US" sz="2400" dirty="0" smtClean="0"/>
              <a:t>1. Caregivers </a:t>
            </a:r>
            <a:r>
              <a:rPr lang="en-US" sz="2400" dirty="0"/>
              <a:t>and care seekers collaboratively identify the </a:t>
            </a:r>
            <a:r>
              <a:rPr lang="en-US" sz="2400" i="1" dirty="0" smtClean="0"/>
              <a:t>physical stress responses</a:t>
            </a:r>
            <a:r>
              <a:rPr lang="en-US" sz="2400" dirty="0" smtClean="0"/>
              <a:t> and </a:t>
            </a:r>
            <a:r>
              <a:rPr lang="en-US" sz="2400" i="1" dirty="0" smtClean="0"/>
              <a:t>emotions </a:t>
            </a:r>
            <a:r>
              <a:rPr lang="en-US" sz="2400" dirty="0"/>
              <a:t>that trigger and energize the care seeker’s spiritual orienting </a:t>
            </a:r>
            <a:r>
              <a:rPr lang="en-US" sz="2400" dirty="0" smtClean="0"/>
              <a:t>system, using spiritual practices to embrace stress.</a:t>
            </a:r>
          </a:p>
          <a:p>
            <a:endParaRPr lang="en-US" sz="2400" dirty="0" smtClean="0"/>
          </a:p>
          <a:p>
            <a:r>
              <a:rPr lang="en-US" sz="2400" dirty="0" smtClean="0"/>
              <a:t>2. They </a:t>
            </a:r>
            <a:r>
              <a:rPr lang="en-US" sz="2400" i="1" dirty="0"/>
              <a:t>explore the emotional and narrative logic </a:t>
            </a:r>
            <a:r>
              <a:rPr lang="en-US" sz="2400" dirty="0"/>
              <a:t>that dynamically connects particular beliefs/values with habitual ways of coping</a:t>
            </a:r>
            <a:r>
              <a:rPr lang="en-US" sz="2400" dirty="0" smtClean="0"/>
              <a:t>.</a:t>
            </a:r>
          </a:p>
          <a:p>
            <a:endParaRPr lang="en-US" sz="2400" dirty="0" smtClean="0"/>
          </a:p>
          <a:p>
            <a:r>
              <a:rPr lang="en-US" sz="2400" dirty="0" smtClean="0"/>
              <a:t>3. They </a:t>
            </a:r>
            <a:r>
              <a:rPr lang="en-US" sz="2400" dirty="0"/>
              <a:t>use a process of </a:t>
            </a:r>
            <a:r>
              <a:rPr lang="en-US" sz="2400" i="1" dirty="0"/>
              <a:t>theological reflexivity</a:t>
            </a:r>
            <a:r>
              <a:rPr lang="en-US" sz="2400" dirty="0"/>
              <a:t> to assess what is life-giving and life-limiting about these lived </a:t>
            </a:r>
            <a:r>
              <a:rPr lang="en-US" sz="2400" dirty="0" smtClean="0"/>
              <a:t>theologies/spiritual </a:t>
            </a:r>
            <a:r>
              <a:rPr lang="en-US" sz="2400" dirty="0"/>
              <a:t>orienting systems. </a:t>
            </a:r>
          </a:p>
        </p:txBody>
      </p:sp>
    </p:spTree>
    <p:extLst>
      <p:ext uri="{BB962C8B-B14F-4D97-AF65-F5344CB8AC3E}">
        <p14:creationId xmlns:p14="http://schemas.microsoft.com/office/powerpoint/2010/main" val="281830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http://static.thecia.com.au/reviews/y/you-can-count-on-me-7.jpg"/>
          <p:cNvPicPr/>
          <p:nvPr/>
        </p:nvPicPr>
        <p:blipFill>
          <a:blip r:embed="rId3">
            <a:extLst>
              <a:ext uri="{28A0092B-C50C-407E-A947-70E740481C1C}">
                <a14:useLocalDpi xmlns:a14="http://schemas.microsoft.com/office/drawing/2010/main" val="0"/>
              </a:ext>
            </a:extLst>
          </a:blip>
          <a:srcRect/>
          <a:stretch>
            <a:fillRect/>
          </a:stretch>
        </p:blipFill>
        <p:spPr bwMode="auto">
          <a:xfrm>
            <a:off x="5997749" y="3613017"/>
            <a:ext cx="2517601" cy="2471392"/>
          </a:xfrm>
          <a:prstGeom prst="rect">
            <a:avLst/>
          </a:prstGeom>
          <a:noFill/>
          <a:ln>
            <a:noFill/>
          </a:ln>
        </p:spPr>
      </p:pic>
      <p:pic>
        <p:nvPicPr>
          <p:cNvPr id="17" name="Picture 16" descr="Laura Linney in You Can Count on Me"/>
          <p:cNvPicPr/>
          <p:nvPr/>
        </p:nvPicPr>
        <p:blipFill>
          <a:blip r:embed="rId4">
            <a:extLst>
              <a:ext uri="{28A0092B-C50C-407E-A947-70E740481C1C}">
                <a14:useLocalDpi xmlns:a14="http://schemas.microsoft.com/office/drawing/2010/main" val="0"/>
              </a:ext>
            </a:extLst>
          </a:blip>
          <a:srcRect/>
          <a:stretch>
            <a:fillRect/>
          </a:stretch>
        </p:blipFill>
        <p:spPr bwMode="auto">
          <a:xfrm>
            <a:off x="880375" y="3820011"/>
            <a:ext cx="2738192" cy="2263335"/>
          </a:xfrm>
          <a:prstGeom prst="rect">
            <a:avLst/>
          </a:prstGeom>
          <a:noFill/>
          <a:ln>
            <a:noFill/>
          </a:ln>
        </p:spPr>
      </p:pic>
      <p:sp>
        <p:nvSpPr>
          <p:cNvPr id="3" name="Oval 2"/>
          <p:cNvSpPr/>
          <p:nvPr/>
        </p:nvSpPr>
        <p:spPr>
          <a:xfrm>
            <a:off x="3222449" y="1752600"/>
            <a:ext cx="2775300" cy="151589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6"/>
            <a:ext cx="7886700" cy="520549"/>
          </a:xfrm>
        </p:spPr>
        <p:txBody>
          <a:bodyPr>
            <a:normAutofit fontScale="90000"/>
          </a:bodyPr>
          <a:lstStyle/>
          <a:p>
            <a:r>
              <a:rPr lang="en-US" sz="3600" b="1" dirty="0" smtClean="0">
                <a:solidFill>
                  <a:schemeClr val="accent1"/>
                </a:solidFill>
              </a:rPr>
              <a:t>Theological Reflexivity</a:t>
            </a:r>
            <a:endParaRPr lang="en-US" sz="3600" b="1" dirty="0">
              <a:solidFill>
                <a:schemeClr val="accent1"/>
              </a:solidFill>
            </a:endParaRPr>
          </a:p>
        </p:txBody>
      </p:sp>
      <p:sp>
        <p:nvSpPr>
          <p:cNvPr id="5" name="Cloud Callout 4"/>
          <p:cNvSpPr/>
          <p:nvPr/>
        </p:nvSpPr>
        <p:spPr>
          <a:xfrm flipH="1">
            <a:off x="5997749" y="1066800"/>
            <a:ext cx="2609538" cy="2196986"/>
          </a:xfrm>
          <a:prstGeom prst="cloudCallout">
            <a:avLst>
              <a:gd name="adj1" fmla="val -26346"/>
              <a:gd name="adj2" fmla="val 59169"/>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smtClean="0">
                <a:solidFill>
                  <a:schemeClr val="tx1"/>
                </a:solidFill>
                <a:latin typeface="Arial" pitchFamily="34" charset="0"/>
                <a:cs typeface="Arial" pitchFamily="34" charset="0"/>
              </a:rPr>
              <a:t>Respect &amp; compassion for Sammy’s alterity</a:t>
            </a:r>
            <a:endParaRPr lang="en-US" sz="2000" dirty="0">
              <a:solidFill>
                <a:schemeClr val="tx1"/>
              </a:solidFill>
              <a:latin typeface="Arial" pitchFamily="34" charset="0"/>
              <a:cs typeface="Arial" pitchFamily="34" charset="0"/>
            </a:endParaRPr>
          </a:p>
        </p:txBody>
      </p:sp>
      <p:sp>
        <p:nvSpPr>
          <p:cNvPr id="4" name="Left-Right-Up Arrow 3"/>
          <p:cNvSpPr/>
          <p:nvPr/>
        </p:nvSpPr>
        <p:spPr>
          <a:xfrm>
            <a:off x="2992815" y="3250941"/>
            <a:ext cx="3234568" cy="2310713"/>
          </a:xfrm>
          <a:prstGeom prst="leftRigh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latin typeface="Arial" pitchFamily="34" charset="0"/>
                <a:cs typeface="Arial" pitchFamily="34" charset="0"/>
              </a:rPr>
              <a:t>TRUST/COMPASSION</a:t>
            </a:r>
            <a:endParaRPr lang="en-US" b="1" dirty="0">
              <a:latin typeface="Arial" pitchFamily="34" charset="0"/>
              <a:cs typeface="Arial" pitchFamily="34" charset="0"/>
            </a:endParaRPr>
          </a:p>
        </p:txBody>
      </p:sp>
      <p:sp>
        <p:nvSpPr>
          <p:cNvPr id="6" name="TextBox 5"/>
          <p:cNvSpPr txBox="1"/>
          <p:nvPr/>
        </p:nvSpPr>
        <p:spPr>
          <a:xfrm>
            <a:off x="3222449" y="1959596"/>
            <a:ext cx="2775300" cy="1200329"/>
          </a:xfrm>
          <a:prstGeom prst="rect">
            <a:avLst/>
          </a:prstGeom>
          <a:noFill/>
        </p:spPr>
        <p:txBody>
          <a:bodyPr wrap="square" rtlCol="0">
            <a:spAutoFit/>
          </a:bodyPr>
          <a:lstStyle/>
          <a:p>
            <a:pPr algn="ctr"/>
            <a:r>
              <a:rPr lang="en-US" sz="2400" dirty="0" smtClean="0">
                <a:solidFill>
                  <a:srgbClr val="FF0000"/>
                </a:solidFill>
                <a:latin typeface="Arial" pitchFamily="34" charset="0"/>
                <a:cs typeface="Arial" pitchFamily="34" charset="0"/>
              </a:rPr>
              <a:t>Co-constructed contextual theologies</a:t>
            </a:r>
            <a:endParaRPr lang="en-US" sz="2400" dirty="0">
              <a:solidFill>
                <a:srgbClr val="FF0000"/>
              </a:solidFill>
              <a:latin typeface="Arial" pitchFamily="34" charset="0"/>
              <a:cs typeface="Arial" pitchFamily="34" charset="0"/>
            </a:endParaRPr>
          </a:p>
        </p:txBody>
      </p:sp>
      <p:grpSp>
        <p:nvGrpSpPr>
          <p:cNvPr id="7" name="Group 18"/>
          <p:cNvGrpSpPr/>
          <p:nvPr/>
        </p:nvGrpSpPr>
        <p:grpSpPr>
          <a:xfrm>
            <a:off x="152400" y="1066800"/>
            <a:ext cx="2837583" cy="2546216"/>
            <a:chOff x="221806" y="1427529"/>
            <a:chExt cx="3810000" cy="2923744"/>
          </a:xfrm>
        </p:grpSpPr>
        <p:sp>
          <p:nvSpPr>
            <p:cNvPr id="20" name="Oval 19"/>
            <p:cNvSpPr/>
            <p:nvPr/>
          </p:nvSpPr>
          <p:spPr>
            <a:xfrm>
              <a:off x="221806" y="1427529"/>
              <a:ext cx="3810000" cy="2923744"/>
            </a:xfrm>
            <a:prstGeom prst="ellipse">
              <a:avLst/>
            </a:prstGeom>
            <a:solidFill>
              <a:schemeClr val="accent1">
                <a:lumMod val="20000"/>
                <a:lumOff val="80000"/>
              </a:schemeClr>
            </a:solid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2" name="Rectangle 21"/>
            <p:cNvSpPr/>
            <p:nvPr/>
          </p:nvSpPr>
          <p:spPr>
            <a:xfrm>
              <a:off x="1203072" y="3266714"/>
              <a:ext cx="1355023"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latin typeface="Arial" pitchFamily="34" charset="0"/>
                  <a:cs typeface="Arial" pitchFamily="34" charset="0"/>
                </a:rPr>
                <a:t>VALUES</a:t>
              </a:r>
              <a:endParaRPr lang="en-US" sz="1050" b="1" dirty="0">
                <a:latin typeface="Arial" pitchFamily="34" charset="0"/>
                <a:cs typeface="Arial" pitchFamily="34" charset="0"/>
              </a:endParaRPr>
            </a:p>
          </p:txBody>
        </p:sp>
        <p:sp>
          <p:nvSpPr>
            <p:cNvPr id="23" name="Rectangle 22"/>
            <p:cNvSpPr/>
            <p:nvPr/>
          </p:nvSpPr>
          <p:spPr>
            <a:xfrm>
              <a:off x="2704469" y="3266714"/>
              <a:ext cx="1274029"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latin typeface="Arial" pitchFamily="34" charset="0"/>
                  <a:cs typeface="Arial" pitchFamily="34" charset="0"/>
                </a:rPr>
                <a:t>BELIEFS</a:t>
              </a:r>
              <a:endParaRPr lang="en-US" sz="1050" b="1" dirty="0">
                <a:latin typeface="Arial" pitchFamily="34" charset="0"/>
                <a:cs typeface="Arial" pitchFamily="34" charset="0"/>
              </a:endParaRPr>
            </a:p>
          </p:txBody>
        </p:sp>
        <p:sp>
          <p:nvSpPr>
            <p:cNvPr id="24" name="Rectangle 23"/>
            <p:cNvSpPr/>
            <p:nvPr/>
          </p:nvSpPr>
          <p:spPr>
            <a:xfrm>
              <a:off x="1145909" y="2466148"/>
              <a:ext cx="2056900" cy="592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latin typeface="Arial" pitchFamily="34" charset="0"/>
                  <a:cs typeface="Arial" pitchFamily="34" charset="0"/>
                </a:rPr>
                <a:t>SPIRITUAL PRACTICES</a:t>
              </a:r>
              <a:endParaRPr lang="en-US" sz="1050" b="1" dirty="0">
                <a:latin typeface="Arial" pitchFamily="34" charset="0"/>
                <a:cs typeface="Arial" pitchFamily="34" charset="0"/>
              </a:endParaRPr>
            </a:p>
          </p:txBody>
        </p:sp>
        <p:sp>
          <p:nvSpPr>
            <p:cNvPr id="26" name="TextBox 25"/>
            <p:cNvSpPr txBox="1"/>
            <p:nvPr/>
          </p:nvSpPr>
          <p:spPr>
            <a:xfrm>
              <a:off x="717166" y="1733061"/>
              <a:ext cx="2767855" cy="783186"/>
            </a:xfrm>
            <a:prstGeom prst="rect">
              <a:avLst/>
            </a:prstGeom>
            <a:noFill/>
          </p:spPr>
          <p:txBody>
            <a:bodyPr wrap="square" rtlCol="0">
              <a:spAutoFit/>
            </a:bodyPr>
            <a:lstStyle/>
            <a:p>
              <a:pPr algn="ctr"/>
              <a:r>
                <a:rPr lang="en-US" sz="1400" b="1" dirty="0" smtClean="0">
                  <a:latin typeface="Arial" pitchFamily="34" charset="0"/>
                  <a:cs typeface="Arial" pitchFamily="34" charset="0"/>
                </a:rPr>
                <a:t>ORIENTING </a:t>
              </a:r>
            </a:p>
            <a:p>
              <a:pPr algn="ctr"/>
              <a:r>
                <a:rPr lang="en-US" sz="1400" b="1" dirty="0" smtClean="0">
                  <a:latin typeface="Arial" pitchFamily="34" charset="0"/>
                  <a:cs typeface="Arial" pitchFamily="34" charset="0"/>
                </a:rPr>
                <a:t>SYSTEM</a:t>
              </a:r>
              <a:endParaRPr lang="en-US" sz="1400" b="1" dirty="0">
                <a:latin typeface="Arial" pitchFamily="34" charset="0"/>
                <a:cs typeface="Arial" pitchFamily="34" charset="0"/>
              </a:endParaRPr>
            </a:p>
          </p:txBody>
        </p:sp>
      </p:grpSp>
    </p:spTree>
    <p:extLst>
      <p:ext uri="{BB962C8B-B14F-4D97-AF65-F5344CB8AC3E}">
        <p14:creationId xmlns:p14="http://schemas.microsoft.com/office/powerpoint/2010/main" val="416313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4"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p:cNvSpPr/>
          <p:nvPr/>
        </p:nvSpPr>
        <p:spPr>
          <a:xfrm>
            <a:off x="5288120" y="1306644"/>
            <a:ext cx="3733800" cy="3133815"/>
          </a:xfrm>
          <a:prstGeom prst="ellipse">
            <a:avLst/>
          </a:prstGeom>
          <a:solidFill>
            <a:schemeClr val="accent1">
              <a:lumMod val="20000"/>
              <a:lumOff val="80000"/>
            </a:schemeClr>
          </a:solid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597715" y="2757706"/>
            <a:ext cx="1121629"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VALUES</a:t>
            </a:r>
            <a:endParaRPr lang="en-US" b="1" dirty="0">
              <a:latin typeface="Arial" pitchFamily="34" charset="0"/>
              <a:cs typeface="Arial" pitchFamily="34" charset="0"/>
            </a:endParaRPr>
          </a:p>
        </p:txBody>
      </p:sp>
      <p:sp>
        <p:nvSpPr>
          <p:cNvPr id="18" name="Rectangle 17"/>
          <p:cNvSpPr/>
          <p:nvPr/>
        </p:nvSpPr>
        <p:spPr>
          <a:xfrm>
            <a:off x="7502115" y="2719233"/>
            <a:ext cx="1274029"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BELIEFS</a:t>
            </a:r>
            <a:endParaRPr lang="en-US" b="1" dirty="0">
              <a:latin typeface="Arial" pitchFamily="34" charset="0"/>
              <a:cs typeface="Arial" pitchFamily="34" charset="0"/>
            </a:endParaRPr>
          </a:p>
        </p:txBody>
      </p:sp>
      <p:sp>
        <p:nvSpPr>
          <p:cNvPr id="19" name="Rectangle 18"/>
          <p:cNvSpPr/>
          <p:nvPr/>
        </p:nvSpPr>
        <p:spPr>
          <a:xfrm>
            <a:off x="5766871" y="1915813"/>
            <a:ext cx="277539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SPIRITUAL PRACTICES</a:t>
            </a:r>
            <a:endParaRPr lang="en-US" b="1" dirty="0">
              <a:latin typeface="Arial" pitchFamily="34" charset="0"/>
              <a:cs typeface="Arial" pitchFamily="34" charset="0"/>
            </a:endParaRPr>
          </a:p>
        </p:txBody>
      </p:sp>
      <p:sp>
        <p:nvSpPr>
          <p:cNvPr id="40" name="TextBox 39"/>
          <p:cNvSpPr txBox="1"/>
          <p:nvPr/>
        </p:nvSpPr>
        <p:spPr>
          <a:xfrm>
            <a:off x="4953000" y="583944"/>
            <a:ext cx="4068920" cy="830997"/>
          </a:xfrm>
          <a:prstGeom prst="rect">
            <a:avLst/>
          </a:prstGeom>
          <a:noFill/>
        </p:spPr>
        <p:txBody>
          <a:bodyPr wrap="square" rtlCol="0">
            <a:spAutoFit/>
          </a:bodyPr>
          <a:lstStyle/>
          <a:p>
            <a:pPr algn="ctr"/>
            <a:r>
              <a:rPr lang="en-US" sz="2400" b="1" dirty="0" smtClean="0">
                <a:latin typeface="Arial" pitchFamily="34" charset="0"/>
                <a:cs typeface="Arial" pitchFamily="34" charset="0"/>
              </a:rPr>
              <a:t>CAREGIVER’S ORIENTING </a:t>
            </a:r>
          </a:p>
          <a:p>
            <a:pPr algn="ctr"/>
            <a:r>
              <a:rPr lang="en-US" sz="2400" b="1" dirty="0" smtClean="0">
                <a:latin typeface="Arial" pitchFamily="34" charset="0"/>
                <a:cs typeface="Arial" pitchFamily="34" charset="0"/>
              </a:rPr>
              <a:t>SYSTEM</a:t>
            </a:r>
            <a:endParaRPr lang="en-US" sz="2400" b="1" dirty="0">
              <a:latin typeface="Arial" pitchFamily="34" charset="0"/>
              <a:cs typeface="Arial" pitchFamily="34" charset="0"/>
            </a:endParaRPr>
          </a:p>
        </p:txBody>
      </p:sp>
      <p:sp>
        <p:nvSpPr>
          <p:cNvPr id="2" name="Title 1"/>
          <p:cNvSpPr>
            <a:spLocks noGrp="1"/>
          </p:cNvSpPr>
          <p:nvPr>
            <p:ph type="title"/>
          </p:nvPr>
        </p:nvSpPr>
        <p:spPr>
          <a:xfrm>
            <a:off x="-581976" y="-298142"/>
            <a:ext cx="7886700" cy="1325563"/>
          </a:xfrm>
        </p:spPr>
        <p:txBody>
          <a:bodyPr>
            <a:normAutofit/>
          </a:bodyPr>
          <a:lstStyle/>
          <a:p>
            <a:r>
              <a:rPr lang="en-US" sz="3600" b="1" dirty="0" smtClean="0">
                <a:solidFill>
                  <a:schemeClr val="accent1"/>
                </a:solidFill>
              </a:rPr>
              <a:t>An </a:t>
            </a:r>
            <a:r>
              <a:rPr lang="en-US" sz="3600" b="1" dirty="0" err="1" smtClean="0">
                <a:solidFill>
                  <a:schemeClr val="accent1"/>
                </a:solidFill>
              </a:rPr>
              <a:t>Intersubjective</a:t>
            </a:r>
            <a:r>
              <a:rPr lang="en-US" sz="3600" b="1" dirty="0" smtClean="0">
                <a:solidFill>
                  <a:schemeClr val="accent1"/>
                </a:solidFill>
              </a:rPr>
              <a:t> Co-creation</a:t>
            </a:r>
            <a:endParaRPr lang="en-US" sz="3600" b="1" dirty="0">
              <a:solidFill>
                <a:schemeClr val="accent1"/>
              </a:solidFill>
            </a:endParaRPr>
          </a:p>
        </p:txBody>
      </p:sp>
      <p:cxnSp>
        <p:nvCxnSpPr>
          <p:cNvPr id="22" name="Straight Arrow Connector 21"/>
          <p:cNvCxnSpPr/>
          <p:nvPr/>
        </p:nvCxnSpPr>
        <p:spPr>
          <a:xfrm flipV="1">
            <a:off x="7304724" y="3155495"/>
            <a:ext cx="783386" cy="1000486"/>
          </a:xfrm>
          <a:prstGeom prst="straightConnector1">
            <a:avLst/>
          </a:prstGeom>
          <a:ln w="19050">
            <a:solidFill>
              <a:srgbClr val="5C2C04"/>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6121226" y="3144340"/>
            <a:ext cx="794208" cy="1000486"/>
          </a:xfrm>
          <a:prstGeom prst="straightConnector1">
            <a:avLst/>
          </a:prstGeom>
          <a:ln w="19050">
            <a:solidFill>
              <a:srgbClr val="5C2C04"/>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19" idx="2"/>
          </p:cNvCxnSpPr>
          <p:nvPr/>
        </p:nvCxnSpPr>
        <p:spPr>
          <a:xfrm flipH="1" flipV="1">
            <a:off x="7154569" y="2373013"/>
            <a:ext cx="43497" cy="1676400"/>
          </a:xfrm>
          <a:prstGeom prst="straightConnector1">
            <a:avLst/>
          </a:prstGeom>
          <a:ln w="19050">
            <a:solidFill>
              <a:srgbClr val="5C2C04"/>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65"/>
          <p:cNvGrpSpPr/>
          <p:nvPr/>
        </p:nvGrpSpPr>
        <p:grpSpPr>
          <a:xfrm>
            <a:off x="3733800" y="3962400"/>
            <a:ext cx="2209800" cy="914400"/>
            <a:chOff x="4267200" y="3789885"/>
            <a:chExt cx="1801284" cy="812792"/>
          </a:xfrm>
        </p:grpSpPr>
        <p:sp>
          <p:nvSpPr>
            <p:cNvPr id="50" name="Curved Right Arrow 49"/>
            <p:cNvSpPr/>
            <p:nvPr/>
          </p:nvSpPr>
          <p:spPr>
            <a:xfrm>
              <a:off x="4267200" y="3840677"/>
              <a:ext cx="868736" cy="762000"/>
            </a:xfrm>
            <a:prstGeom prst="curv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52" name="Curved Right Arrow 51"/>
            <p:cNvSpPr/>
            <p:nvPr/>
          </p:nvSpPr>
          <p:spPr>
            <a:xfrm flipH="1" flipV="1">
              <a:off x="5199748" y="3789885"/>
              <a:ext cx="868736" cy="762000"/>
            </a:xfrm>
            <a:prstGeom prst="curv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grpSp>
      <p:sp>
        <p:nvSpPr>
          <p:cNvPr id="21" name="Oval 20"/>
          <p:cNvSpPr/>
          <p:nvPr/>
        </p:nvSpPr>
        <p:spPr>
          <a:xfrm>
            <a:off x="242978" y="1330794"/>
            <a:ext cx="3352800" cy="2895600"/>
          </a:xfrm>
          <a:prstGeom prst="ellipse">
            <a:avLst/>
          </a:prstGeom>
          <a:solidFill>
            <a:schemeClr val="accent1">
              <a:lumMod val="20000"/>
              <a:lumOff val="80000"/>
            </a:schemeClr>
          </a:solid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Arial" pitchFamily="34" charset="0"/>
                <a:cs typeface="Arial" pitchFamily="34" charset="0"/>
              </a:rPr>
              <a:t>ORIENTING SYSTEM OF CARESEEKER</a:t>
            </a:r>
          </a:p>
          <a:p>
            <a:pPr algn="ctr"/>
            <a:endParaRPr lang="en-US" sz="2400" b="1" dirty="0" smtClean="0">
              <a:solidFill>
                <a:schemeClr val="tx1"/>
              </a:solidFill>
              <a:latin typeface="Arial" pitchFamily="34" charset="0"/>
              <a:cs typeface="Arial" pitchFamily="34" charset="0"/>
            </a:endParaRPr>
          </a:p>
          <a:p>
            <a:pPr algn="ctr"/>
            <a:endParaRPr lang="en-US" sz="2400" b="1" dirty="0">
              <a:solidFill>
                <a:schemeClr val="tx1"/>
              </a:solidFill>
              <a:latin typeface="Arial" pitchFamily="34" charset="0"/>
              <a:cs typeface="Arial" pitchFamily="34" charset="0"/>
            </a:endParaRPr>
          </a:p>
        </p:txBody>
      </p:sp>
      <p:sp>
        <p:nvSpPr>
          <p:cNvPr id="20" name="TextBox 19"/>
          <p:cNvSpPr txBox="1"/>
          <p:nvPr/>
        </p:nvSpPr>
        <p:spPr>
          <a:xfrm>
            <a:off x="3352800" y="5029200"/>
            <a:ext cx="3352800" cy="1200329"/>
          </a:xfrm>
          <a:prstGeom prst="rect">
            <a:avLst/>
          </a:prstGeom>
          <a:noFill/>
        </p:spPr>
        <p:txBody>
          <a:bodyPr wrap="square" rtlCol="0">
            <a:spAutoFit/>
          </a:bodyPr>
          <a:lstStyle/>
          <a:p>
            <a:r>
              <a:rPr lang="en-US" sz="2400" dirty="0" smtClean="0">
                <a:latin typeface="Arial" pitchFamily="34" charset="0"/>
                <a:cs typeface="Arial" pitchFamily="34" charset="0"/>
              </a:rPr>
              <a:t>They co-create unique meanings within an </a:t>
            </a:r>
            <a:r>
              <a:rPr lang="en-US" sz="2400" dirty="0" err="1" smtClean="0">
                <a:latin typeface="Arial" pitchFamily="34" charset="0"/>
                <a:cs typeface="Arial" pitchFamily="34" charset="0"/>
              </a:rPr>
              <a:t>intersubjective</a:t>
            </a:r>
            <a:r>
              <a:rPr lang="en-US" sz="2400" dirty="0" smtClean="0">
                <a:latin typeface="Arial" pitchFamily="34" charset="0"/>
                <a:cs typeface="Arial" pitchFamily="34" charset="0"/>
              </a:rPr>
              <a:t> space</a:t>
            </a:r>
            <a:endParaRPr lang="en-US" sz="2400" dirty="0">
              <a:latin typeface="Arial" pitchFamily="34" charset="0"/>
              <a:cs typeface="Arial" pitchFamily="34" charset="0"/>
            </a:endParaRPr>
          </a:p>
        </p:txBody>
      </p:sp>
      <p:pic>
        <p:nvPicPr>
          <p:cNvPr id="25" name="Picture 24" descr="http://static.thecia.com.au/reviews/y/you-can-count-on-me-7.jpg"/>
          <p:cNvPicPr/>
          <p:nvPr/>
        </p:nvPicPr>
        <p:blipFill>
          <a:blip r:embed="rId3">
            <a:extLst>
              <a:ext uri="{28A0092B-C50C-407E-A947-70E740481C1C}">
                <a14:useLocalDpi xmlns:a14="http://schemas.microsoft.com/office/drawing/2010/main" val="0"/>
              </a:ext>
            </a:extLst>
          </a:blip>
          <a:srcRect/>
          <a:stretch>
            <a:fillRect/>
          </a:stretch>
        </p:blipFill>
        <p:spPr bwMode="auto">
          <a:xfrm>
            <a:off x="6502507" y="3885004"/>
            <a:ext cx="2441036" cy="2344525"/>
          </a:xfrm>
          <a:prstGeom prst="rect">
            <a:avLst/>
          </a:prstGeom>
          <a:noFill/>
          <a:ln>
            <a:noFill/>
          </a:ln>
        </p:spPr>
      </p:pic>
      <p:pic>
        <p:nvPicPr>
          <p:cNvPr id="28" name="Picture 27" descr="Laura Linney in You Can Count on Me"/>
          <p:cNvPicPr/>
          <p:nvPr/>
        </p:nvPicPr>
        <p:blipFill>
          <a:blip r:embed="rId4">
            <a:extLst>
              <a:ext uri="{28A0092B-C50C-407E-A947-70E740481C1C}">
                <a14:useLocalDpi xmlns:a14="http://schemas.microsoft.com/office/drawing/2010/main" val="0"/>
              </a:ext>
            </a:extLst>
          </a:blip>
          <a:srcRect/>
          <a:stretch>
            <a:fillRect/>
          </a:stretch>
        </p:blipFill>
        <p:spPr bwMode="auto">
          <a:xfrm>
            <a:off x="533399" y="3874038"/>
            <a:ext cx="2793483" cy="2266950"/>
          </a:xfrm>
          <a:prstGeom prst="rect">
            <a:avLst/>
          </a:prstGeom>
          <a:noFill/>
          <a:ln>
            <a:noFill/>
          </a:ln>
        </p:spPr>
      </p:pic>
    </p:spTree>
    <p:extLst>
      <p:ext uri="{BB962C8B-B14F-4D97-AF65-F5344CB8AC3E}">
        <p14:creationId xmlns:p14="http://schemas.microsoft.com/office/powerpoint/2010/main" val="370566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7" grpId="0" animBg="1"/>
      <p:bldP spid="18" grpId="0" animBg="1"/>
      <p:bldP spid="19" grpId="0" animBg="1"/>
      <p:bldP spid="40" grpId="0"/>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689848" cy="758952"/>
          </a:xfrm>
        </p:spPr>
        <p:txBody>
          <a:bodyPr>
            <a:normAutofit/>
          </a:bodyPr>
          <a:lstStyle/>
          <a:p>
            <a:r>
              <a:rPr lang="en-US" dirty="0" smtClean="0"/>
              <a:t>Discovering Compassion-Based Orienting Systems</a:t>
            </a:r>
            <a:endParaRPr lang="en-US" dirty="0"/>
          </a:p>
        </p:txBody>
      </p:sp>
      <p:sp>
        <p:nvSpPr>
          <p:cNvPr id="3" name="Content Placeholder 2"/>
          <p:cNvSpPr>
            <a:spLocks noGrp="1"/>
          </p:cNvSpPr>
          <p:nvPr>
            <p:ph sz="quarter" idx="1"/>
          </p:nvPr>
        </p:nvSpPr>
        <p:spPr>
          <a:xfrm>
            <a:off x="152400" y="987552"/>
            <a:ext cx="8362950" cy="5189411"/>
          </a:xfrm>
        </p:spPr>
        <p:txBody>
          <a:bodyPr>
            <a:normAutofit/>
          </a:bodyPr>
          <a:lstStyle/>
          <a:p>
            <a:pPr marL="0" indent="0">
              <a:lnSpc>
                <a:spcPct val="100000"/>
              </a:lnSpc>
              <a:buNone/>
            </a:pPr>
            <a:r>
              <a:rPr lang="en-US" sz="3200" dirty="0"/>
              <a:t>When care seekers experience </a:t>
            </a:r>
            <a:r>
              <a:rPr lang="en-US" sz="3200" dirty="0" smtClean="0"/>
              <a:t>this compassionate, theologically reflexive process </a:t>
            </a:r>
          </a:p>
          <a:p>
            <a:pPr marL="0" indent="0">
              <a:lnSpc>
                <a:spcPct val="100000"/>
              </a:lnSpc>
              <a:buNone/>
            </a:pPr>
            <a:r>
              <a:rPr lang="en-US" sz="3200" dirty="0" smtClean="0"/>
              <a:t>   they </a:t>
            </a:r>
            <a:r>
              <a:rPr lang="en-US" sz="3200" dirty="0"/>
              <a:t>often discover possibilities for </a:t>
            </a:r>
            <a:endParaRPr lang="en-US" sz="3200" dirty="0" smtClean="0"/>
          </a:p>
          <a:p>
            <a:pPr marL="0" indent="0">
              <a:lnSpc>
                <a:spcPct val="100000"/>
              </a:lnSpc>
              <a:buNone/>
            </a:pPr>
            <a:r>
              <a:rPr lang="en-US" sz="3200" i="1" dirty="0" smtClean="0"/>
              <a:t>      spiritual </a:t>
            </a:r>
            <a:r>
              <a:rPr lang="en-US" sz="3200" i="1" dirty="0"/>
              <a:t>practices fostering self-compassion </a:t>
            </a:r>
          </a:p>
          <a:p>
            <a:pPr marL="0" indent="0">
              <a:lnSpc>
                <a:spcPct val="100000"/>
              </a:lnSpc>
              <a:buNone/>
            </a:pPr>
            <a:r>
              <a:rPr lang="en-US" sz="3200" dirty="0" smtClean="0"/>
              <a:t>         that </a:t>
            </a:r>
            <a:r>
              <a:rPr lang="en-US" sz="3200" dirty="0"/>
              <a:t>give birth to life-giving constellations </a:t>
            </a:r>
            <a:endParaRPr lang="en-US" sz="3200" dirty="0" smtClean="0"/>
          </a:p>
          <a:p>
            <a:pPr marL="0" indent="0">
              <a:lnSpc>
                <a:spcPct val="100000"/>
              </a:lnSpc>
              <a:buNone/>
            </a:pPr>
            <a:r>
              <a:rPr lang="en-US" sz="3200" dirty="0" smtClean="0"/>
              <a:t>            of </a:t>
            </a:r>
            <a:r>
              <a:rPr lang="en-US" sz="3200" dirty="0"/>
              <a:t>beliefs, values, and practices. </a:t>
            </a:r>
          </a:p>
          <a:p>
            <a:pPr marL="0" indent="0">
              <a:lnSpc>
                <a:spcPct val="100000"/>
              </a:lnSpc>
              <a:buNone/>
            </a:pPr>
            <a:r>
              <a:rPr lang="en-US" sz="3200" dirty="0"/>
              <a:t>Such spiritual practices can also help </a:t>
            </a:r>
            <a:r>
              <a:rPr lang="en-US" sz="3200" dirty="0" smtClean="0"/>
              <a:t>them </a:t>
            </a:r>
            <a:r>
              <a:rPr lang="en-US" sz="3200" dirty="0"/>
              <a:t>identify and resist the emotional triggers that make them enact </a:t>
            </a:r>
            <a:r>
              <a:rPr lang="en-US" sz="3200" dirty="0" smtClean="0"/>
              <a:t>life-limiting </a:t>
            </a:r>
            <a:r>
              <a:rPr lang="en-US" sz="3200" dirty="0"/>
              <a:t>orienting systems. </a:t>
            </a:r>
          </a:p>
          <a:p>
            <a:pPr>
              <a:lnSpc>
                <a:spcPct val="100000"/>
              </a:lnSpc>
            </a:pPr>
            <a:endParaRPr lang="en-US" sz="3200" dirty="0"/>
          </a:p>
        </p:txBody>
      </p:sp>
    </p:spTree>
    <p:extLst>
      <p:ext uri="{BB962C8B-B14F-4D97-AF65-F5344CB8AC3E}">
        <p14:creationId xmlns:p14="http://schemas.microsoft.com/office/powerpoint/2010/main" val="2352684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Markers of Spiritual Integration</a:t>
            </a:r>
            <a:endParaRPr lang="en-US" dirty="0"/>
          </a:p>
        </p:txBody>
      </p:sp>
      <p:graphicFrame>
        <p:nvGraphicFramePr>
          <p:cNvPr id="4" name="Content Placeholder 3"/>
          <p:cNvGraphicFramePr>
            <a:graphicFrameLocks noGrp="1"/>
          </p:cNvGraphicFramePr>
          <p:nvPr>
            <p:ph sz="quarter" idx="1"/>
            <p:extLst/>
          </p:nvPr>
        </p:nvGraphicFramePr>
        <p:xfrm>
          <a:off x="-173901" y="1828801"/>
          <a:ext cx="4441101"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loud 4"/>
          <p:cNvSpPr/>
          <p:nvPr/>
        </p:nvSpPr>
        <p:spPr>
          <a:xfrm>
            <a:off x="4572000" y="3657600"/>
            <a:ext cx="45719" cy="4571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rt 5"/>
          <p:cNvSpPr/>
          <p:nvPr/>
        </p:nvSpPr>
        <p:spPr>
          <a:xfrm>
            <a:off x="1066800" y="3429000"/>
            <a:ext cx="1905000" cy="762000"/>
          </a:xfrm>
          <a:prstGeom prst="heart">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Emotions</a:t>
            </a:r>
            <a:endParaRPr lang="en-US" dirty="0"/>
          </a:p>
        </p:txBody>
      </p:sp>
      <p:sp>
        <p:nvSpPr>
          <p:cNvPr id="3" name="TextBox 2"/>
          <p:cNvSpPr txBox="1"/>
          <p:nvPr/>
        </p:nvSpPr>
        <p:spPr>
          <a:xfrm>
            <a:off x="3810000" y="1371600"/>
            <a:ext cx="5334000" cy="5970865"/>
          </a:xfrm>
          <a:prstGeom prst="rect">
            <a:avLst/>
          </a:prstGeom>
          <a:noFill/>
        </p:spPr>
        <p:txBody>
          <a:bodyPr wrap="square" rtlCol="0">
            <a:spAutoFit/>
          </a:bodyPr>
          <a:lstStyle/>
          <a:p>
            <a:r>
              <a:rPr lang="en-US" sz="2400" dirty="0" smtClean="0"/>
              <a:t>1. </a:t>
            </a:r>
            <a:r>
              <a:rPr lang="en-US" sz="2400" i="1" dirty="0"/>
              <a:t>GOODNESS &amp; </a:t>
            </a:r>
            <a:r>
              <a:rPr lang="en-US" sz="2400" i="1" dirty="0" smtClean="0"/>
              <a:t>JUSTICE</a:t>
            </a:r>
            <a:endParaRPr lang="en-US" sz="2400" dirty="0"/>
          </a:p>
          <a:p>
            <a:r>
              <a:rPr lang="en-US" sz="2400" dirty="0"/>
              <a:t>    is experienced and lived </a:t>
            </a:r>
            <a:r>
              <a:rPr lang="en-US" sz="2400" dirty="0" smtClean="0"/>
              <a:t>out; not</a:t>
            </a:r>
            <a:endParaRPr lang="en-US" sz="2400" dirty="0"/>
          </a:p>
          <a:p>
            <a:r>
              <a:rPr lang="en-US" sz="2400" dirty="0" smtClean="0"/>
              <a:t>        punitive judgment w/o justice</a:t>
            </a:r>
          </a:p>
          <a:p>
            <a:endParaRPr lang="en-US" sz="2400" dirty="0"/>
          </a:p>
          <a:p>
            <a:r>
              <a:rPr lang="en-US" sz="2400" dirty="0" smtClean="0"/>
              <a:t>2. </a:t>
            </a:r>
            <a:r>
              <a:rPr lang="en-US" sz="2400" i="1" dirty="0"/>
              <a:t>COMPLEX MEANINGS </a:t>
            </a:r>
            <a:r>
              <a:rPr lang="en-US" sz="2400" dirty="0"/>
              <a:t>of suffering</a:t>
            </a:r>
          </a:p>
          <a:p>
            <a:r>
              <a:rPr lang="en-US" sz="2400" dirty="0"/>
              <a:t>      for </a:t>
            </a:r>
            <a:r>
              <a:rPr lang="en-US" sz="2400" dirty="0" smtClean="0"/>
              <a:t>persons/communities/creation,</a:t>
            </a:r>
            <a:endParaRPr lang="en-US" sz="2400" dirty="0"/>
          </a:p>
          <a:p>
            <a:r>
              <a:rPr lang="en-US" sz="2400" dirty="0"/>
              <a:t>      </a:t>
            </a:r>
            <a:r>
              <a:rPr lang="en-US" sz="2400" dirty="0" smtClean="0"/>
              <a:t>not simplistic meanings</a:t>
            </a:r>
            <a:endParaRPr lang="en-US" sz="2400" dirty="0"/>
          </a:p>
          <a:p>
            <a:endParaRPr lang="en-US" sz="2400" dirty="0" smtClean="0"/>
          </a:p>
          <a:p>
            <a:r>
              <a:rPr lang="en-US" sz="2400" i="1" dirty="0" smtClean="0"/>
              <a:t>3. FLEXIBLE</a:t>
            </a:r>
            <a:r>
              <a:rPr lang="en-US" sz="2400" dirty="0" smtClean="0"/>
              <a:t> not rigid</a:t>
            </a:r>
          </a:p>
          <a:p>
            <a:endParaRPr lang="en-US" sz="2400" dirty="0" smtClean="0"/>
          </a:p>
          <a:p>
            <a:r>
              <a:rPr lang="en-US" sz="2400" dirty="0" smtClean="0"/>
              <a:t>4. </a:t>
            </a:r>
            <a:r>
              <a:rPr lang="en-US" sz="2400" i="1" dirty="0"/>
              <a:t>INTEGRATED</a:t>
            </a:r>
            <a:r>
              <a:rPr lang="en-US" sz="2400" dirty="0"/>
              <a:t> </a:t>
            </a:r>
            <a:r>
              <a:rPr lang="en-US" sz="2400" dirty="0" smtClean="0"/>
              <a:t>not disintegrated</a:t>
            </a:r>
          </a:p>
          <a:p>
            <a:r>
              <a:rPr lang="en-US" sz="2400" dirty="0" smtClean="0"/>
              <a:t>                              </a:t>
            </a:r>
            <a:r>
              <a:rPr lang="en-US" sz="2400" dirty="0"/>
              <a:t>or </a:t>
            </a:r>
            <a:r>
              <a:rPr lang="en-US" sz="2400" dirty="0" smtClean="0"/>
              <a:t>compartmentalized</a:t>
            </a:r>
          </a:p>
          <a:p>
            <a:endParaRPr lang="en-US" sz="2800" dirty="0"/>
          </a:p>
          <a:p>
            <a:r>
              <a:rPr lang="en-US" sz="1200" dirty="0" smtClean="0"/>
              <a:t>Pargament</a:t>
            </a:r>
            <a:r>
              <a:rPr lang="en-US" sz="1200" dirty="0"/>
              <a:t>, K. I., Desai, K. M., &amp; McConnell, K. M. (2006). Spirituality: A pathway to posttraumatic growth or decline? In L. G. Calhoun &amp; R. G. </a:t>
            </a:r>
            <a:r>
              <a:rPr lang="en-US" sz="1200" dirty="0" err="1"/>
              <a:t>Tedeschi</a:t>
            </a:r>
            <a:r>
              <a:rPr lang="en-US" sz="1200" dirty="0"/>
              <a:t> (Eds.), </a:t>
            </a:r>
            <a:r>
              <a:rPr lang="en-US" sz="1200" i="1" dirty="0"/>
              <a:t>Handbook of posttraumatic growth: Research and practice</a:t>
            </a:r>
            <a:r>
              <a:rPr lang="en-US" sz="1200" dirty="0"/>
              <a:t> (pp. 121-135). Mahwah, NJ </a:t>
            </a:r>
            <a:r>
              <a:rPr lang="en-US" sz="1200" dirty="0" smtClean="0"/>
              <a:t>Erlbaum</a:t>
            </a:r>
            <a:r>
              <a:rPr lang="en-US" sz="1200" dirty="0"/>
              <a:t>.</a:t>
            </a: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2242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wipe(down)">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wipe(down)">
                                      <p:cBhvr>
                                        <p:cTn id="34" dur="500"/>
                                        <p:tgtEl>
                                          <p:spTgt spid="3">
                                            <p:txEl>
                                              <p:pRg st="10" end="10"/>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wipe(down)">
                                      <p:cBhvr>
                                        <p:cTn id="37" dur="500"/>
                                        <p:tgtEl>
                                          <p:spTgt spid="3">
                                            <p:txEl>
                                              <p:pRg st="11" end="11"/>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3">
                                            <p:txEl>
                                              <p:pRg st="13" end="13"/>
                                            </p:txEl>
                                          </p:spTgt>
                                        </p:tgtEl>
                                        <p:attrNameLst>
                                          <p:attrName>style.visibility</p:attrName>
                                        </p:attrNameLst>
                                      </p:cBhvr>
                                      <p:to>
                                        <p:strVal val="visible"/>
                                      </p:to>
                                    </p:set>
                                    <p:animEffect transition="in" filter="wipe(down)">
                                      <p:cBhvr>
                                        <p:cTn id="40"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Laura Linney in You Can Count on Me"/>
          <p:cNvPicPr/>
          <p:nvPr/>
        </p:nvPicPr>
        <p:blipFill>
          <a:blip r:embed="rId3">
            <a:extLst>
              <a:ext uri="{28A0092B-C50C-407E-A947-70E740481C1C}">
                <a14:useLocalDpi xmlns:a14="http://schemas.microsoft.com/office/drawing/2010/main" val="0"/>
              </a:ext>
            </a:extLst>
          </a:blip>
          <a:srcRect/>
          <a:stretch>
            <a:fillRect/>
          </a:stretch>
        </p:blipFill>
        <p:spPr bwMode="auto">
          <a:xfrm>
            <a:off x="3152775" y="4649468"/>
            <a:ext cx="2819400" cy="1910047"/>
          </a:xfrm>
          <a:prstGeom prst="rect">
            <a:avLst/>
          </a:prstGeom>
          <a:noFill/>
          <a:ln>
            <a:noFill/>
          </a:ln>
        </p:spPr>
      </p:pic>
      <p:sp>
        <p:nvSpPr>
          <p:cNvPr id="27" name="Oval 26"/>
          <p:cNvSpPr/>
          <p:nvPr/>
        </p:nvSpPr>
        <p:spPr>
          <a:xfrm>
            <a:off x="1524000" y="1587153"/>
            <a:ext cx="5826252" cy="3150294"/>
          </a:xfrm>
          <a:prstGeom prst="ellipse">
            <a:avLst/>
          </a:prstGeom>
          <a:solidFill>
            <a:schemeClr val="accent1">
              <a:lumMod val="20000"/>
              <a:lumOff val="8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Rectangle 16"/>
          <p:cNvSpPr/>
          <p:nvPr/>
        </p:nvSpPr>
        <p:spPr>
          <a:xfrm>
            <a:off x="1981200" y="2827400"/>
            <a:ext cx="1522716" cy="581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rial" pitchFamily="34" charset="0"/>
                <a:cs typeface="Arial" pitchFamily="34" charset="0"/>
              </a:rPr>
              <a:t>VALUES</a:t>
            </a:r>
            <a:endParaRPr lang="en-US" sz="2000" b="1" dirty="0">
              <a:latin typeface="Arial" pitchFamily="34" charset="0"/>
              <a:cs typeface="Arial" pitchFamily="34" charset="0"/>
            </a:endParaRPr>
          </a:p>
        </p:txBody>
      </p:sp>
      <p:sp>
        <p:nvSpPr>
          <p:cNvPr id="18" name="Rectangle 17"/>
          <p:cNvSpPr/>
          <p:nvPr/>
        </p:nvSpPr>
        <p:spPr>
          <a:xfrm>
            <a:off x="5523703" y="2827400"/>
            <a:ext cx="1290746" cy="581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itchFamily="34" charset="0"/>
                <a:cs typeface="Arial" pitchFamily="34" charset="0"/>
              </a:rPr>
              <a:t>BELIEFS</a:t>
            </a:r>
          </a:p>
        </p:txBody>
      </p:sp>
      <p:sp>
        <p:nvSpPr>
          <p:cNvPr id="19" name="Rectangle 18"/>
          <p:cNvSpPr/>
          <p:nvPr/>
        </p:nvSpPr>
        <p:spPr>
          <a:xfrm>
            <a:off x="3286125" y="1905000"/>
            <a:ext cx="268605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rial" pitchFamily="34" charset="0"/>
                <a:cs typeface="Arial" pitchFamily="34" charset="0"/>
              </a:rPr>
              <a:t>COPING/SPIRITUAL PRACTICES</a:t>
            </a:r>
            <a:endParaRPr lang="en-US" sz="2000" b="1" dirty="0">
              <a:latin typeface="Arial" pitchFamily="34" charset="0"/>
              <a:cs typeface="Arial" pitchFamily="34" charset="0"/>
            </a:endParaRPr>
          </a:p>
        </p:txBody>
      </p:sp>
      <p:sp>
        <p:nvSpPr>
          <p:cNvPr id="2" name="Title 1"/>
          <p:cNvSpPr>
            <a:spLocks noGrp="1"/>
          </p:cNvSpPr>
          <p:nvPr>
            <p:ph type="title"/>
          </p:nvPr>
        </p:nvSpPr>
        <p:spPr/>
        <p:txBody>
          <a:bodyPr>
            <a:normAutofit/>
          </a:bodyPr>
          <a:lstStyle/>
          <a:p>
            <a:r>
              <a:rPr lang="en-US" sz="2700" b="1" dirty="0">
                <a:solidFill>
                  <a:schemeClr val="accent1"/>
                </a:solidFill>
              </a:rPr>
              <a:t>Spiritual Orienting Systems/Religious Faith</a:t>
            </a:r>
          </a:p>
        </p:txBody>
      </p:sp>
      <p:cxnSp>
        <p:nvCxnSpPr>
          <p:cNvPr id="22" name="Straight Arrow Connector 21"/>
          <p:cNvCxnSpPr/>
          <p:nvPr/>
        </p:nvCxnSpPr>
        <p:spPr>
          <a:xfrm flipV="1">
            <a:off x="4994320" y="3135009"/>
            <a:ext cx="587540" cy="750365"/>
          </a:xfrm>
          <a:prstGeom prst="straightConnector1">
            <a:avLst/>
          </a:prstGeom>
          <a:ln w="19050">
            <a:solidFill>
              <a:srgbClr val="5C2C04"/>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3441696" y="3134496"/>
            <a:ext cx="595656" cy="750365"/>
          </a:xfrm>
          <a:prstGeom prst="straightConnector1">
            <a:avLst/>
          </a:prstGeom>
          <a:ln w="19050">
            <a:solidFill>
              <a:srgbClr val="5C2C04"/>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4604004" y="2476500"/>
            <a:ext cx="0" cy="1371600"/>
          </a:xfrm>
          <a:prstGeom prst="straightConnector1">
            <a:avLst/>
          </a:prstGeom>
          <a:ln w="19050">
            <a:solidFill>
              <a:srgbClr val="5C2C04"/>
            </a:solidFill>
            <a:tailEnd type="arrow"/>
          </a:ln>
        </p:spPr>
        <p:style>
          <a:lnRef idx="1">
            <a:schemeClr val="accent1"/>
          </a:lnRef>
          <a:fillRef idx="0">
            <a:schemeClr val="accent1"/>
          </a:fillRef>
          <a:effectRef idx="0">
            <a:schemeClr val="accent1"/>
          </a:effectRef>
          <a:fontRef idx="minor">
            <a:schemeClr val="tx1"/>
          </a:fontRef>
        </p:style>
      </p:cxnSp>
      <p:sp>
        <p:nvSpPr>
          <p:cNvPr id="4" name="Explosion 2 3"/>
          <p:cNvSpPr/>
          <p:nvPr/>
        </p:nvSpPr>
        <p:spPr>
          <a:xfrm>
            <a:off x="1676400" y="3409221"/>
            <a:ext cx="6096000" cy="1646073"/>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0" y="3970950"/>
            <a:ext cx="3048000" cy="923330"/>
          </a:xfrm>
          <a:prstGeom prst="rect">
            <a:avLst/>
          </a:prstGeom>
          <a:noFill/>
        </p:spPr>
        <p:txBody>
          <a:bodyPr wrap="square" rtlCol="0">
            <a:spAutoFit/>
          </a:bodyPr>
          <a:lstStyle/>
          <a:p>
            <a:r>
              <a:rPr lang="en-US" b="1" dirty="0"/>
              <a:t>FEAR AND ANGER</a:t>
            </a:r>
          </a:p>
          <a:p>
            <a:r>
              <a:rPr lang="en-US" b="1" dirty="0"/>
              <a:t>UNDERLYING SHAME</a:t>
            </a:r>
          </a:p>
          <a:p>
            <a:endParaRPr lang="en-US" dirty="0">
              <a:solidFill>
                <a:schemeClr val="bg1"/>
              </a:solidFill>
            </a:endParaRPr>
          </a:p>
        </p:txBody>
      </p:sp>
    </p:spTree>
    <p:extLst>
      <p:ext uri="{BB962C8B-B14F-4D97-AF65-F5344CB8AC3E}">
        <p14:creationId xmlns:p14="http://schemas.microsoft.com/office/powerpoint/2010/main" val="146832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7" grpId="0" animBg="1"/>
      <p:bldP spid="18" grpId="0" animBg="1"/>
      <p:bldP spid="19" grpId="0" animBg="1"/>
      <p:bldP spid="4"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rt 2"/>
          <p:cNvSpPr/>
          <p:nvPr/>
        </p:nvSpPr>
        <p:spPr>
          <a:xfrm>
            <a:off x="1505712" y="2514600"/>
            <a:ext cx="3124200" cy="3429000"/>
          </a:xfrm>
          <a:prstGeom prst="heart">
            <a:avLst/>
          </a:prstGeom>
          <a:gradFill flip="none" rotWithShape="1">
            <a:gsLst>
              <a:gs pos="0">
                <a:srgbClr val="DA101E">
                  <a:shade val="30000"/>
                  <a:satMod val="115000"/>
                </a:srgbClr>
              </a:gs>
              <a:gs pos="50000">
                <a:srgbClr val="DA101E">
                  <a:shade val="67500"/>
                  <a:satMod val="115000"/>
                </a:srgbClr>
              </a:gs>
              <a:gs pos="100000">
                <a:srgbClr val="DA101E">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600" b="1" dirty="0" smtClean="0">
                <a:solidFill>
                  <a:schemeClr val="bg1">
                    <a:lumMod val="50000"/>
                  </a:schemeClr>
                </a:solidFill>
              </a:rPr>
              <a:t>Relational Foundation of Care</a:t>
            </a:r>
            <a:endParaRPr lang="en-US" sz="3600" b="1" dirty="0">
              <a:solidFill>
                <a:schemeClr val="bg1">
                  <a:lumMod val="50000"/>
                </a:schemeClr>
              </a:solidFill>
            </a:endParaRPr>
          </a:p>
        </p:txBody>
      </p:sp>
      <p:sp>
        <p:nvSpPr>
          <p:cNvPr id="23" name="Rounded Rectangle 22"/>
          <p:cNvSpPr/>
          <p:nvPr/>
        </p:nvSpPr>
        <p:spPr>
          <a:xfrm>
            <a:off x="5904503" y="1375312"/>
            <a:ext cx="2553697" cy="1399908"/>
          </a:xfrm>
          <a:prstGeom prst="roundRect">
            <a:avLst/>
          </a:prstGeom>
          <a:solidFill>
            <a:schemeClr val="accent4"/>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smtClean="0">
                <a:solidFill>
                  <a:schemeClr val="bg1"/>
                </a:solidFill>
                <a:latin typeface="Arial" pitchFamily="34" charset="0"/>
                <a:cs typeface="Arial" pitchFamily="34" charset="0"/>
              </a:rPr>
              <a:t>COUNTERACTS FEAR</a:t>
            </a:r>
            <a:endParaRPr lang="en-US" sz="2000" b="1" dirty="0">
              <a:solidFill>
                <a:schemeClr val="bg1"/>
              </a:solidFill>
              <a:latin typeface="Arial" pitchFamily="34" charset="0"/>
              <a:cs typeface="Arial" pitchFamily="34" charset="0"/>
            </a:endParaRPr>
          </a:p>
        </p:txBody>
      </p:sp>
      <p:sp>
        <p:nvSpPr>
          <p:cNvPr id="24" name="Rounded Rectangle 23"/>
          <p:cNvSpPr/>
          <p:nvPr/>
        </p:nvSpPr>
        <p:spPr>
          <a:xfrm>
            <a:off x="5892011" y="2979871"/>
            <a:ext cx="2566189" cy="1058113"/>
          </a:xfrm>
          <a:prstGeom prst="roundRect">
            <a:avLst/>
          </a:prstGeom>
          <a:solidFill>
            <a:schemeClr val="accent4"/>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smtClean="0">
                <a:solidFill>
                  <a:schemeClr val="bg1"/>
                </a:solidFill>
                <a:latin typeface="Arial" pitchFamily="34" charset="0"/>
                <a:cs typeface="Arial" pitchFamily="34" charset="0"/>
              </a:rPr>
              <a:t>HOLDS ANGER</a:t>
            </a:r>
            <a:endParaRPr lang="en-US" sz="2000" b="1" dirty="0">
              <a:solidFill>
                <a:schemeClr val="bg1"/>
              </a:solidFill>
              <a:latin typeface="Arial" pitchFamily="34" charset="0"/>
              <a:cs typeface="Arial" pitchFamily="34" charset="0"/>
            </a:endParaRPr>
          </a:p>
        </p:txBody>
      </p:sp>
      <p:sp>
        <p:nvSpPr>
          <p:cNvPr id="25" name="Rounded Rectangle 24"/>
          <p:cNvSpPr/>
          <p:nvPr/>
        </p:nvSpPr>
        <p:spPr>
          <a:xfrm>
            <a:off x="5915746" y="4221562"/>
            <a:ext cx="2542454" cy="902620"/>
          </a:xfrm>
          <a:prstGeom prst="roundRect">
            <a:avLst/>
          </a:prstGeom>
          <a:solidFill>
            <a:schemeClr val="accent4"/>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smtClean="0">
                <a:solidFill>
                  <a:schemeClr val="bg1"/>
                </a:solidFill>
                <a:latin typeface="Arial" pitchFamily="34" charset="0"/>
                <a:cs typeface="Arial" pitchFamily="34" charset="0"/>
              </a:rPr>
              <a:t>UNCOVERS SHAME</a:t>
            </a:r>
            <a:endParaRPr lang="en-US" sz="2000" b="1" dirty="0">
              <a:solidFill>
                <a:schemeClr val="bg1"/>
              </a:solidFill>
              <a:latin typeface="Arial" pitchFamily="34" charset="0"/>
              <a:cs typeface="Arial" pitchFamily="34" charset="0"/>
            </a:endParaRPr>
          </a:p>
        </p:txBody>
      </p:sp>
      <p:cxnSp>
        <p:nvCxnSpPr>
          <p:cNvPr id="30" name="Straight Arrow Connector 29"/>
          <p:cNvCxnSpPr>
            <a:endCxn id="23" idx="1"/>
          </p:cNvCxnSpPr>
          <p:nvPr/>
        </p:nvCxnSpPr>
        <p:spPr>
          <a:xfrm flipV="1">
            <a:off x="4419599" y="2075266"/>
            <a:ext cx="1484904" cy="117378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24" idx="1"/>
          </p:cNvCxnSpPr>
          <p:nvPr/>
        </p:nvCxnSpPr>
        <p:spPr>
          <a:xfrm>
            <a:off x="4419599" y="3275774"/>
            <a:ext cx="1472412" cy="23315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25" idx="1"/>
          </p:cNvCxnSpPr>
          <p:nvPr/>
        </p:nvCxnSpPr>
        <p:spPr>
          <a:xfrm>
            <a:off x="4419599" y="3244001"/>
            <a:ext cx="1496147" cy="142887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981200" y="3759897"/>
            <a:ext cx="2438399" cy="461665"/>
          </a:xfrm>
          <a:prstGeom prst="rect">
            <a:avLst/>
          </a:prstGeom>
          <a:noFill/>
        </p:spPr>
        <p:txBody>
          <a:bodyPr wrap="square" rtlCol="0">
            <a:spAutoFit/>
          </a:bodyPr>
          <a:lstStyle/>
          <a:p>
            <a:r>
              <a:rPr lang="en-US" sz="2400" dirty="0" smtClean="0">
                <a:solidFill>
                  <a:schemeClr val="bg1"/>
                </a:solidFill>
                <a:latin typeface="Arial" panose="020B0604020202020204" pitchFamily="34" charset="0"/>
                <a:cs typeface="Arial" panose="020B0604020202020204" pitchFamily="34" charset="0"/>
              </a:rPr>
              <a:t>COMPASSION</a:t>
            </a:r>
            <a:endParaRPr lang="en-US" sz="2400" dirty="0">
              <a:solidFill>
                <a:schemeClr val="bg1"/>
              </a:solidFill>
              <a:latin typeface="Arial" panose="020B0604020202020204" pitchFamily="34" charset="0"/>
              <a:cs typeface="Arial" panose="020B0604020202020204" pitchFamily="34" charset="0"/>
            </a:endParaRPr>
          </a:p>
        </p:txBody>
      </p:sp>
      <p:sp>
        <p:nvSpPr>
          <p:cNvPr id="14" name="Rounded Rectangle 13"/>
          <p:cNvSpPr/>
          <p:nvPr/>
        </p:nvSpPr>
        <p:spPr>
          <a:xfrm>
            <a:off x="5915746" y="5390297"/>
            <a:ext cx="2542454" cy="902620"/>
          </a:xfrm>
          <a:prstGeom prst="roundRect">
            <a:avLst/>
          </a:prstGeom>
          <a:solidFill>
            <a:schemeClr val="accent4"/>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smtClean="0">
                <a:solidFill>
                  <a:schemeClr val="bg1"/>
                </a:solidFill>
                <a:latin typeface="Arial" pitchFamily="34" charset="0"/>
                <a:cs typeface="Arial" pitchFamily="34" charset="0"/>
              </a:rPr>
              <a:t>FOSTERS ACCOUNTABILITY</a:t>
            </a:r>
            <a:endParaRPr lang="en-US" sz="2000" b="1" dirty="0">
              <a:solidFill>
                <a:schemeClr val="bg1"/>
              </a:solidFill>
              <a:latin typeface="Arial" pitchFamily="34" charset="0"/>
              <a:cs typeface="Arial" pitchFamily="34" charset="0"/>
            </a:endParaRPr>
          </a:p>
        </p:txBody>
      </p:sp>
      <p:sp>
        <p:nvSpPr>
          <p:cNvPr id="8" name="Down Arrow 7"/>
          <p:cNvSpPr/>
          <p:nvPr/>
        </p:nvSpPr>
        <p:spPr>
          <a:xfrm>
            <a:off x="6781800" y="5124182"/>
            <a:ext cx="762000" cy="2661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51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Laura Linney in You Can Count On Me"/>
          <p:cNvPicPr/>
          <p:nvPr/>
        </p:nvPicPr>
        <p:blipFill>
          <a:blip r:embed="rId3">
            <a:extLst>
              <a:ext uri="{28A0092B-C50C-407E-A947-70E740481C1C}">
                <a14:useLocalDpi xmlns:a14="http://schemas.microsoft.com/office/drawing/2010/main" val="0"/>
              </a:ext>
            </a:extLst>
          </a:blip>
          <a:srcRect/>
          <a:stretch>
            <a:fillRect/>
          </a:stretch>
        </p:blipFill>
        <p:spPr bwMode="auto">
          <a:xfrm>
            <a:off x="2456770" y="2878246"/>
            <a:ext cx="3333750" cy="1866900"/>
          </a:xfrm>
          <a:prstGeom prst="rect">
            <a:avLst/>
          </a:prstGeom>
          <a:noFill/>
          <a:ln>
            <a:noFill/>
          </a:ln>
        </p:spPr>
      </p:pic>
      <p:sp>
        <p:nvSpPr>
          <p:cNvPr id="2" name="Title 1"/>
          <p:cNvSpPr>
            <a:spLocks noGrp="1"/>
          </p:cNvSpPr>
          <p:nvPr>
            <p:ph type="title"/>
          </p:nvPr>
        </p:nvSpPr>
        <p:spPr>
          <a:xfrm>
            <a:off x="0" y="228600"/>
            <a:ext cx="9144000" cy="758952"/>
          </a:xfrm>
        </p:spPr>
        <p:txBody>
          <a:bodyPr>
            <a:noAutofit/>
          </a:bodyPr>
          <a:lstStyle/>
          <a:p>
            <a:r>
              <a:rPr lang="en-US" sz="3600" b="1" dirty="0" smtClean="0">
                <a:solidFill>
                  <a:schemeClr val="bg1">
                    <a:lumMod val="50000"/>
                  </a:schemeClr>
                </a:solidFill>
              </a:rPr>
              <a:t>Existential Jigsaw Puzzle </a:t>
            </a:r>
            <a:endParaRPr lang="en-US" sz="3600" b="1" dirty="0">
              <a:solidFill>
                <a:schemeClr val="bg1">
                  <a:lumMod val="50000"/>
                </a:schemeClr>
              </a:solidFill>
            </a:endParaRPr>
          </a:p>
        </p:txBody>
      </p:sp>
      <p:pic>
        <p:nvPicPr>
          <p:cNvPr id="5127" name="Picture 7" descr="C:\Users\Kelly\AppData\Local\Microsoft\Windows\Temporary Internet Files\Content.IE5\TR08YK8F\MC900318996[1].wmf"/>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79525" y="2139323"/>
            <a:ext cx="1901038" cy="157825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C:\Users\Kelly\AppData\Local\Microsoft\Windows\Temporary Internet Files\Content.IE5\TR08YK8F\MC900318996[1].wmf"/>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31134" y="3814827"/>
            <a:ext cx="1901038" cy="1578254"/>
          </a:xfrm>
          <a:prstGeom prst="rect">
            <a:avLst/>
          </a:prstGeom>
          <a:noFill/>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3397733" y="5154118"/>
            <a:ext cx="2429824" cy="1246210"/>
          </a:xfrm>
          <a:prstGeom prst="roundRect">
            <a:avLst/>
          </a:prstGeom>
          <a:solidFill>
            <a:schemeClr val="bg1"/>
          </a:solidFill>
          <a:ln>
            <a:solidFill>
              <a:srgbClr val="FF0000"/>
            </a:solidFill>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smtClean="0">
                <a:solidFill>
                  <a:srgbClr val="FF0000"/>
                </a:solidFill>
                <a:latin typeface="Arial" pitchFamily="34" charset="0"/>
                <a:cs typeface="Arial" pitchFamily="34" charset="0"/>
              </a:rPr>
              <a:t>COMPASSION</a:t>
            </a:r>
            <a:endParaRPr lang="en-US" sz="2400" b="1" dirty="0">
              <a:solidFill>
                <a:srgbClr val="FF0000"/>
              </a:solidFill>
              <a:latin typeface="Arial" pitchFamily="34" charset="0"/>
              <a:cs typeface="Arial" pitchFamily="34" charset="0"/>
            </a:endParaRPr>
          </a:p>
        </p:txBody>
      </p:sp>
      <p:pic>
        <p:nvPicPr>
          <p:cNvPr id="23" name="Picture 7" descr="C:\Users\Kelly\AppData\Local\Microsoft\Windows\Temporary Internet Files\Content.IE5\TR08YK8F\MC900318996[1].wmf"/>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15647" y="3431660"/>
            <a:ext cx="713249" cy="592144"/>
          </a:xfrm>
          <a:prstGeom prst="rect">
            <a:avLst/>
          </a:prstGeom>
          <a:noFill/>
          <a:extLst>
            <a:ext uri="{909E8E84-426E-40DD-AFC4-6F175D3DCCD1}">
              <a14:hiddenFill xmlns:a14="http://schemas.microsoft.com/office/drawing/2010/main">
                <a:solidFill>
                  <a:srgbClr val="FFFFFF"/>
                </a:solidFill>
              </a14:hiddenFill>
            </a:ext>
          </a:extLst>
        </p:spPr>
      </p:pic>
      <p:sp>
        <p:nvSpPr>
          <p:cNvPr id="24" name="Curved Down Arrow 23"/>
          <p:cNvSpPr/>
          <p:nvPr/>
        </p:nvSpPr>
        <p:spPr>
          <a:xfrm rot="1869749">
            <a:off x="2287415" y="2535874"/>
            <a:ext cx="1730346" cy="708911"/>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5" name="Picture 7" descr="C:\Users\Kelly\AppData\Local\Microsoft\Windows\Temporary Internet Files\Content.IE5\TR08YK8F\MC900318996[1].wmf"/>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3636" y="3707492"/>
            <a:ext cx="765964" cy="635908"/>
          </a:xfrm>
          <a:prstGeom prst="rect">
            <a:avLst/>
          </a:prstGeom>
          <a:noFill/>
          <a:extLst>
            <a:ext uri="{909E8E84-426E-40DD-AFC4-6F175D3DCCD1}">
              <a14:hiddenFill xmlns:a14="http://schemas.microsoft.com/office/drawing/2010/main">
                <a:solidFill>
                  <a:srgbClr val="FFFFFF"/>
                </a:solidFill>
              </a14:hiddenFill>
            </a:ext>
          </a:extLst>
        </p:spPr>
      </p:pic>
      <p:sp>
        <p:nvSpPr>
          <p:cNvPr id="26" name="Curved Down Arrow 25"/>
          <p:cNvSpPr/>
          <p:nvPr/>
        </p:nvSpPr>
        <p:spPr>
          <a:xfrm rot="19647153">
            <a:off x="2501468" y="3740996"/>
            <a:ext cx="1302237" cy="604362"/>
          </a:xfrm>
          <a:prstGeom prst="curvedDownArrow">
            <a:avLst>
              <a:gd name="adj1" fmla="val 25000"/>
              <a:gd name="adj2" fmla="val 50000"/>
              <a:gd name="adj3" fmla="val 4231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 name="Picture 7" descr="C:\Users\Kelly\AppData\Local\Microsoft\Windows\Temporary Internet Files\Content.IE5\TR08YK8F\MC900318996[1].wmf"/>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6800" y="2234083"/>
            <a:ext cx="1901038" cy="15782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C:\Users\Kelly\AppData\Local\Microsoft\Windows\Temporary Internet Files\Content.IE5\TR08YK8F\MC900318996[1].wmf"/>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96695" y="4013933"/>
            <a:ext cx="1901038" cy="15782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96694" y="2819400"/>
            <a:ext cx="1094105" cy="369332"/>
          </a:xfrm>
          <a:prstGeom prst="rect">
            <a:avLst/>
          </a:prstGeom>
          <a:noFill/>
        </p:spPr>
        <p:txBody>
          <a:bodyPr wrap="square" rtlCol="0">
            <a:spAutoFit/>
          </a:bodyPr>
          <a:lstStyle/>
          <a:p>
            <a:r>
              <a:rPr lang="en-US" dirty="0" smtClean="0"/>
              <a:t>ANGER</a:t>
            </a:r>
            <a:endParaRPr lang="en-US" dirty="0"/>
          </a:p>
        </p:txBody>
      </p:sp>
      <p:sp>
        <p:nvSpPr>
          <p:cNvPr id="4" name="TextBox 3"/>
          <p:cNvSpPr txBox="1"/>
          <p:nvPr/>
        </p:nvSpPr>
        <p:spPr>
          <a:xfrm flipH="1">
            <a:off x="6752775" y="2895600"/>
            <a:ext cx="1010538" cy="369332"/>
          </a:xfrm>
          <a:prstGeom prst="rect">
            <a:avLst/>
          </a:prstGeom>
          <a:noFill/>
        </p:spPr>
        <p:txBody>
          <a:bodyPr wrap="square" rtlCol="0">
            <a:spAutoFit/>
          </a:bodyPr>
          <a:lstStyle/>
          <a:p>
            <a:r>
              <a:rPr lang="en-US" dirty="0" smtClean="0"/>
              <a:t>FEAR</a:t>
            </a:r>
            <a:endParaRPr lang="en-US" dirty="0"/>
          </a:p>
        </p:txBody>
      </p:sp>
      <p:sp>
        <p:nvSpPr>
          <p:cNvPr id="5" name="TextBox 4"/>
          <p:cNvSpPr txBox="1"/>
          <p:nvPr/>
        </p:nvSpPr>
        <p:spPr>
          <a:xfrm>
            <a:off x="6179525" y="4367116"/>
            <a:ext cx="1255172" cy="369332"/>
          </a:xfrm>
          <a:prstGeom prst="rect">
            <a:avLst/>
          </a:prstGeom>
          <a:noFill/>
        </p:spPr>
        <p:txBody>
          <a:bodyPr wrap="square" rtlCol="0">
            <a:spAutoFit/>
          </a:bodyPr>
          <a:lstStyle/>
          <a:p>
            <a:r>
              <a:rPr lang="en-US" dirty="0" smtClean="0"/>
              <a:t>REGRETS</a:t>
            </a:r>
            <a:endParaRPr lang="en-US" dirty="0"/>
          </a:p>
        </p:txBody>
      </p:sp>
      <p:sp>
        <p:nvSpPr>
          <p:cNvPr id="6" name="TextBox 5"/>
          <p:cNvSpPr txBox="1"/>
          <p:nvPr/>
        </p:nvSpPr>
        <p:spPr>
          <a:xfrm>
            <a:off x="1946485" y="4585310"/>
            <a:ext cx="1168898" cy="369332"/>
          </a:xfrm>
          <a:prstGeom prst="rect">
            <a:avLst/>
          </a:prstGeom>
          <a:noFill/>
        </p:spPr>
        <p:txBody>
          <a:bodyPr wrap="square" rtlCol="0">
            <a:spAutoFit/>
          </a:bodyPr>
          <a:lstStyle/>
          <a:p>
            <a:r>
              <a:rPr lang="en-US" dirty="0" smtClean="0"/>
              <a:t>GUILT</a:t>
            </a:r>
            <a:endParaRPr lang="en-US" dirty="0"/>
          </a:p>
        </p:txBody>
      </p:sp>
      <p:sp>
        <p:nvSpPr>
          <p:cNvPr id="18" name="Curved Down Arrow 17"/>
          <p:cNvSpPr/>
          <p:nvPr/>
        </p:nvSpPr>
        <p:spPr>
          <a:xfrm rot="9926509" flipV="1">
            <a:off x="3611747" y="2149736"/>
            <a:ext cx="3147479" cy="783034"/>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urved Down Arrow 18"/>
          <p:cNvSpPr/>
          <p:nvPr/>
        </p:nvSpPr>
        <p:spPr>
          <a:xfrm rot="11816745">
            <a:off x="3442378" y="4662424"/>
            <a:ext cx="3037000" cy="72612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1650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18"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http://stylefavor.com/wp-content/uploads/2013/08/Laura-Linney-Wallpap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1696" y="4853840"/>
            <a:ext cx="2059940" cy="1544955"/>
          </a:xfrm>
          <a:prstGeom prst="rect">
            <a:avLst/>
          </a:prstGeom>
          <a:noFill/>
          <a:ln>
            <a:noFill/>
          </a:ln>
        </p:spPr>
      </p:pic>
      <p:sp>
        <p:nvSpPr>
          <p:cNvPr id="5" name="TextBox 4"/>
          <p:cNvSpPr txBox="1"/>
          <p:nvPr/>
        </p:nvSpPr>
        <p:spPr>
          <a:xfrm>
            <a:off x="3441696" y="3970950"/>
            <a:ext cx="2806704" cy="369332"/>
          </a:xfrm>
          <a:prstGeom prst="rect">
            <a:avLst/>
          </a:prstGeom>
          <a:noFill/>
        </p:spPr>
        <p:txBody>
          <a:bodyPr wrap="square" rtlCol="0">
            <a:spAutoFit/>
          </a:bodyPr>
          <a:lstStyle/>
          <a:p>
            <a:endParaRPr lang="en-US" dirty="0">
              <a:solidFill>
                <a:schemeClr val="bg1"/>
              </a:solidFill>
            </a:endParaRPr>
          </a:p>
        </p:txBody>
      </p:sp>
      <p:sp>
        <p:nvSpPr>
          <p:cNvPr id="27" name="Oval 26"/>
          <p:cNvSpPr/>
          <p:nvPr/>
        </p:nvSpPr>
        <p:spPr>
          <a:xfrm>
            <a:off x="1655826" y="1073128"/>
            <a:ext cx="5826252" cy="3150294"/>
          </a:xfrm>
          <a:prstGeom prst="ellipse">
            <a:avLst/>
          </a:prstGeom>
          <a:solidFill>
            <a:schemeClr val="accent1">
              <a:lumMod val="20000"/>
              <a:lumOff val="8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Rectangle 16"/>
          <p:cNvSpPr/>
          <p:nvPr/>
        </p:nvSpPr>
        <p:spPr>
          <a:xfrm>
            <a:off x="1981200" y="2827400"/>
            <a:ext cx="1522716" cy="581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rial" pitchFamily="34" charset="0"/>
                <a:cs typeface="Arial" pitchFamily="34" charset="0"/>
              </a:rPr>
              <a:t>VALUES</a:t>
            </a:r>
            <a:endParaRPr lang="en-US" sz="2000" b="1" dirty="0">
              <a:latin typeface="Arial" pitchFamily="34" charset="0"/>
              <a:cs typeface="Arial" pitchFamily="34" charset="0"/>
            </a:endParaRPr>
          </a:p>
        </p:txBody>
      </p:sp>
      <p:sp>
        <p:nvSpPr>
          <p:cNvPr id="18" name="Rectangle 17"/>
          <p:cNvSpPr/>
          <p:nvPr/>
        </p:nvSpPr>
        <p:spPr>
          <a:xfrm>
            <a:off x="5523703" y="2827400"/>
            <a:ext cx="1290746" cy="581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itchFamily="34" charset="0"/>
                <a:cs typeface="Arial" pitchFamily="34" charset="0"/>
              </a:rPr>
              <a:t>BELIEFS</a:t>
            </a:r>
          </a:p>
        </p:txBody>
      </p:sp>
      <p:sp>
        <p:nvSpPr>
          <p:cNvPr id="19" name="Rectangle 18"/>
          <p:cNvSpPr/>
          <p:nvPr/>
        </p:nvSpPr>
        <p:spPr>
          <a:xfrm>
            <a:off x="3286125" y="1905000"/>
            <a:ext cx="268605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rial" pitchFamily="34" charset="0"/>
                <a:cs typeface="Arial" pitchFamily="34" charset="0"/>
              </a:rPr>
              <a:t>COPING/SPIRITUAL PRACTICES</a:t>
            </a:r>
            <a:endParaRPr lang="en-US" sz="2000" b="1" dirty="0">
              <a:latin typeface="Arial" pitchFamily="34" charset="0"/>
              <a:cs typeface="Arial" pitchFamily="34" charset="0"/>
            </a:endParaRPr>
          </a:p>
        </p:txBody>
      </p:sp>
      <p:sp>
        <p:nvSpPr>
          <p:cNvPr id="2" name="Title 1"/>
          <p:cNvSpPr>
            <a:spLocks noGrp="1"/>
          </p:cNvSpPr>
          <p:nvPr>
            <p:ph type="title"/>
          </p:nvPr>
        </p:nvSpPr>
        <p:spPr/>
        <p:txBody>
          <a:bodyPr>
            <a:normAutofit/>
          </a:bodyPr>
          <a:lstStyle/>
          <a:p>
            <a:r>
              <a:rPr lang="en-US" sz="2700" b="1" dirty="0">
                <a:solidFill>
                  <a:schemeClr val="accent1"/>
                </a:solidFill>
              </a:rPr>
              <a:t>Spiritual Orienting Systems/Religious Faith</a:t>
            </a:r>
          </a:p>
        </p:txBody>
      </p:sp>
      <p:cxnSp>
        <p:nvCxnSpPr>
          <p:cNvPr id="22" name="Straight Arrow Connector 21"/>
          <p:cNvCxnSpPr/>
          <p:nvPr/>
        </p:nvCxnSpPr>
        <p:spPr>
          <a:xfrm flipV="1">
            <a:off x="4994320" y="3135009"/>
            <a:ext cx="587540" cy="750365"/>
          </a:xfrm>
          <a:prstGeom prst="straightConnector1">
            <a:avLst/>
          </a:prstGeom>
          <a:ln w="19050">
            <a:solidFill>
              <a:srgbClr val="5C2C04"/>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3441696" y="3134496"/>
            <a:ext cx="595656" cy="750365"/>
          </a:xfrm>
          <a:prstGeom prst="straightConnector1">
            <a:avLst/>
          </a:prstGeom>
          <a:ln w="19050">
            <a:solidFill>
              <a:srgbClr val="5C2C04"/>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4604004" y="2476500"/>
            <a:ext cx="0" cy="1371600"/>
          </a:xfrm>
          <a:prstGeom prst="straightConnector1">
            <a:avLst/>
          </a:prstGeom>
          <a:ln w="19050">
            <a:solidFill>
              <a:srgbClr val="5C2C04"/>
            </a:solidFill>
            <a:tailEnd type="arrow"/>
          </a:ln>
        </p:spPr>
        <p:style>
          <a:lnRef idx="1">
            <a:schemeClr val="accent1"/>
          </a:lnRef>
          <a:fillRef idx="0">
            <a:schemeClr val="accent1"/>
          </a:fillRef>
          <a:effectRef idx="0">
            <a:schemeClr val="accent1"/>
          </a:effectRef>
          <a:fontRef idx="minor">
            <a:schemeClr val="tx1"/>
          </a:fontRef>
        </p:style>
      </p:cxnSp>
      <p:sp>
        <p:nvSpPr>
          <p:cNvPr id="7" name="Cloud Callout 6"/>
          <p:cNvSpPr/>
          <p:nvPr/>
        </p:nvSpPr>
        <p:spPr>
          <a:xfrm>
            <a:off x="2667000" y="3613211"/>
            <a:ext cx="4419600" cy="1155053"/>
          </a:xfrm>
          <a:prstGeom prst="cloud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Compassion, Sadness, Healthy Guilt &amp; Regrets</a:t>
            </a:r>
            <a:endParaRPr lang="en-US" sz="2000" b="1" dirty="0">
              <a:solidFill>
                <a:schemeClr val="tx1"/>
              </a:solidFill>
            </a:endParaRPr>
          </a:p>
        </p:txBody>
      </p:sp>
    </p:spTree>
    <p:extLst>
      <p:ext uri="{BB962C8B-B14F-4D97-AF65-F5344CB8AC3E}">
        <p14:creationId xmlns:p14="http://schemas.microsoft.com/office/powerpoint/2010/main" val="261587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ppt_x"/>
                                          </p:val>
                                        </p:tav>
                                        <p:tav tm="100000">
                                          <p:val>
                                            <p:strVal val="#ppt_x"/>
                                          </p:val>
                                        </p:tav>
                                      </p:tavLst>
                                    </p:anim>
                                    <p:anim calcmode="lin" valueType="num">
                                      <p:cBhvr additive="base">
                                        <p:cTn id="23" dur="500" fill="hold"/>
                                        <p:tgtEl>
                                          <p:spTgt spid="2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7" grpId="0" animBg="1"/>
      <p:bldP spid="17" grpId="0" animBg="1"/>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ttp://livingincinema.com/wp-content/uploads/2012/04/i-feel-sorry-for-them.jpg"/>
          <p:cNvPicPr/>
          <p:nvPr/>
        </p:nvPicPr>
        <p:blipFill>
          <a:blip r:embed="rId3">
            <a:extLst>
              <a:ext uri="{28A0092B-C50C-407E-A947-70E740481C1C}">
                <a14:useLocalDpi xmlns:a14="http://schemas.microsoft.com/office/drawing/2010/main" val="0"/>
              </a:ext>
            </a:extLst>
          </a:blip>
          <a:srcRect/>
          <a:stretch>
            <a:fillRect/>
          </a:stretch>
        </p:blipFill>
        <p:spPr bwMode="auto">
          <a:xfrm>
            <a:off x="473212" y="2259472"/>
            <a:ext cx="8534400" cy="4520621"/>
          </a:xfrm>
          <a:prstGeom prst="rect">
            <a:avLst/>
          </a:prstGeom>
          <a:noFill/>
          <a:ln>
            <a:noFill/>
          </a:ln>
        </p:spPr>
      </p:pic>
      <p:sp>
        <p:nvSpPr>
          <p:cNvPr id="2" name="Title 1"/>
          <p:cNvSpPr>
            <a:spLocks noGrp="1"/>
          </p:cNvSpPr>
          <p:nvPr>
            <p:ph type="title"/>
          </p:nvPr>
        </p:nvSpPr>
        <p:spPr/>
        <p:txBody>
          <a:bodyPr>
            <a:normAutofit/>
          </a:bodyPr>
          <a:lstStyle/>
          <a:p>
            <a:r>
              <a:rPr lang="en-US" sz="3600" b="1" dirty="0" smtClean="0">
                <a:solidFill>
                  <a:schemeClr val="bg1">
                    <a:lumMod val="50000"/>
                  </a:schemeClr>
                </a:solidFill>
              </a:rPr>
              <a:t>Compassion: Key to Change</a:t>
            </a:r>
            <a:endParaRPr lang="en-US" sz="3600" b="1" dirty="0">
              <a:solidFill>
                <a:schemeClr val="bg1">
                  <a:lumMod val="50000"/>
                </a:schemeClr>
              </a:solidFill>
            </a:endParaRPr>
          </a:p>
        </p:txBody>
      </p:sp>
      <p:sp>
        <p:nvSpPr>
          <p:cNvPr id="22" name="Quad Arrow Callout 21"/>
          <p:cNvSpPr/>
          <p:nvPr/>
        </p:nvSpPr>
        <p:spPr>
          <a:xfrm>
            <a:off x="3886200" y="1438135"/>
            <a:ext cx="3999243" cy="2458555"/>
          </a:xfrm>
          <a:prstGeom prst="quadArrowCallout">
            <a:avLst>
              <a:gd name="adj1" fmla="val 37030"/>
              <a:gd name="adj2" fmla="val 18515"/>
              <a:gd name="adj3" fmla="val 18515"/>
              <a:gd name="adj4" fmla="val 481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533633" y="2067249"/>
            <a:ext cx="3124200" cy="1200329"/>
          </a:xfrm>
          <a:prstGeom prst="rect">
            <a:avLst/>
          </a:prstGeom>
          <a:noFill/>
        </p:spPr>
        <p:txBody>
          <a:bodyPr wrap="square" rtlCol="0">
            <a:spAutoFit/>
          </a:bodyPr>
          <a:lstStyle/>
          <a:p>
            <a:pPr algn="ctr"/>
            <a:r>
              <a:rPr lang="en-US" sz="2400" b="1" dirty="0" smtClean="0">
                <a:solidFill>
                  <a:srgbClr val="FF0000"/>
                </a:solidFill>
                <a:latin typeface="Arial" pitchFamily="34" charset="0"/>
                <a:cs typeface="Arial" pitchFamily="34" charset="0"/>
              </a:rPr>
              <a:t>Compassion-based</a:t>
            </a:r>
          </a:p>
          <a:p>
            <a:pPr algn="ctr"/>
            <a:r>
              <a:rPr lang="en-US" sz="2400" b="1" dirty="0" smtClean="0">
                <a:solidFill>
                  <a:srgbClr val="FF0000"/>
                </a:solidFill>
                <a:latin typeface="Arial" pitchFamily="34" charset="0"/>
                <a:cs typeface="Arial" pitchFamily="34" charset="0"/>
              </a:rPr>
              <a:t>Values, Beliefs, Coping</a:t>
            </a:r>
            <a:endParaRPr lang="en-US" sz="2400" b="1" dirty="0">
              <a:solidFill>
                <a:srgbClr val="FF0000"/>
              </a:solidFill>
              <a:latin typeface="Arial" pitchFamily="34" charset="0"/>
              <a:cs typeface="Arial" pitchFamily="34" charset="0"/>
            </a:endParaRPr>
          </a:p>
        </p:txBody>
      </p:sp>
      <p:sp>
        <p:nvSpPr>
          <p:cNvPr id="33" name="Rounded Rectangle 32"/>
          <p:cNvSpPr/>
          <p:nvPr/>
        </p:nvSpPr>
        <p:spPr>
          <a:xfrm>
            <a:off x="685800" y="4817902"/>
            <a:ext cx="3429000" cy="1539518"/>
          </a:xfrm>
          <a:prstGeom prst="roundRect">
            <a:avLst/>
          </a:prstGeom>
          <a:solidFill>
            <a:schemeClr val="bg1"/>
          </a:solidFill>
          <a:ln>
            <a:solidFill>
              <a:srgbClr val="FF0000"/>
            </a:solidFill>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smtClean="0">
                <a:solidFill>
                  <a:srgbClr val="FF0000"/>
                </a:solidFill>
                <a:latin typeface="Arial" pitchFamily="34" charset="0"/>
                <a:cs typeface="Arial" pitchFamily="34" charset="0"/>
              </a:rPr>
              <a:t>Compassion: </a:t>
            </a:r>
          </a:p>
          <a:p>
            <a:pPr algn="ctr"/>
            <a:r>
              <a:rPr lang="en-US" sz="2400" b="1" dirty="0" smtClean="0">
                <a:solidFill>
                  <a:srgbClr val="FF0000"/>
                </a:solidFill>
                <a:latin typeface="Arial" pitchFamily="34" charset="0"/>
                <a:cs typeface="Arial" pitchFamily="34" charset="0"/>
              </a:rPr>
              <a:t>Experienced through emotional/spiritual not sexual intimacy</a:t>
            </a:r>
            <a:endParaRPr lang="en-US" sz="2400" b="1" dirty="0">
              <a:solidFill>
                <a:srgbClr val="FF0000"/>
              </a:solidFill>
              <a:latin typeface="Arial" pitchFamily="34" charset="0"/>
              <a:cs typeface="Arial" pitchFamily="34" charset="0"/>
            </a:endParaRPr>
          </a:p>
        </p:txBody>
      </p:sp>
      <p:sp>
        <p:nvSpPr>
          <p:cNvPr id="28" name="Curved Down Arrow 27"/>
          <p:cNvSpPr/>
          <p:nvPr/>
        </p:nvSpPr>
        <p:spPr>
          <a:xfrm rot="18641972">
            <a:off x="3051563" y="1895829"/>
            <a:ext cx="3377698" cy="1254844"/>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080982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livingincinema.com/wp-content/uploads/2012/04/i-feel-sorry-for-them.jpg"/>
          <p:cNvPicPr/>
          <p:nvPr/>
        </p:nvPicPr>
        <p:blipFill>
          <a:blip r:embed="rId3">
            <a:extLst>
              <a:ext uri="{28A0092B-C50C-407E-A947-70E740481C1C}">
                <a14:useLocalDpi xmlns:a14="http://schemas.microsoft.com/office/drawing/2010/main" val="0"/>
              </a:ext>
            </a:extLst>
          </a:blip>
          <a:srcRect/>
          <a:stretch>
            <a:fillRect/>
          </a:stretch>
        </p:blipFill>
        <p:spPr bwMode="auto">
          <a:xfrm>
            <a:off x="255599" y="1814687"/>
            <a:ext cx="8710436" cy="4536165"/>
          </a:xfrm>
          <a:prstGeom prst="rect">
            <a:avLst/>
          </a:prstGeom>
          <a:noFill/>
          <a:ln>
            <a:noFill/>
          </a:ln>
        </p:spPr>
      </p:pic>
      <p:sp>
        <p:nvSpPr>
          <p:cNvPr id="2" name="Title 1"/>
          <p:cNvSpPr>
            <a:spLocks noGrp="1"/>
          </p:cNvSpPr>
          <p:nvPr>
            <p:ph type="title"/>
          </p:nvPr>
        </p:nvSpPr>
        <p:spPr/>
        <p:txBody>
          <a:bodyPr>
            <a:normAutofit/>
          </a:bodyPr>
          <a:lstStyle/>
          <a:p>
            <a:r>
              <a:rPr lang="en-US" sz="3600" b="1" dirty="0" smtClean="0">
                <a:solidFill>
                  <a:schemeClr val="bg1">
                    <a:lumMod val="50000"/>
                  </a:schemeClr>
                </a:solidFill>
              </a:rPr>
              <a:t>Theological Reflexivity on Redemption</a:t>
            </a:r>
            <a:endParaRPr lang="en-US" sz="3600" b="1" dirty="0">
              <a:solidFill>
                <a:schemeClr val="bg1">
                  <a:lumMod val="50000"/>
                </a:schemeClr>
              </a:solidFill>
            </a:endParaRPr>
          </a:p>
        </p:txBody>
      </p:sp>
      <p:grpSp>
        <p:nvGrpSpPr>
          <p:cNvPr id="9" name="Group 8"/>
          <p:cNvGrpSpPr/>
          <p:nvPr/>
        </p:nvGrpSpPr>
        <p:grpSpPr>
          <a:xfrm rot="249363">
            <a:off x="5379818" y="4397324"/>
            <a:ext cx="3647851" cy="1568554"/>
            <a:chOff x="1322896" y="2428109"/>
            <a:chExt cx="2416720" cy="702523"/>
          </a:xfrm>
          <a:solidFill>
            <a:schemeClr val="accent2"/>
          </a:solidFill>
        </p:grpSpPr>
        <p:sp>
          <p:nvSpPr>
            <p:cNvPr id="4" name="Explosion 2 3"/>
            <p:cNvSpPr/>
            <p:nvPr/>
          </p:nvSpPr>
          <p:spPr>
            <a:xfrm>
              <a:off x="1322896" y="2428109"/>
              <a:ext cx="2416720" cy="702523"/>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itchFamily="34" charset="0"/>
                <a:cs typeface="Arial" pitchFamily="34" charset="0"/>
              </a:endParaRPr>
            </a:p>
          </p:txBody>
        </p:sp>
        <p:sp>
          <p:nvSpPr>
            <p:cNvPr id="6" name="TextBox 5"/>
            <p:cNvSpPr txBox="1"/>
            <p:nvPr/>
          </p:nvSpPr>
          <p:spPr>
            <a:xfrm rot="21350637">
              <a:off x="1488640" y="2675294"/>
              <a:ext cx="1915404" cy="206770"/>
            </a:xfrm>
            <a:prstGeom prst="rect">
              <a:avLst/>
            </a:prstGeom>
            <a:noFill/>
          </p:spPr>
          <p:txBody>
            <a:bodyPr wrap="square" rtlCol="0">
              <a:spAutoFit/>
            </a:bodyPr>
            <a:lstStyle/>
            <a:p>
              <a:pPr algn="ctr"/>
              <a:r>
                <a:rPr lang="en-US" sz="2400" b="1" dirty="0" smtClean="0">
                  <a:solidFill>
                    <a:schemeClr val="bg1"/>
                  </a:solidFill>
                  <a:latin typeface="Arial" pitchFamily="34" charset="0"/>
                  <a:cs typeface="Arial" pitchFamily="34" charset="0"/>
                </a:rPr>
                <a:t>Fear &amp; anger</a:t>
              </a:r>
              <a:endParaRPr lang="en-US" sz="2400" b="1" dirty="0">
                <a:solidFill>
                  <a:schemeClr val="bg1"/>
                </a:solidFill>
                <a:latin typeface="Arial" pitchFamily="34" charset="0"/>
                <a:cs typeface="Arial" pitchFamily="34" charset="0"/>
              </a:endParaRPr>
            </a:p>
          </p:txBody>
        </p:sp>
      </p:grpSp>
      <p:sp>
        <p:nvSpPr>
          <p:cNvPr id="13" name="Rounded Rectangle 12"/>
          <p:cNvSpPr/>
          <p:nvPr/>
        </p:nvSpPr>
        <p:spPr>
          <a:xfrm>
            <a:off x="694909" y="4814757"/>
            <a:ext cx="2810291" cy="87484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smtClean="0">
                <a:latin typeface="Arial" pitchFamily="34" charset="0"/>
                <a:cs typeface="Arial" pitchFamily="34" charset="0"/>
              </a:rPr>
              <a:t>Compassion</a:t>
            </a:r>
            <a:endParaRPr lang="en-US" sz="2400" b="1" dirty="0">
              <a:latin typeface="Arial" pitchFamily="34" charset="0"/>
              <a:cs typeface="Arial" pitchFamily="34" charset="0"/>
            </a:endParaRPr>
          </a:p>
        </p:txBody>
      </p:sp>
      <p:sp>
        <p:nvSpPr>
          <p:cNvPr id="25" name="Oval 24"/>
          <p:cNvSpPr/>
          <p:nvPr/>
        </p:nvSpPr>
        <p:spPr>
          <a:xfrm>
            <a:off x="6877957" y="1373035"/>
            <a:ext cx="1869990" cy="1487072"/>
          </a:xfrm>
          <a:prstGeom prst="ellipse">
            <a:avLst/>
          </a:prstGeom>
          <a:solidFill>
            <a:schemeClr val="accent1">
              <a:lumMod val="20000"/>
              <a:lumOff val="80000"/>
            </a:schemeClr>
          </a:solidFill>
          <a:ln w="28575">
            <a:solidFill>
              <a:srgbClr val="C00000"/>
            </a:solidFill>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400" b="1" dirty="0">
              <a:solidFill>
                <a:schemeClr val="tx1"/>
              </a:solidFill>
              <a:latin typeface="Arial" pitchFamily="34" charset="0"/>
              <a:cs typeface="Arial" pitchFamily="34" charset="0"/>
            </a:endParaRPr>
          </a:p>
        </p:txBody>
      </p:sp>
      <p:sp>
        <p:nvSpPr>
          <p:cNvPr id="35" name="TextBox 34"/>
          <p:cNvSpPr txBox="1"/>
          <p:nvPr/>
        </p:nvSpPr>
        <p:spPr>
          <a:xfrm>
            <a:off x="6713456" y="1516407"/>
            <a:ext cx="2198993" cy="1200329"/>
          </a:xfrm>
          <a:prstGeom prst="rect">
            <a:avLst/>
          </a:prstGeom>
          <a:noFill/>
        </p:spPr>
        <p:txBody>
          <a:bodyPr wrap="square" rtlCol="0">
            <a:spAutoFit/>
          </a:bodyPr>
          <a:lstStyle/>
          <a:p>
            <a:pPr algn="ctr"/>
            <a:r>
              <a:rPr lang="en-US" sz="2400" b="1" dirty="0" smtClean="0">
                <a:latin typeface="Arial" pitchFamily="34" charset="0"/>
                <a:cs typeface="Arial" pitchFamily="34" charset="0"/>
              </a:rPr>
              <a:t>Childhood punitive theology</a:t>
            </a:r>
          </a:p>
        </p:txBody>
      </p:sp>
      <p:sp>
        <p:nvSpPr>
          <p:cNvPr id="36" name="Oval 35"/>
          <p:cNvSpPr/>
          <p:nvPr/>
        </p:nvSpPr>
        <p:spPr>
          <a:xfrm>
            <a:off x="1673794" y="1323619"/>
            <a:ext cx="2946078" cy="1379104"/>
          </a:xfrm>
          <a:prstGeom prst="ellipse">
            <a:avLst/>
          </a:prstGeom>
          <a:solidFill>
            <a:schemeClr val="accent1">
              <a:lumMod val="20000"/>
              <a:lumOff val="80000"/>
            </a:schemeClr>
          </a:solidFill>
          <a:ln w="285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806785" y="1624111"/>
            <a:ext cx="2680095" cy="830997"/>
          </a:xfrm>
          <a:prstGeom prst="rect">
            <a:avLst/>
          </a:prstGeom>
          <a:noFill/>
        </p:spPr>
        <p:txBody>
          <a:bodyPr wrap="square" rtlCol="0">
            <a:spAutoFit/>
          </a:bodyPr>
          <a:lstStyle/>
          <a:p>
            <a:pPr algn="ctr"/>
            <a:r>
              <a:rPr lang="en-US" sz="2400" b="1" dirty="0">
                <a:latin typeface="Arial" pitchFamily="34" charset="0"/>
                <a:cs typeface="Arial" pitchFamily="34" charset="0"/>
              </a:rPr>
              <a:t>C</a:t>
            </a:r>
            <a:r>
              <a:rPr lang="en-US" sz="2400" b="1" dirty="0" smtClean="0">
                <a:latin typeface="Arial" pitchFamily="34" charset="0"/>
                <a:cs typeface="Arial" pitchFamily="34" charset="0"/>
              </a:rPr>
              <a:t>ompassion-based approach</a:t>
            </a:r>
            <a:endParaRPr lang="en-US" sz="2400" b="1" dirty="0">
              <a:latin typeface="Arial" pitchFamily="34" charset="0"/>
              <a:cs typeface="Arial" pitchFamily="34" charset="0"/>
            </a:endParaRPr>
          </a:p>
        </p:txBody>
      </p:sp>
      <p:sp>
        <p:nvSpPr>
          <p:cNvPr id="3" name="Up Arrow 2"/>
          <p:cNvSpPr/>
          <p:nvPr/>
        </p:nvSpPr>
        <p:spPr>
          <a:xfrm>
            <a:off x="7812952" y="2702723"/>
            <a:ext cx="603719" cy="2112034"/>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a:off x="2839582" y="3241658"/>
            <a:ext cx="457200" cy="1814806"/>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325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0"/>
                                        <p:tgtEl>
                                          <p:spTgt spid="13"/>
                                        </p:tgtEl>
                                      </p:cBhvr>
                                    </p:animEffect>
                                    <p:anim calcmode="lin" valueType="num">
                                      <p:cBhvr>
                                        <p:cTn id="20" dur="2000" fill="hold"/>
                                        <p:tgtEl>
                                          <p:spTgt spid="13"/>
                                        </p:tgtEl>
                                        <p:attrNameLst>
                                          <p:attrName>ppt_w</p:attrName>
                                        </p:attrNameLst>
                                      </p:cBhvr>
                                      <p:tavLst>
                                        <p:tav tm="0" fmla="#ppt_w*sin(2.5*pi*$)">
                                          <p:val>
                                            <p:fltVal val="0"/>
                                          </p:val>
                                        </p:tav>
                                        <p:tav tm="100000">
                                          <p:val>
                                            <p:fltVal val="1"/>
                                          </p:val>
                                        </p:tav>
                                      </p:tavLst>
                                    </p:anim>
                                    <p:anim calcmode="lin" valueType="num">
                                      <p:cBhvr>
                                        <p:cTn id="21"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5" grpId="0" animBg="1"/>
      <p:bldP spid="35" grpId="0"/>
      <p:bldP spid="36" grpId="0" animBg="1"/>
      <p:bldP spid="37" grpId="0"/>
      <p:bldP spid="3"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3" y="-1059"/>
            <a:ext cx="9144000" cy="6858000"/>
          </a:xfrm>
          <a:prstGeom prst="rect">
            <a:avLst/>
          </a:prstGeom>
        </p:spPr>
      </p:pic>
      <p:sp>
        <p:nvSpPr>
          <p:cNvPr id="2" name="Title 1"/>
          <p:cNvSpPr>
            <a:spLocks noGrp="1"/>
          </p:cNvSpPr>
          <p:nvPr>
            <p:ph type="title"/>
          </p:nvPr>
        </p:nvSpPr>
        <p:spPr/>
        <p:txBody>
          <a:bodyPr>
            <a:normAutofit/>
          </a:bodyPr>
          <a:lstStyle/>
          <a:p>
            <a:r>
              <a:rPr lang="en-US" sz="3600" b="1" dirty="0" smtClean="0">
                <a:solidFill>
                  <a:schemeClr val="bg1">
                    <a:lumMod val="50000"/>
                  </a:schemeClr>
                </a:solidFill>
              </a:rPr>
              <a:t>Self Transcendence: Key to Change</a:t>
            </a:r>
            <a:endParaRPr lang="en-US" sz="3600" b="1" dirty="0">
              <a:solidFill>
                <a:schemeClr val="bg1">
                  <a:lumMod val="50000"/>
                </a:schemeClr>
              </a:solidFill>
            </a:endParaRPr>
          </a:p>
        </p:txBody>
      </p:sp>
      <p:sp>
        <p:nvSpPr>
          <p:cNvPr id="28" name="Curved Down Arrow 27"/>
          <p:cNvSpPr/>
          <p:nvPr/>
        </p:nvSpPr>
        <p:spPr>
          <a:xfrm rot="20220250">
            <a:off x="2631323" y="2622280"/>
            <a:ext cx="3393579" cy="1054285"/>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Quad Arrow Callout 21"/>
          <p:cNvSpPr/>
          <p:nvPr/>
        </p:nvSpPr>
        <p:spPr>
          <a:xfrm>
            <a:off x="5170714" y="1524000"/>
            <a:ext cx="3978729" cy="4495800"/>
          </a:xfrm>
          <a:prstGeom prst="quadArrowCallout">
            <a:avLst>
              <a:gd name="adj1" fmla="val 22619"/>
              <a:gd name="adj2" fmla="val 18925"/>
              <a:gd name="adj3" fmla="val 17694"/>
              <a:gd name="adj4" fmla="val 48123"/>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715000" y="3276600"/>
            <a:ext cx="2819400" cy="1569660"/>
          </a:xfrm>
          <a:prstGeom prst="rect">
            <a:avLst/>
          </a:prstGeom>
          <a:noFill/>
        </p:spPr>
        <p:txBody>
          <a:bodyPr wrap="square" rtlCol="0">
            <a:spAutoFit/>
          </a:bodyPr>
          <a:lstStyle/>
          <a:p>
            <a:pPr algn="ctr"/>
            <a:r>
              <a:rPr lang="en-US" sz="3200" b="1" dirty="0" smtClean="0">
                <a:solidFill>
                  <a:schemeClr val="bg1"/>
                </a:solidFill>
                <a:latin typeface="Arial" pitchFamily="34" charset="0"/>
                <a:cs typeface="Arial" pitchFamily="34" charset="0"/>
              </a:rPr>
              <a:t>Compassion, acceptance of death</a:t>
            </a:r>
            <a:endParaRPr lang="en-US" sz="3200" b="1" dirty="0">
              <a:solidFill>
                <a:schemeClr val="bg1"/>
              </a:solidFill>
              <a:latin typeface="Arial" pitchFamily="34" charset="0"/>
              <a:cs typeface="Arial" pitchFamily="34" charset="0"/>
            </a:endParaRPr>
          </a:p>
        </p:txBody>
      </p:sp>
      <p:sp>
        <p:nvSpPr>
          <p:cNvPr id="33" name="Rounded Rectangle 32"/>
          <p:cNvSpPr/>
          <p:nvPr/>
        </p:nvSpPr>
        <p:spPr>
          <a:xfrm>
            <a:off x="1219200" y="3962400"/>
            <a:ext cx="3886200" cy="1676400"/>
          </a:xfrm>
          <a:prstGeom prst="round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18900000" scaled="1"/>
            <a:tileRect/>
          </a:gradFill>
          <a:ln>
            <a:solidFill>
              <a:srgbClr val="FF0000"/>
            </a:solidFill>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smtClean="0">
                <a:solidFill>
                  <a:srgbClr val="FFFF00"/>
                </a:solidFill>
                <a:latin typeface="Arial" pitchFamily="34" charset="0"/>
                <a:cs typeface="Arial" pitchFamily="34" charset="0"/>
              </a:rPr>
              <a:t>Self-Transcendence: Experienced through the beauty of nature</a:t>
            </a:r>
            <a:endParaRPr lang="en-US" sz="24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6370405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www.kinoweb.de/film2001/YouCanCountOnMe/pix/ct_2_L.jpg"/>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8378952" cy="6477000"/>
          </a:xfrm>
          <a:prstGeom prst="rect">
            <a:avLst/>
          </a:prstGeom>
          <a:noFill/>
          <a:ln>
            <a:noFill/>
          </a:ln>
        </p:spPr>
      </p:pic>
      <p:sp>
        <p:nvSpPr>
          <p:cNvPr id="2" name="Title 1"/>
          <p:cNvSpPr>
            <a:spLocks noGrp="1"/>
          </p:cNvSpPr>
          <p:nvPr>
            <p:ph type="title"/>
          </p:nvPr>
        </p:nvSpPr>
        <p:spPr/>
        <p:txBody>
          <a:bodyPr>
            <a:normAutofit/>
          </a:bodyPr>
          <a:lstStyle/>
          <a:p>
            <a:r>
              <a:rPr lang="en-US" sz="3600" b="1" dirty="0" smtClean="0"/>
              <a:t>Self Transcendence: Key to Change</a:t>
            </a:r>
            <a:endParaRPr lang="en-US" sz="3600" b="1" dirty="0"/>
          </a:p>
        </p:txBody>
      </p:sp>
      <p:sp>
        <p:nvSpPr>
          <p:cNvPr id="28" name="Curved Down Arrow 27"/>
          <p:cNvSpPr/>
          <p:nvPr/>
        </p:nvSpPr>
        <p:spPr>
          <a:xfrm rot="18087448">
            <a:off x="767512" y="2438792"/>
            <a:ext cx="4111679" cy="1102458"/>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Quad Arrow Callout 21"/>
          <p:cNvSpPr/>
          <p:nvPr/>
        </p:nvSpPr>
        <p:spPr>
          <a:xfrm>
            <a:off x="4210990" y="1994187"/>
            <a:ext cx="4338210" cy="4495800"/>
          </a:xfrm>
          <a:prstGeom prst="quadArrowCallout">
            <a:avLst>
              <a:gd name="adj1" fmla="val 22619"/>
              <a:gd name="adj2" fmla="val 18925"/>
              <a:gd name="adj3" fmla="val 17694"/>
              <a:gd name="adj4" fmla="val 48123"/>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Arial" pitchFamily="34" charset="0"/>
                <a:cs typeface="Arial" pitchFamily="34" charset="0"/>
              </a:rPr>
              <a:t>Compassion</a:t>
            </a:r>
            <a:endParaRPr lang="en-US" sz="2400" b="1" dirty="0">
              <a:solidFill>
                <a:schemeClr val="tx1"/>
              </a:solidFill>
              <a:latin typeface="Arial" pitchFamily="34" charset="0"/>
              <a:cs typeface="Arial" pitchFamily="34" charset="0"/>
            </a:endParaRPr>
          </a:p>
          <a:p>
            <a:pPr algn="ctr"/>
            <a:r>
              <a:rPr lang="en-US" sz="2400" b="1" dirty="0" smtClean="0">
                <a:solidFill>
                  <a:schemeClr val="tx1"/>
                </a:solidFill>
                <a:latin typeface="Arial" pitchFamily="34" charset="0"/>
                <a:cs typeface="Arial" pitchFamily="34" charset="0"/>
              </a:rPr>
              <a:t>Acceptance </a:t>
            </a:r>
            <a:r>
              <a:rPr lang="en-US" sz="2400" b="1" dirty="0">
                <a:solidFill>
                  <a:schemeClr val="tx1"/>
                </a:solidFill>
                <a:latin typeface="Arial" pitchFamily="34" charset="0"/>
                <a:cs typeface="Arial" pitchFamily="34" charset="0"/>
              </a:rPr>
              <a:t>of death</a:t>
            </a:r>
          </a:p>
          <a:p>
            <a:pPr algn="ctr"/>
            <a:endParaRPr lang="en-US" dirty="0">
              <a:solidFill>
                <a:schemeClr val="tx1"/>
              </a:solidFill>
            </a:endParaRPr>
          </a:p>
        </p:txBody>
      </p:sp>
      <p:sp>
        <p:nvSpPr>
          <p:cNvPr id="33" name="Rounded Rectangle 32"/>
          <p:cNvSpPr/>
          <p:nvPr/>
        </p:nvSpPr>
        <p:spPr>
          <a:xfrm>
            <a:off x="480237" y="4797638"/>
            <a:ext cx="3886200" cy="1676400"/>
          </a:xfrm>
          <a:prstGeom prst="round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18900000" scaled="1"/>
            <a:tileRect/>
          </a:gradFill>
          <a:ln>
            <a:solidFill>
              <a:srgbClr val="FF0000"/>
            </a:solidFill>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smtClean="0">
                <a:solidFill>
                  <a:schemeClr val="tx1"/>
                </a:solidFill>
                <a:latin typeface="Arial" pitchFamily="34" charset="0"/>
                <a:cs typeface="Arial" pitchFamily="34" charset="0"/>
              </a:rPr>
              <a:t>Self-Transcendence: Experienced through the beauty of nature</a:t>
            </a:r>
            <a:endParaRPr lang="en-US" sz="24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2681061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Theologically Understanding Stress</a:t>
            </a:r>
            <a:endParaRPr lang="en-US" b="1" dirty="0">
              <a:solidFill>
                <a:schemeClr val="accent1"/>
              </a:solidFill>
            </a:endParaRPr>
          </a:p>
        </p:txBody>
      </p:sp>
      <p:sp>
        <p:nvSpPr>
          <p:cNvPr id="3" name="Content Placeholder 2"/>
          <p:cNvSpPr>
            <a:spLocks noGrp="1"/>
          </p:cNvSpPr>
          <p:nvPr>
            <p:ph idx="1"/>
          </p:nvPr>
        </p:nvSpPr>
        <p:spPr/>
        <p:txBody>
          <a:bodyPr>
            <a:normAutofit/>
          </a:bodyPr>
          <a:lstStyle/>
          <a:p>
            <a:r>
              <a:rPr lang="en-US" sz="2800" dirty="0" smtClean="0"/>
              <a:t>As chaplains and pastoral caregivers we can draw upon our theological expertise in helping people assess the consequences of the theologies of stress inherent in their values and beliefs, especially embedded theologies from childhood.</a:t>
            </a:r>
            <a:r>
              <a:rPr lang="en-US" sz="2800" b="1" dirty="0" smtClean="0"/>
              <a:t> </a:t>
            </a:r>
          </a:p>
          <a:p>
            <a:r>
              <a:rPr lang="en-US" sz="2800" dirty="0" smtClean="0"/>
              <a:t>Our religious and theological education gives us an historical and comparative understanding of various religious and theological ways that people have tried to make sense of and live with stress and suffering. </a:t>
            </a:r>
            <a:endParaRPr lang="en-US" sz="2800" dirty="0"/>
          </a:p>
        </p:txBody>
      </p:sp>
    </p:spTree>
    <p:extLst>
      <p:ext uri="{BB962C8B-B14F-4D97-AF65-F5344CB8AC3E}">
        <p14:creationId xmlns:p14="http://schemas.microsoft.com/office/powerpoint/2010/main" val="29972663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1"/>
                </a:solidFill>
              </a:rPr>
              <a:t>Moral Ways of Understanding Stress</a:t>
            </a:r>
            <a:endParaRPr lang="en-US" dirty="0">
              <a:solidFill>
                <a:schemeClr val="accent1"/>
              </a:solidFill>
            </a:endParaRPr>
          </a:p>
        </p:txBody>
      </p:sp>
      <p:sp>
        <p:nvSpPr>
          <p:cNvPr id="3" name="Content Placeholder 2"/>
          <p:cNvSpPr>
            <a:spLocks noGrp="1"/>
          </p:cNvSpPr>
          <p:nvPr>
            <p:ph idx="1"/>
          </p:nvPr>
        </p:nvSpPr>
        <p:spPr>
          <a:xfrm>
            <a:off x="0" y="1219200"/>
            <a:ext cx="8515350" cy="4957763"/>
          </a:xfrm>
        </p:spPr>
        <p:txBody>
          <a:bodyPr>
            <a:noAutofit/>
          </a:bodyPr>
          <a:lstStyle/>
          <a:p>
            <a:pPr>
              <a:buNone/>
            </a:pPr>
            <a:r>
              <a:rPr lang="en-US" sz="3200" dirty="0" smtClean="0"/>
              <a:t>God: all good and all powerful. </a:t>
            </a:r>
          </a:p>
          <a:p>
            <a:pPr>
              <a:buNone/>
            </a:pPr>
            <a:r>
              <a:rPr lang="en-US" sz="3200" dirty="0" smtClean="0"/>
              <a:t>Suffering and stress :</a:t>
            </a:r>
          </a:p>
          <a:p>
            <a:r>
              <a:rPr lang="en-US" sz="3200" dirty="0" smtClean="0"/>
              <a:t>results from human beings having free will and making choices that are constructive or destructive (sinful). </a:t>
            </a:r>
          </a:p>
          <a:p>
            <a:r>
              <a:rPr lang="en-US" sz="3200" dirty="0" smtClean="0"/>
              <a:t>is a consequence of/punishment for personal wrongdoing (embedded childhood beliefs). Capitalist Karma is the belief that financial success is the result of hard work. Financial stress is a consequence of not working hard enough.</a:t>
            </a:r>
          </a:p>
          <a:p>
            <a:r>
              <a:rPr lang="en-US" sz="3200" dirty="0" smtClean="0"/>
              <a:t>has the potential to teach us lessons about life, and is “soul-making.” </a:t>
            </a:r>
            <a:endParaRPr lang="en-US" sz="3200" dirty="0"/>
          </a:p>
        </p:txBody>
      </p:sp>
    </p:spTree>
    <p:extLst>
      <p:ext uri="{BB962C8B-B14F-4D97-AF65-F5344CB8AC3E}">
        <p14:creationId xmlns:p14="http://schemas.microsoft.com/office/powerpoint/2010/main" val="1518427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001056"/>
            <a:ext cx="8868089" cy="5489448"/>
          </a:xfrm>
          <a:prstGeom prst="rect">
            <a:avLst/>
          </a:prstGeom>
        </p:spPr>
      </p:pic>
      <p:sp>
        <p:nvSpPr>
          <p:cNvPr id="2" name="Title 1"/>
          <p:cNvSpPr>
            <a:spLocks noGrp="1"/>
          </p:cNvSpPr>
          <p:nvPr>
            <p:ph type="title"/>
          </p:nvPr>
        </p:nvSpPr>
        <p:spPr>
          <a:xfrm>
            <a:off x="628650" y="103107"/>
            <a:ext cx="7886700" cy="1100650"/>
          </a:xfrm>
        </p:spPr>
        <p:txBody>
          <a:bodyPr/>
          <a:lstStyle/>
          <a:p>
            <a:r>
              <a:rPr lang="en-US" dirty="0" smtClean="0"/>
              <a:t>Liberative Spiritual Integration for All</a:t>
            </a:r>
            <a:endParaRPr lang="en-US" dirty="0"/>
          </a:p>
        </p:txBody>
      </p:sp>
      <p:graphicFrame>
        <p:nvGraphicFramePr>
          <p:cNvPr id="4" name="Content Placeholder 3"/>
          <p:cNvGraphicFramePr>
            <a:graphicFrameLocks noGrp="1"/>
          </p:cNvGraphicFramePr>
          <p:nvPr>
            <p:ph sz="quarter" idx="1"/>
            <p:extLst/>
          </p:nvPr>
        </p:nvGraphicFramePr>
        <p:xfrm>
          <a:off x="2286000" y="2286000"/>
          <a:ext cx="5105400" cy="3813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loud 4"/>
          <p:cNvSpPr/>
          <p:nvPr/>
        </p:nvSpPr>
        <p:spPr>
          <a:xfrm>
            <a:off x="4572000" y="3657600"/>
            <a:ext cx="45719" cy="4571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rt 5"/>
          <p:cNvSpPr/>
          <p:nvPr/>
        </p:nvSpPr>
        <p:spPr>
          <a:xfrm>
            <a:off x="4038600" y="3886200"/>
            <a:ext cx="1752600" cy="762000"/>
          </a:xfrm>
          <a:prstGeom prst="heart">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Emotions</a:t>
            </a:r>
            <a:endParaRPr lang="en-US" dirty="0"/>
          </a:p>
        </p:txBody>
      </p:sp>
      <p:sp>
        <p:nvSpPr>
          <p:cNvPr id="3" name="Donut 2"/>
          <p:cNvSpPr/>
          <p:nvPr/>
        </p:nvSpPr>
        <p:spPr>
          <a:xfrm>
            <a:off x="2362200" y="1796585"/>
            <a:ext cx="4876800" cy="4763946"/>
          </a:xfrm>
          <a:prstGeom prst="donut">
            <a:avLst>
              <a:gd name="adj" fmla="val 12525"/>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flipH="1">
            <a:off x="3429000" y="2883731"/>
            <a:ext cx="1485900" cy="369332"/>
          </a:xfrm>
          <a:prstGeom prst="rect">
            <a:avLst/>
          </a:prstGeom>
          <a:noFill/>
        </p:spPr>
        <p:txBody>
          <a:bodyPr wrap="square" rtlCol="0">
            <a:spAutoFit/>
          </a:bodyPr>
          <a:lstStyle/>
          <a:p>
            <a:r>
              <a:rPr lang="en-US" b="1" dirty="0" smtClean="0"/>
              <a:t>PERSONS</a:t>
            </a:r>
            <a:endParaRPr lang="en-US" b="1" dirty="0"/>
          </a:p>
        </p:txBody>
      </p:sp>
      <p:sp>
        <p:nvSpPr>
          <p:cNvPr id="8" name="TextBox 7"/>
          <p:cNvSpPr txBox="1"/>
          <p:nvPr/>
        </p:nvSpPr>
        <p:spPr>
          <a:xfrm>
            <a:off x="3265700" y="2204440"/>
            <a:ext cx="1458699" cy="369332"/>
          </a:xfrm>
          <a:prstGeom prst="rect">
            <a:avLst/>
          </a:prstGeom>
          <a:noFill/>
        </p:spPr>
        <p:txBody>
          <a:bodyPr wrap="square" rtlCol="0">
            <a:spAutoFit/>
          </a:bodyPr>
          <a:lstStyle/>
          <a:p>
            <a:r>
              <a:rPr lang="en-US" b="1" dirty="0" smtClean="0"/>
              <a:t>FAMILIES</a:t>
            </a:r>
            <a:endParaRPr lang="en-US" b="1" dirty="0"/>
          </a:p>
        </p:txBody>
      </p:sp>
      <p:sp>
        <p:nvSpPr>
          <p:cNvPr id="9" name="TextBox 8"/>
          <p:cNvSpPr txBox="1"/>
          <p:nvPr/>
        </p:nvSpPr>
        <p:spPr>
          <a:xfrm>
            <a:off x="3810000" y="1836893"/>
            <a:ext cx="2331719" cy="369332"/>
          </a:xfrm>
          <a:prstGeom prst="rect">
            <a:avLst/>
          </a:prstGeom>
          <a:noFill/>
        </p:spPr>
        <p:txBody>
          <a:bodyPr wrap="square" rtlCol="0">
            <a:spAutoFit/>
          </a:bodyPr>
          <a:lstStyle/>
          <a:p>
            <a:r>
              <a:rPr lang="en-US" b="1" dirty="0" smtClean="0"/>
              <a:t>COMMUNITIES</a:t>
            </a:r>
            <a:endParaRPr lang="en-US" b="1" dirty="0"/>
          </a:p>
        </p:txBody>
      </p:sp>
      <p:sp>
        <p:nvSpPr>
          <p:cNvPr id="11" name="TextBox 10"/>
          <p:cNvSpPr txBox="1"/>
          <p:nvPr/>
        </p:nvSpPr>
        <p:spPr>
          <a:xfrm>
            <a:off x="457200" y="1783081"/>
            <a:ext cx="2255519" cy="523220"/>
          </a:xfrm>
          <a:prstGeom prst="rect">
            <a:avLst/>
          </a:prstGeom>
          <a:noFill/>
        </p:spPr>
        <p:txBody>
          <a:bodyPr wrap="square" rtlCol="0">
            <a:spAutoFit/>
          </a:bodyPr>
          <a:lstStyle/>
          <a:p>
            <a:r>
              <a:rPr lang="en-US" sz="2800" b="1" dirty="0" smtClean="0"/>
              <a:t>CREATION</a:t>
            </a:r>
            <a:endParaRPr lang="en-US" sz="2800" b="1" dirty="0"/>
          </a:p>
        </p:txBody>
      </p:sp>
    </p:spTree>
    <p:extLst>
      <p:ext uri="{BB962C8B-B14F-4D97-AF65-F5344CB8AC3E}">
        <p14:creationId xmlns:p14="http://schemas.microsoft.com/office/powerpoint/2010/main" val="150944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2000"/>
                                        <p:tgtEl>
                                          <p:spTgt spid="9"/>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2000" fill="hold"/>
                                        <p:tgtEl>
                                          <p:spTgt spid="10"/>
                                        </p:tgtEl>
                                        <p:attrNameLst>
                                          <p:attrName>ppt_w</p:attrName>
                                        </p:attrNameLst>
                                      </p:cBhvr>
                                      <p:tavLst>
                                        <p:tav tm="0">
                                          <p:val>
                                            <p:fltVal val="0"/>
                                          </p:val>
                                        </p:tav>
                                        <p:tav tm="100000">
                                          <p:val>
                                            <p:strVal val="#ppt_w"/>
                                          </p:val>
                                        </p:tav>
                                      </p:tavLst>
                                    </p:anim>
                                    <p:anim calcmode="lin" valueType="num">
                                      <p:cBhvr>
                                        <p:cTn id="19" dur="2000" fill="hold"/>
                                        <p:tgtEl>
                                          <p:spTgt spid="10"/>
                                        </p:tgtEl>
                                        <p:attrNameLst>
                                          <p:attrName>ppt_h</p:attrName>
                                        </p:attrNameLst>
                                      </p:cBhvr>
                                      <p:tavLst>
                                        <p:tav tm="0">
                                          <p:val>
                                            <p:fltVal val="0"/>
                                          </p:val>
                                        </p:tav>
                                        <p:tav tm="100000">
                                          <p:val>
                                            <p:strVal val="#ppt_h"/>
                                          </p:val>
                                        </p:tav>
                                      </p:tavLst>
                                    </p:anim>
                                    <p:animEffect transition="in" filter="fade">
                                      <p:cBhvr>
                                        <p:cTn id="20" dur="20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2000" fill="hold"/>
                                        <p:tgtEl>
                                          <p:spTgt spid="11"/>
                                        </p:tgtEl>
                                        <p:attrNameLst>
                                          <p:attrName>ppt_w</p:attrName>
                                        </p:attrNameLst>
                                      </p:cBhvr>
                                      <p:tavLst>
                                        <p:tav tm="0">
                                          <p:val>
                                            <p:fltVal val="0"/>
                                          </p:val>
                                        </p:tav>
                                        <p:tav tm="100000">
                                          <p:val>
                                            <p:strVal val="#ppt_w"/>
                                          </p:val>
                                        </p:tav>
                                      </p:tavLst>
                                    </p:anim>
                                    <p:anim calcmode="lin" valueType="num">
                                      <p:cBhvr>
                                        <p:cTn id="24" dur="2000" fill="hold"/>
                                        <p:tgtEl>
                                          <p:spTgt spid="11"/>
                                        </p:tgtEl>
                                        <p:attrNameLst>
                                          <p:attrName>ppt_h</p:attrName>
                                        </p:attrNameLst>
                                      </p:cBhvr>
                                      <p:tavLst>
                                        <p:tav tm="0">
                                          <p:val>
                                            <p:fltVal val="0"/>
                                          </p:val>
                                        </p:tav>
                                        <p:tav tm="100000">
                                          <p:val>
                                            <p:strVal val="#ppt_h"/>
                                          </p:val>
                                        </p:tav>
                                      </p:tavLst>
                                    </p:anim>
                                    <p:animEffect transition="in" filter="fade">
                                      <p:cBhvr>
                                        <p:cTn id="2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Moral Theologies of Stress</a:t>
            </a:r>
            <a:endParaRPr lang="en-US" b="1" dirty="0">
              <a:solidFill>
                <a:schemeClr val="accent1"/>
              </a:solidFill>
            </a:endParaRPr>
          </a:p>
        </p:txBody>
      </p:sp>
      <p:sp>
        <p:nvSpPr>
          <p:cNvPr id="3" name="Content Placeholder 2"/>
          <p:cNvSpPr>
            <a:spLocks noGrp="1"/>
          </p:cNvSpPr>
          <p:nvPr>
            <p:ph idx="1"/>
          </p:nvPr>
        </p:nvSpPr>
        <p:spPr>
          <a:xfrm>
            <a:off x="628650" y="1371600"/>
            <a:ext cx="8439150" cy="5486400"/>
          </a:xfrm>
        </p:spPr>
        <p:txBody>
          <a:bodyPr>
            <a:normAutofit lnSpcReduction="10000"/>
          </a:bodyPr>
          <a:lstStyle/>
          <a:p>
            <a:pPr>
              <a:buNone/>
            </a:pPr>
            <a:r>
              <a:rPr lang="en-US" sz="3200" baseline="-25000" dirty="0" smtClean="0"/>
              <a:t> </a:t>
            </a:r>
            <a:r>
              <a:rPr lang="en-US" sz="3200" dirty="0" smtClean="0"/>
              <a:t>(+) most relevant in a crisis where there is clear wrong-doing for which people need to take responsibility.</a:t>
            </a:r>
          </a:p>
          <a:p>
            <a:pPr>
              <a:buNone/>
            </a:pPr>
            <a:r>
              <a:rPr lang="en-US" sz="3200" dirty="0" smtClean="0"/>
              <a:t>(+) for people want a clear map of right and wrong to reassure themselves that the world is a safe place and there are rules/worldviews that can be used to help people get through each day/hour</a:t>
            </a:r>
          </a:p>
          <a:p>
            <a:pPr>
              <a:buNone/>
            </a:pPr>
            <a:r>
              <a:rPr lang="en-US" sz="3200" dirty="0" smtClean="0"/>
              <a:t>(+) for people ready to take a moral inventory in order to make amends</a:t>
            </a:r>
          </a:p>
          <a:p>
            <a:pPr>
              <a:buNone/>
            </a:pPr>
            <a:r>
              <a:rPr lang="en-US" sz="3200" dirty="0" smtClean="0"/>
              <a:t>(-) for people who feel overly responsible; who easily blame themselves</a:t>
            </a:r>
          </a:p>
          <a:p>
            <a:endParaRPr lang="en-US" dirty="0"/>
          </a:p>
        </p:txBody>
      </p:sp>
    </p:spTree>
    <p:extLst>
      <p:ext uri="{BB962C8B-B14F-4D97-AF65-F5344CB8AC3E}">
        <p14:creationId xmlns:p14="http://schemas.microsoft.com/office/powerpoint/2010/main" val="13540353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689848" cy="758952"/>
          </a:xfrm>
        </p:spPr>
        <p:txBody>
          <a:bodyPr>
            <a:normAutofit/>
          </a:bodyPr>
          <a:lstStyle/>
          <a:p>
            <a:r>
              <a:rPr lang="en-US" b="1" dirty="0" smtClean="0">
                <a:solidFill>
                  <a:schemeClr val="accent1"/>
                </a:solidFill>
              </a:rPr>
              <a:t>Redemptive Suffering</a:t>
            </a:r>
            <a:endParaRPr lang="en-US" b="1" dirty="0">
              <a:solidFill>
                <a:schemeClr val="accent1"/>
              </a:solidFill>
            </a:endParaRPr>
          </a:p>
        </p:txBody>
      </p:sp>
      <p:sp>
        <p:nvSpPr>
          <p:cNvPr id="3" name="Content Placeholder 2"/>
          <p:cNvSpPr>
            <a:spLocks noGrp="1"/>
          </p:cNvSpPr>
          <p:nvPr>
            <p:ph idx="1"/>
          </p:nvPr>
        </p:nvSpPr>
        <p:spPr>
          <a:xfrm>
            <a:off x="152400" y="838200"/>
            <a:ext cx="8362950" cy="5338763"/>
          </a:xfrm>
        </p:spPr>
        <p:txBody>
          <a:bodyPr>
            <a:normAutofit fontScale="92500"/>
          </a:bodyPr>
          <a:lstStyle/>
          <a:p>
            <a:pPr>
              <a:buNone/>
            </a:pPr>
            <a:r>
              <a:rPr lang="en-US" sz="3200" dirty="0" smtClean="0"/>
              <a:t>Jewish theologies: God and humanity are in a covenantal relationship that potentially redeems stress</a:t>
            </a:r>
          </a:p>
          <a:p>
            <a:pPr>
              <a:buNone/>
            </a:pPr>
            <a:r>
              <a:rPr lang="en-US" sz="3200" dirty="0" smtClean="0"/>
              <a:t>Christian theologies: God was incarnated, became human, suffered like us showing us that nothing can separate us from God’s redeeming love.</a:t>
            </a:r>
          </a:p>
          <a:p>
            <a:pPr>
              <a:buNone/>
            </a:pPr>
            <a:r>
              <a:rPr lang="en-US" sz="3200" dirty="0" smtClean="0"/>
              <a:t>Stress: </a:t>
            </a:r>
            <a:r>
              <a:rPr lang="en-US" sz="3200" i="1" dirty="0" smtClean="0"/>
              <a:t>sometimes</a:t>
            </a:r>
            <a:r>
              <a:rPr lang="en-US" sz="3200" dirty="0" smtClean="0"/>
              <a:t> can eventually result in people experiencing and reclaiming a sense of goodness. </a:t>
            </a:r>
          </a:p>
          <a:p>
            <a:pPr>
              <a:buNone/>
            </a:pPr>
            <a:r>
              <a:rPr lang="en-US" sz="3200" dirty="0" smtClean="0"/>
              <a:t>The Jewish symbol of the exodus and the Christian symbol of the cross represent the compassion and life-renewing presence of God who can bring new life out of death.  </a:t>
            </a:r>
          </a:p>
          <a:p>
            <a:endParaRPr lang="en-US" dirty="0"/>
          </a:p>
        </p:txBody>
      </p:sp>
    </p:spTree>
    <p:extLst>
      <p:ext uri="{BB962C8B-B14F-4D97-AF65-F5344CB8AC3E}">
        <p14:creationId xmlns:p14="http://schemas.microsoft.com/office/powerpoint/2010/main" val="14747782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Pluses and Minuses</a:t>
            </a:r>
            <a:endParaRPr lang="en-US" b="1" dirty="0">
              <a:solidFill>
                <a:schemeClr val="accent1"/>
              </a:solidFill>
            </a:endParaRPr>
          </a:p>
        </p:txBody>
      </p:sp>
      <p:sp>
        <p:nvSpPr>
          <p:cNvPr id="3" name="Content Placeholder 2"/>
          <p:cNvSpPr>
            <a:spLocks noGrp="1"/>
          </p:cNvSpPr>
          <p:nvPr>
            <p:ph idx="1"/>
          </p:nvPr>
        </p:nvSpPr>
        <p:spPr>
          <a:xfrm>
            <a:off x="628650" y="1825624"/>
            <a:ext cx="8515350" cy="5032375"/>
          </a:xfrm>
        </p:spPr>
        <p:txBody>
          <a:bodyPr>
            <a:normAutofit/>
          </a:bodyPr>
          <a:lstStyle/>
          <a:p>
            <a:pPr>
              <a:buNone/>
            </a:pPr>
            <a:r>
              <a:rPr lang="en-US" sz="3200" dirty="0" smtClean="0"/>
              <a:t>(+) for people retrospectively looking back, who have been able to reclaim goodness in spite of stress and suffering.</a:t>
            </a:r>
          </a:p>
          <a:p>
            <a:pPr>
              <a:buNone/>
            </a:pPr>
            <a:r>
              <a:rPr lang="en-US" sz="3200" dirty="0" smtClean="0"/>
              <a:t>(+) for people who stay connected in a relational web that sustains them and may eventually help them reclaim goodness </a:t>
            </a:r>
          </a:p>
          <a:p>
            <a:pPr>
              <a:buNone/>
            </a:pPr>
            <a:r>
              <a:rPr lang="en-US" sz="3200" dirty="0" smtClean="0"/>
              <a:t>(-) for people who bear stress like a private cross of suffering, hoping that by themselves, they will be able to redeem stress and suffering.</a:t>
            </a:r>
            <a:endParaRPr lang="en-US" sz="3200" dirty="0"/>
          </a:p>
        </p:txBody>
      </p:sp>
    </p:spTree>
    <p:extLst>
      <p:ext uri="{BB962C8B-B14F-4D97-AF65-F5344CB8AC3E}">
        <p14:creationId xmlns:p14="http://schemas.microsoft.com/office/powerpoint/2010/main" val="9944976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58952"/>
          </a:xfrm>
        </p:spPr>
        <p:txBody>
          <a:bodyPr>
            <a:noAutofit/>
          </a:bodyPr>
          <a:lstStyle/>
          <a:p>
            <a:r>
              <a:rPr lang="en-US" sz="3200" b="1" dirty="0" smtClean="0">
                <a:solidFill>
                  <a:schemeClr val="accent1"/>
                </a:solidFill>
              </a:rPr>
              <a:t>Eschatological Suffering</a:t>
            </a:r>
            <a:endParaRPr lang="en-US" sz="3200" b="1" dirty="0">
              <a:solidFill>
                <a:schemeClr val="accent1"/>
              </a:solidFill>
            </a:endParaRPr>
          </a:p>
        </p:txBody>
      </p:sp>
      <p:sp>
        <p:nvSpPr>
          <p:cNvPr id="3" name="Content Placeholder 2"/>
          <p:cNvSpPr>
            <a:spLocks noGrp="1"/>
          </p:cNvSpPr>
          <p:nvPr>
            <p:ph idx="1"/>
          </p:nvPr>
        </p:nvSpPr>
        <p:spPr/>
        <p:txBody>
          <a:bodyPr/>
          <a:lstStyle/>
          <a:p>
            <a:pPr>
              <a:buNone/>
            </a:pPr>
            <a:r>
              <a:rPr lang="en-US" sz="3200" dirty="0" smtClean="0"/>
              <a:t>Moments of hope that point to a future when stress will be alleviated: God will bring all stress and suffering to an end.</a:t>
            </a:r>
          </a:p>
          <a:p>
            <a:pPr>
              <a:buNone/>
            </a:pPr>
            <a:r>
              <a:rPr lang="en-US" sz="3200" dirty="0" smtClean="0"/>
              <a:t>(+)  people who seek out and  find spiritual practices that provide hope amidst overwhelming stress</a:t>
            </a:r>
          </a:p>
          <a:p>
            <a:pPr>
              <a:buNone/>
            </a:pPr>
            <a:r>
              <a:rPr lang="en-US" sz="3200" dirty="0" smtClean="0"/>
              <a:t>(-) for people who passively endure stress when they could be taking action of some kind (finding spiritual practices, seeking help)</a:t>
            </a:r>
          </a:p>
          <a:p>
            <a:pPr>
              <a:buNone/>
            </a:pPr>
            <a:endParaRPr lang="en-US" dirty="0"/>
          </a:p>
        </p:txBody>
      </p:sp>
    </p:spTree>
    <p:extLst>
      <p:ext uri="{BB962C8B-B14F-4D97-AF65-F5344CB8AC3E}">
        <p14:creationId xmlns:p14="http://schemas.microsoft.com/office/powerpoint/2010/main" val="24154294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Radical Suffering and Stress: Lament</a:t>
            </a:r>
            <a:endParaRPr lang="en-US" b="1" dirty="0">
              <a:solidFill>
                <a:schemeClr val="accent1"/>
              </a:solidFill>
            </a:endParaRPr>
          </a:p>
        </p:txBody>
      </p:sp>
      <p:sp>
        <p:nvSpPr>
          <p:cNvPr id="3" name="Content Placeholder 2"/>
          <p:cNvSpPr>
            <a:spLocks noGrp="1"/>
          </p:cNvSpPr>
          <p:nvPr>
            <p:ph idx="1"/>
          </p:nvPr>
        </p:nvSpPr>
        <p:spPr/>
        <p:txBody>
          <a:bodyPr>
            <a:normAutofit lnSpcReduction="10000"/>
          </a:bodyPr>
          <a:lstStyle/>
          <a:p>
            <a:pPr>
              <a:buNone/>
            </a:pPr>
            <a:r>
              <a:rPr lang="en-US" sz="3200" dirty="0" smtClean="0"/>
              <a:t>God: struggles with us and hears our protests and our questions</a:t>
            </a:r>
          </a:p>
          <a:p>
            <a:pPr>
              <a:buNone/>
            </a:pPr>
            <a:r>
              <a:rPr lang="en-US" sz="3200" dirty="0" smtClean="0"/>
              <a:t>Some kinds of stress result in irreparable loss and have no purpose.  All we can do in response is protest and lament.  </a:t>
            </a:r>
          </a:p>
          <a:p>
            <a:pPr>
              <a:buNone/>
            </a:pPr>
            <a:r>
              <a:rPr lang="en-US" sz="3200" dirty="0" smtClean="0"/>
              <a:t>(+) for people who need to express lament and rage, especially in community with others. </a:t>
            </a:r>
          </a:p>
          <a:p>
            <a:pPr>
              <a:buNone/>
            </a:pPr>
            <a:r>
              <a:rPr lang="en-US" sz="3200" dirty="0" smtClean="0"/>
              <a:t>(-) for people who get stuck in questioning God and in spiritual struggle.</a:t>
            </a:r>
          </a:p>
          <a:p>
            <a:endParaRPr lang="en-US" dirty="0"/>
          </a:p>
        </p:txBody>
      </p:sp>
    </p:spTree>
    <p:extLst>
      <p:ext uri="{BB962C8B-B14F-4D97-AF65-F5344CB8AC3E}">
        <p14:creationId xmlns:p14="http://schemas.microsoft.com/office/powerpoint/2010/main" val="21719781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49274"/>
          </a:xfrm>
        </p:spPr>
        <p:txBody>
          <a:bodyPr/>
          <a:lstStyle/>
          <a:p>
            <a:r>
              <a:rPr lang="en-US" b="1" dirty="0" smtClean="0">
                <a:solidFill>
                  <a:schemeClr val="accent1"/>
                </a:solidFill>
              </a:rPr>
              <a:t>Ambiguous Creation</a:t>
            </a:r>
            <a:endParaRPr lang="en-US" b="1" dirty="0">
              <a:solidFill>
                <a:schemeClr val="accent1"/>
              </a:solidFill>
            </a:endParaRPr>
          </a:p>
        </p:txBody>
      </p:sp>
      <p:sp>
        <p:nvSpPr>
          <p:cNvPr id="3" name="Content Placeholder 2"/>
          <p:cNvSpPr>
            <a:spLocks noGrp="1"/>
          </p:cNvSpPr>
          <p:nvPr>
            <p:ph idx="1"/>
          </p:nvPr>
        </p:nvSpPr>
        <p:spPr>
          <a:xfrm>
            <a:off x="0" y="914400"/>
            <a:ext cx="8991600" cy="5943599"/>
          </a:xfrm>
        </p:spPr>
        <p:txBody>
          <a:bodyPr>
            <a:normAutofit fontScale="92500" lnSpcReduction="20000"/>
          </a:bodyPr>
          <a:lstStyle/>
          <a:p>
            <a:pPr>
              <a:buNone/>
            </a:pPr>
            <a:r>
              <a:rPr lang="en-US" sz="3500" dirty="0" smtClean="0"/>
              <a:t>God: is a relational God, in the process of becoming</a:t>
            </a:r>
          </a:p>
          <a:p>
            <a:pPr>
              <a:buNone/>
            </a:pPr>
            <a:r>
              <a:rPr lang="en-US" sz="3500" dirty="0" smtClean="0"/>
              <a:t>Stress is like suffering in the sense that </a:t>
            </a:r>
          </a:p>
          <a:p>
            <a:pPr>
              <a:buNone/>
            </a:pPr>
            <a:r>
              <a:rPr lang="en-US" sz="3500" dirty="0" smtClean="0"/>
              <a:t>“Some suffering and conflict are in fact part of the design [of creation]” (Nelson, 2003, p. 405). </a:t>
            </a:r>
          </a:p>
          <a:p>
            <a:pPr>
              <a:buNone/>
            </a:pPr>
            <a:r>
              <a:rPr lang="en-US" sz="3500" dirty="0" smtClean="0"/>
              <a:t>Stress is often  complex, ambiguous and tragic, with multiple intertwined causes (biological, psychological, familial, communal, cultural, cosmic)</a:t>
            </a:r>
          </a:p>
          <a:p>
            <a:pPr>
              <a:buNone/>
            </a:pPr>
            <a:r>
              <a:rPr lang="en-US" sz="3500" dirty="0" smtClean="0"/>
              <a:t>(+) for people who embrace a sense of mystery that allows for complexity in the midst of intense stress, and in the long-term meaning-making process. </a:t>
            </a:r>
          </a:p>
          <a:p>
            <a:pPr>
              <a:buNone/>
            </a:pPr>
            <a:r>
              <a:rPr lang="en-US" sz="3500" dirty="0" smtClean="0"/>
              <a:t>(+) for people who know there is no single cause for their stress</a:t>
            </a:r>
          </a:p>
          <a:p>
            <a:pPr>
              <a:buNone/>
            </a:pPr>
            <a:r>
              <a:rPr lang="en-US" sz="3500" dirty="0" smtClean="0"/>
              <a:t>(-) for people who get lost in the mystery and can’t connect with God/goodness.</a:t>
            </a:r>
          </a:p>
          <a:p>
            <a:endParaRPr lang="en-US" dirty="0"/>
          </a:p>
        </p:txBody>
      </p:sp>
    </p:spTree>
    <p:extLst>
      <p:ext uri="{BB962C8B-B14F-4D97-AF65-F5344CB8AC3E}">
        <p14:creationId xmlns:p14="http://schemas.microsoft.com/office/powerpoint/2010/main" val="9349272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525000" cy="762000"/>
          </a:xfrm>
        </p:spPr>
        <p:txBody>
          <a:bodyPr>
            <a:normAutofit fontScale="90000"/>
          </a:bodyPr>
          <a:lstStyle/>
          <a:p>
            <a:r>
              <a:rPr lang="en-US" dirty="0" smtClean="0"/>
              <a:t>Exploring these 5 paradigms of suffering in terms of values:</a:t>
            </a:r>
            <a:br>
              <a:rPr lang="en-US" dirty="0" smtClean="0"/>
            </a:br>
            <a:r>
              <a:rPr lang="en-US" dirty="0" smtClean="0"/>
              <a:t>http</a:t>
            </a:r>
            <a:r>
              <a:rPr lang="en-US" dirty="0"/>
              <a:t>://www.moralfoundations.org/</a:t>
            </a:r>
          </a:p>
        </p:txBody>
      </p:sp>
      <p:sp>
        <p:nvSpPr>
          <p:cNvPr id="3" name="Content Placeholder 2"/>
          <p:cNvSpPr>
            <a:spLocks noGrp="1"/>
          </p:cNvSpPr>
          <p:nvPr>
            <p:ph idx="1"/>
          </p:nvPr>
        </p:nvSpPr>
        <p:spPr>
          <a:xfrm>
            <a:off x="304800" y="1143000"/>
            <a:ext cx="8135905" cy="5033963"/>
          </a:xfrm>
        </p:spPr>
        <p:txBody>
          <a:bodyPr>
            <a:normAutofit lnSpcReduction="10000"/>
          </a:bodyPr>
          <a:lstStyle/>
          <a:p>
            <a:pPr marL="0" indent="0">
              <a:buNone/>
            </a:pPr>
            <a:r>
              <a:rPr lang="en-US" sz="3600" dirty="0" smtClean="0"/>
              <a:t>Six </a:t>
            </a:r>
            <a:r>
              <a:rPr lang="en-US" sz="3600" dirty="0"/>
              <a:t>clusters of moral concerns—</a:t>
            </a:r>
            <a:r>
              <a:rPr lang="en-US" sz="3600" i="1" dirty="0"/>
              <a:t>care/harm</a:t>
            </a:r>
            <a:r>
              <a:rPr lang="en-US" sz="3600" dirty="0"/>
              <a:t>, </a:t>
            </a:r>
            <a:endParaRPr lang="en-US" sz="3600" dirty="0" smtClean="0"/>
          </a:p>
          <a:p>
            <a:pPr marL="0" indent="0">
              <a:buNone/>
            </a:pPr>
            <a:r>
              <a:rPr lang="en-US" sz="3600" i="1" dirty="0" smtClean="0"/>
              <a:t>fairness/cheating</a:t>
            </a:r>
            <a:r>
              <a:rPr lang="en-US" sz="3600" dirty="0"/>
              <a:t>, </a:t>
            </a:r>
            <a:endParaRPr lang="en-US" sz="3600" dirty="0" smtClean="0"/>
          </a:p>
          <a:p>
            <a:pPr marL="0" indent="0">
              <a:buNone/>
            </a:pPr>
            <a:r>
              <a:rPr lang="en-US" sz="3600" i="1" dirty="0" smtClean="0"/>
              <a:t>liberty/oppression</a:t>
            </a:r>
            <a:r>
              <a:rPr lang="en-US" sz="3600" dirty="0"/>
              <a:t>, </a:t>
            </a:r>
            <a:endParaRPr lang="en-US" sz="3600" dirty="0" smtClean="0"/>
          </a:p>
          <a:p>
            <a:pPr marL="0" indent="0">
              <a:buNone/>
            </a:pPr>
            <a:r>
              <a:rPr lang="en-US" sz="3600" i="1" dirty="0" smtClean="0"/>
              <a:t>loyalty/betrayal</a:t>
            </a:r>
            <a:r>
              <a:rPr lang="en-US" sz="3600" dirty="0" smtClean="0"/>
              <a:t>, </a:t>
            </a:r>
          </a:p>
          <a:p>
            <a:pPr marL="0" indent="0">
              <a:buNone/>
            </a:pPr>
            <a:r>
              <a:rPr lang="en-US" sz="3600" i="1" dirty="0" smtClean="0"/>
              <a:t>authority/subversion</a:t>
            </a:r>
            <a:r>
              <a:rPr lang="en-US" sz="3600" dirty="0"/>
              <a:t>, </a:t>
            </a:r>
            <a:r>
              <a:rPr lang="en-US" sz="3600" i="1" dirty="0" smtClean="0"/>
              <a:t>sanctity/degradation</a:t>
            </a:r>
            <a:endParaRPr lang="en-US" sz="3600" dirty="0" smtClean="0"/>
          </a:p>
          <a:p>
            <a:pPr marL="0" indent="0">
              <a:buNone/>
            </a:pPr>
            <a:r>
              <a:rPr lang="en-US" sz="3600" dirty="0" smtClean="0"/>
              <a:t>upon which all </a:t>
            </a:r>
            <a:r>
              <a:rPr lang="en-US" sz="3600" dirty="0"/>
              <a:t>political cultures and movements base their moral appeals.</a:t>
            </a:r>
          </a:p>
          <a:p>
            <a:endParaRPr lang="en-US" dirty="0"/>
          </a:p>
        </p:txBody>
      </p:sp>
    </p:spTree>
    <p:extLst>
      <p:ext uri="{BB962C8B-B14F-4D97-AF65-F5344CB8AC3E}">
        <p14:creationId xmlns:p14="http://schemas.microsoft.com/office/powerpoint/2010/main" val="25271941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http://reason.com/archives/2011/10/20/the-moral-foundations-of-occup</a:t>
            </a:r>
          </a:p>
        </p:txBody>
      </p:sp>
      <p:sp>
        <p:nvSpPr>
          <p:cNvPr id="3" name="Content Placeholder 2"/>
          <p:cNvSpPr>
            <a:spLocks noGrp="1"/>
          </p:cNvSpPr>
          <p:nvPr>
            <p:ph idx="1"/>
          </p:nvPr>
        </p:nvSpPr>
        <p:spPr/>
        <p:txBody>
          <a:bodyPr>
            <a:noAutofit/>
          </a:bodyPr>
          <a:lstStyle/>
          <a:p>
            <a:r>
              <a:rPr lang="en-US" sz="2800" dirty="0" smtClean="0"/>
              <a:t>You </a:t>
            </a:r>
            <a:r>
              <a:rPr lang="en-US" sz="2800" dirty="0"/>
              <a:t>can think about the foundations as being like the taste receptors on the tongue: sweet, sour, salty, bitter, and savory. Each political culture, like each culinary culture, creates its own unique cuisine using some combination of these tastes, including elements that lack immediate appeal on their own, such as bitterness. Similarly each political movement bases its claims on a particular configuration of moral foundations. It would be awfully hard to rally people to your cause without making any reference to harm, fairness, liberty, loyalty, authority, or sanctity</a:t>
            </a:r>
            <a:r>
              <a:rPr lang="en-US" sz="2800" dirty="0" smtClean="0"/>
              <a:t>.</a:t>
            </a:r>
            <a:endParaRPr lang="en-US" sz="2800" dirty="0"/>
          </a:p>
        </p:txBody>
      </p:sp>
    </p:spTree>
    <p:extLst>
      <p:ext uri="{BB962C8B-B14F-4D97-AF65-F5344CB8AC3E}">
        <p14:creationId xmlns:p14="http://schemas.microsoft.com/office/powerpoint/2010/main" val="28285168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49273"/>
          </a:xfrm>
        </p:spPr>
        <p:txBody>
          <a:bodyPr>
            <a:normAutofit fontScale="90000"/>
          </a:bodyPr>
          <a:lstStyle/>
          <a:p>
            <a:r>
              <a:rPr lang="en-US" dirty="0" smtClean="0"/>
              <a:t>Moral foundations for Liberals vs Conservatives</a:t>
            </a:r>
            <a:endParaRPr lang="en-US" dirty="0"/>
          </a:p>
        </p:txBody>
      </p:sp>
      <p:sp>
        <p:nvSpPr>
          <p:cNvPr id="3" name="Content Placeholder 2"/>
          <p:cNvSpPr>
            <a:spLocks noGrp="1"/>
          </p:cNvSpPr>
          <p:nvPr>
            <p:ph idx="1"/>
          </p:nvPr>
        </p:nvSpPr>
        <p:spPr>
          <a:xfrm>
            <a:off x="228600" y="914400"/>
            <a:ext cx="8610600" cy="5791200"/>
          </a:xfrm>
        </p:spPr>
        <p:txBody>
          <a:bodyPr>
            <a:normAutofit lnSpcReduction="10000"/>
          </a:bodyPr>
          <a:lstStyle/>
          <a:p>
            <a:r>
              <a:rPr lang="en-US" sz="2600" dirty="0"/>
              <a:t>P</a:t>
            </a:r>
            <a:r>
              <a:rPr lang="en-US" sz="2600" dirty="0" smtClean="0"/>
              <a:t>olitical </a:t>
            </a:r>
            <a:r>
              <a:rPr lang="en-US" sz="2600" dirty="0"/>
              <a:t>liberals tend to rely primarily on the moral foundation </a:t>
            </a:r>
            <a:r>
              <a:rPr lang="en-US" sz="2600" dirty="0" smtClean="0"/>
              <a:t>of </a:t>
            </a:r>
            <a:r>
              <a:rPr lang="en-US" sz="2600" i="1" dirty="0" smtClean="0"/>
              <a:t>care/harm</a:t>
            </a:r>
            <a:r>
              <a:rPr lang="en-US" sz="2600" dirty="0"/>
              <a:t>, </a:t>
            </a:r>
            <a:r>
              <a:rPr lang="en-US" sz="2600" dirty="0" smtClean="0"/>
              <a:t>followed by</a:t>
            </a:r>
            <a:r>
              <a:rPr lang="en-US" sz="2600" dirty="0"/>
              <a:t> </a:t>
            </a:r>
            <a:r>
              <a:rPr lang="en-US" sz="2600" i="1" dirty="0"/>
              <a:t>fairness/cheating</a:t>
            </a:r>
            <a:r>
              <a:rPr lang="en-US" sz="2600" dirty="0"/>
              <a:t> and </a:t>
            </a:r>
            <a:r>
              <a:rPr lang="en-US" sz="2600" i="1" dirty="0"/>
              <a:t>liberty/oppression</a:t>
            </a:r>
            <a:r>
              <a:rPr lang="en-US" sz="2600" dirty="0"/>
              <a:t>. </a:t>
            </a:r>
            <a:r>
              <a:rPr lang="en-US" sz="2600" dirty="0" smtClean="0"/>
              <a:t>They’re </a:t>
            </a:r>
            <a:r>
              <a:rPr lang="en-US" sz="2600" dirty="0"/>
              <a:t>very concerned about victims of oppression, but they rarely make moral appeals based on </a:t>
            </a:r>
            <a:r>
              <a:rPr lang="en-US" sz="2600" i="1" dirty="0"/>
              <a:t>loyalty/betrayal</a:t>
            </a:r>
            <a:r>
              <a:rPr lang="en-US" sz="2600" dirty="0" smtClean="0"/>
              <a:t>, </a:t>
            </a:r>
            <a:r>
              <a:rPr lang="en-US" sz="2600" i="1" dirty="0" smtClean="0"/>
              <a:t>authority/subversion</a:t>
            </a:r>
            <a:r>
              <a:rPr lang="en-US" sz="2600" dirty="0"/>
              <a:t>, or </a:t>
            </a:r>
            <a:r>
              <a:rPr lang="en-US" sz="2600" i="1" dirty="0"/>
              <a:t>sanctity/degradation</a:t>
            </a:r>
            <a:r>
              <a:rPr lang="en-US" sz="2600" dirty="0"/>
              <a:t>. </a:t>
            </a:r>
            <a:endParaRPr lang="en-US" sz="2600" dirty="0" smtClean="0"/>
          </a:p>
          <a:p>
            <a:r>
              <a:rPr lang="en-US" sz="2600" dirty="0" smtClean="0"/>
              <a:t>Social </a:t>
            </a:r>
            <a:r>
              <a:rPr lang="en-US" sz="2600" dirty="0"/>
              <a:t>conservatives, in contrast, use all six foundations. They are less concerned than liberals about harm, but much more concerned about the moral foundations that bind groups and nations together, i.e., </a:t>
            </a:r>
            <a:r>
              <a:rPr lang="en-US" sz="2600" i="1" dirty="0"/>
              <a:t>loyalty</a:t>
            </a:r>
            <a:r>
              <a:rPr lang="en-US" sz="2600" dirty="0"/>
              <a:t> (patriotism), </a:t>
            </a:r>
            <a:r>
              <a:rPr lang="en-US" sz="2600" i="1" dirty="0"/>
              <a:t>authority</a:t>
            </a:r>
            <a:r>
              <a:rPr lang="en-US" sz="2600" dirty="0"/>
              <a:t> (law and order, traditional families), and </a:t>
            </a:r>
            <a:r>
              <a:rPr lang="en-US" sz="2600" i="1" dirty="0"/>
              <a:t>sanctity</a:t>
            </a:r>
            <a:r>
              <a:rPr lang="en-US" sz="2600" dirty="0"/>
              <a:t> (the Bible, God, the flag as a sacred object). </a:t>
            </a:r>
            <a:endParaRPr lang="en-US" sz="2600" dirty="0" smtClean="0"/>
          </a:p>
          <a:p>
            <a:r>
              <a:rPr lang="en-US" sz="2600" dirty="0" smtClean="0"/>
              <a:t>Libertarians</a:t>
            </a:r>
            <a:r>
              <a:rPr lang="en-US" sz="2600" dirty="0"/>
              <a:t>, true to their name, value </a:t>
            </a:r>
            <a:r>
              <a:rPr lang="en-US" sz="2600" i="1" dirty="0"/>
              <a:t>liberty</a:t>
            </a:r>
            <a:r>
              <a:rPr lang="en-US" sz="2600" dirty="0"/>
              <a:t> more than anyone else, and they value it far more than any other foundation. (You can read our complete research findings </a:t>
            </a:r>
            <a:r>
              <a:rPr lang="en-US" sz="2600" dirty="0" smtClean="0"/>
              <a:t>at </a:t>
            </a:r>
            <a:r>
              <a:rPr lang="en-US" sz="2600" dirty="0" smtClean="0">
                <a:hlinkClick r:id="rId2"/>
              </a:rPr>
              <a:t>www.MoralFoundations.org</a:t>
            </a:r>
            <a:r>
              <a:rPr lang="en-US" sz="2600" dirty="0"/>
              <a:t> and you can take our surveys at </a:t>
            </a:r>
            <a:r>
              <a:rPr lang="en-US" sz="2600" dirty="0">
                <a:hlinkClick r:id="rId3"/>
              </a:rPr>
              <a:t>www.YourMorals.org</a:t>
            </a:r>
            <a:r>
              <a:rPr lang="en-US" sz="2600" dirty="0"/>
              <a:t>.)</a:t>
            </a:r>
          </a:p>
          <a:p>
            <a:endParaRPr lang="en-US" dirty="0"/>
          </a:p>
        </p:txBody>
      </p:sp>
      <p:sp>
        <p:nvSpPr>
          <p:cNvPr id="4"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777777"/>
                </a:solidFill>
                <a:effectLst/>
                <a:latin typeface="normal arial"/>
              </a:rPr>
              <a:t>peterhulac@msn.com</a:t>
            </a:r>
            <a:r>
              <a:rPr kumimoji="0" lang="en-US" altLang="en-US" sz="7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807811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9525000" cy="1385889"/>
          </a:xfrm>
        </p:spPr>
        <p:txBody>
          <a:bodyPr>
            <a:normAutofit fontScale="90000"/>
          </a:bodyPr>
          <a:lstStyle/>
          <a:p>
            <a:r>
              <a:rPr lang="en-US" sz="3100" dirty="0"/>
              <a:t>Cluster analysis of Moral Foundations Questionnaire </a:t>
            </a:r>
            <a:r>
              <a:rPr lang="en-US" sz="3100" dirty="0" smtClean="0"/>
              <a:t>responses</a:t>
            </a:r>
            <a:r>
              <a:rPr lang="en-US" dirty="0" smtClean="0"/>
              <a:t/>
            </a:r>
            <a:br>
              <a:rPr lang="en-US" dirty="0" smtClean="0"/>
            </a:br>
            <a:r>
              <a:rPr lang="en-US" dirty="0" smtClean="0"/>
              <a:t>C=Care</a:t>
            </a:r>
            <a:r>
              <a:rPr lang="en-US" dirty="0"/>
              <a:t>, F=Fairness, L=Loyalty, </a:t>
            </a:r>
            <a:r>
              <a:rPr lang="en-US" dirty="0" smtClean="0"/>
              <a:t>A=Authority</a:t>
            </a:r>
            <a:r>
              <a:rPr lang="en-US" dirty="0"/>
              <a:t>, S=Sanctity</a:t>
            </a:r>
            <a:br>
              <a:rPr lang="en-US" dirty="0"/>
            </a:br>
            <a:r>
              <a:rPr lang="en-US" dirty="0" smtClean="0"/>
              <a:t>Graham, </a:t>
            </a:r>
            <a:r>
              <a:rPr lang="en-US" dirty="0" err="1" smtClean="0"/>
              <a:t>Haidt</a:t>
            </a:r>
            <a:r>
              <a:rPr lang="en-US" dirty="0" smtClean="0"/>
              <a:t> et al (2012) Moral </a:t>
            </a:r>
            <a:r>
              <a:rPr lang="en-US" dirty="0"/>
              <a:t>Foundations Theory</a:t>
            </a:r>
          </a:p>
        </p:txBody>
      </p:sp>
      <p:pic>
        <p:nvPicPr>
          <p:cNvPr id="4" name="Content Placeholder 3"/>
          <p:cNvPicPr>
            <a:picLocks noGrp="1" noChangeAspect="1"/>
          </p:cNvPicPr>
          <p:nvPr>
            <p:ph idx="1"/>
          </p:nvPr>
        </p:nvPicPr>
        <p:blipFill>
          <a:blip r:embed="rId2"/>
          <a:stretch>
            <a:fillRect/>
          </a:stretch>
        </p:blipFill>
        <p:spPr>
          <a:xfrm>
            <a:off x="381000" y="1825624"/>
            <a:ext cx="7440375" cy="4981817"/>
          </a:xfrm>
          <a:prstGeom prst="rect">
            <a:avLst/>
          </a:prstGeom>
        </p:spPr>
      </p:pic>
    </p:spTree>
    <p:extLst>
      <p:ext uri="{BB962C8B-B14F-4D97-AF65-F5344CB8AC3E}">
        <p14:creationId xmlns:p14="http://schemas.microsoft.com/office/powerpoint/2010/main" val="3816704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t>
            </a:r>
            <a:endParaRPr lang="en-US" dirty="0"/>
          </a:p>
        </p:txBody>
      </p:sp>
      <p:sp>
        <p:nvSpPr>
          <p:cNvPr id="3" name="Content Placeholder 2"/>
          <p:cNvSpPr>
            <a:spLocks noGrp="1"/>
          </p:cNvSpPr>
          <p:nvPr>
            <p:ph sz="quarter" idx="1"/>
          </p:nvPr>
        </p:nvSpPr>
        <p:spPr>
          <a:xfrm>
            <a:off x="3429000" y="1752600"/>
            <a:ext cx="5376672" cy="4346448"/>
          </a:xfrm>
        </p:spPr>
        <p:txBody>
          <a:bodyPr>
            <a:normAutofit/>
          </a:bodyPr>
          <a:lstStyle/>
          <a:p>
            <a:pPr marL="0" indent="0">
              <a:buNone/>
            </a:pPr>
            <a:r>
              <a:rPr lang="en-US" sz="3200" dirty="0" smtClean="0"/>
              <a:t>How does spiritual care help people change and become</a:t>
            </a:r>
          </a:p>
          <a:p>
            <a:pPr marL="0" indent="0">
              <a:buNone/>
            </a:pPr>
            <a:r>
              <a:rPr lang="en-US" sz="3200" dirty="0" smtClean="0"/>
              <a:t> more spiritually integrated </a:t>
            </a:r>
          </a:p>
          <a:p>
            <a:pPr marL="0" indent="0">
              <a:buNone/>
            </a:pPr>
            <a:r>
              <a:rPr lang="en-US" sz="3200" dirty="0"/>
              <a:t> </a:t>
            </a:r>
            <a:r>
              <a:rPr lang="en-US" sz="3200" dirty="0" smtClean="0"/>
              <a:t>  in liberative ways </a:t>
            </a:r>
          </a:p>
          <a:p>
            <a:pPr marL="0" indent="0">
              <a:buNone/>
            </a:pPr>
            <a:r>
              <a:rPr lang="en-US" sz="3200" dirty="0"/>
              <a:t> </a:t>
            </a:r>
            <a:r>
              <a:rPr lang="en-US" sz="3200" dirty="0" smtClean="0"/>
              <a:t>    for themselves, </a:t>
            </a:r>
          </a:p>
          <a:p>
            <a:pPr marL="0" indent="0">
              <a:buNone/>
            </a:pPr>
            <a:r>
              <a:rPr lang="en-US" sz="3200" dirty="0"/>
              <a:t> </a:t>
            </a:r>
            <a:r>
              <a:rPr lang="en-US" sz="3200" dirty="0" smtClean="0"/>
              <a:t>     their families, </a:t>
            </a:r>
          </a:p>
          <a:p>
            <a:pPr marL="0" indent="0">
              <a:buNone/>
            </a:pPr>
            <a:r>
              <a:rPr lang="en-US" sz="3200" dirty="0"/>
              <a:t> </a:t>
            </a:r>
            <a:r>
              <a:rPr lang="en-US" sz="3200" dirty="0" smtClean="0"/>
              <a:t>       society and creation?</a:t>
            </a:r>
            <a:endParaRPr lang="en-US" sz="3200" dirty="0"/>
          </a:p>
        </p:txBody>
      </p:sp>
      <p:graphicFrame>
        <p:nvGraphicFramePr>
          <p:cNvPr id="4" name="Diagram 3"/>
          <p:cNvGraphicFramePr/>
          <p:nvPr>
            <p:extLst/>
          </p:nvPr>
        </p:nvGraphicFramePr>
        <p:xfrm>
          <a:off x="0" y="1524000"/>
          <a:ext cx="33528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63174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
            <a:ext cx="9067800" cy="914400"/>
          </a:xfrm>
        </p:spPr>
        <p:txBody>
          <a:bodyPr>
            <a:normAutofit fontScale="90000"/>
          </a:bodyPr>
          <a:lstStyle/>
          <a:p>
            <a:r>
              <a:rPr lang="en-US" dirty="0"/>
              <a:t>Moral concerns of libertarians as compared to liberals and conservatives</a:t>
            </a:r>
          </a:p>
        </p:txBody>
      </p:sp>
      <p:pic>
        <p:nvPicPr>
          <p:cNvPr id="4" name="Content Placeholder 3"/>
          <p:cNvPicPr>
            <a:picLocks noGrp="1" noChangeAspect="1"/>
          </p:cNvPicPr>
          <p:nvPr>
            <p:ph idx="1"/>
          </p:nvPr>
        </p:nvPicPr>
        <p:blipFill>
          <a:blip r:embed="rId2"/>
          <a:stretch>
            <a:fillRect/>
          </a:stretch>
        </p:blipFill>
        <p:spPr>
          <a:xfrm>
            <a:off x="381000" y="914401"/>
            <a:ext cx="8763000" cy="6027400"/>
          </a:xfrm>
          <a:prstGeom prst="rect">
            <a:avLst/>
          </a:prstGeom>
        </p:spPr>
      </p:pic>
    </p:spTree>
    <p:extLst>
      <p:ext uri="{BB962C8B-B14F-4D97-AF65-F5344CB8AC3E}">
        <p14:creationId xmlns:p14="http://schemas.microsoft.com/office/powerpoint/2010/main" val="2244073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lumMod val="50000"/>
                  </a:schemeClr>
                </a:solidFill>
              </a:rPr>
              <a:t>Constructing a Theory of Change </a:t>
            </a:r>
            <a:endParaRPr lang="en-US" sz="3600" b="1" dirty="0">
              <a:solidFill>
                <a:schemeClr val="bg1">
                  <a:lumMod val="50000"/>
                </a:schemeClr>
              </a:solidFill>
            </a:endParaRPr>
          </a:p>
        </p:txBody>
      </p:sp>
      <p:sp>
        <p:nvSpPr>
          <p:cNvPr id="3" name="Content Placeholder 2"/>
          <p:cNvSpPr>
            <a:spLocks noGrp="1"/>
          </p:cNvSpPr>
          <p:nvPr>
            <p:ph sz="quarter" idx="1"/>
          </p:nvPr>
        </p:nvSpPr>
        <p:spPr>
          <a:xfrm>
            <a:off x="685800" y="1981200"/>
            <a:ext cx="7848600" cy="3657600"/>
          </a:xfrm>
        </p:spPr>
        <p:txBody>
          <a:bodyPr>
            <a:normAutofit/>
          </a:bodyPr>
          <a:lstStyle/>
          <a:p>
            <a:pPr marL="0" indent="0" algn="ctr">
              <a:buNone/>
            </a:pPr>
            <a:r>
              <a:rPr lang="en-US" sz="3600" b="1" dirty="0" smtClean="0">
                <a:solidFill>
                  <a:srgbClr val="C00000"/>
                </a:solidFill>
                <a:latin typeface="Arial" pitchFamily="34" charset="0"/>
                <a:cs typeface="Arial" pitchFamily="34" charset="0"/>
              </a:rPr>
              <a:t>Is there a distinctively spiritual process of change that fosters compassion &amp; accountability,</a:t>
            </a:r>
          </a:p>
          <a:p>
            <a:pPr marL="0" indent="0" algn="ctr">
              <a:buNone/>
            </a:pPr>
            <a:r>
              <a:rPr lang="en-US" sz="3600" b="1" dirty="0" smtClean="0">
                <a:solidFill>
                  <a:srgbClr val="C00000"/>
                </a:solidFill>
                <a:latin typeface="Arial" pitchFamily="34" charset="0"/>
                <a:cs typeface="Arial" pitchFamily="34" charset="0"/>
              </a:rPr>
              <a:t>Helping care seekers intentionally reconstruct and practice life-giving values, beliefs and ways coping? </a:t>
            </a:r>
            <a:endParaRPr lang="en-US" sz="36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2478078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85800" y="1469815"/>
            <a:ext cx="8001000" cy="474162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8" name="Curved Right Arrow 17"/>
          <p:cNvSpPr/>
          <p:nvPr/>
        </p:nvSpPr>
        <p:spPr>
          <a:xfrm rot="18863194">
            <a:off x="2956818" y="4585540"/>
            <a:ext cx="454813" cy="1827324"/>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p:txBody>
          <a:bodyPr>
            <a:normAutofit/>
          </a:bodyPr>
          <a:lstStyle/>
          <a:p>
            <a:r>
              <a:rPr lang="en-US" b="1" dirty="0" smtClean="0">
                <a:solidFill>
                  <a:schemeClr val="bg1">
                    <a:lumMod val="50000"/>
                  </a:schemeClr>
                </a:solidFill>
              </a:rPr>
              <a:t>Theory of Spiritually-Integrated Change</a:t>
            </a:r>
            <a:endParaRPr lang="en-US" b="1" dirty="0">
              <a:solidFill>
                <a:schemeClr val="bg1">
                  <a:lumMod val="50000"/>
                </a:schemeClr>
              </a:solidFill>
            </a:endParaRPr>
          </a:p>
        </p:txBody>
      </p:sp>
      <p:sp>
        <p:nvSpPr>
          <p:cNvPr id="5" name="Curved Right Arrow 4"/>
          <p:cNvSpPr/>
          <p:nvPr/>
        </p:nvSpPr>
        <p:spPr>
          <a:xfrm rot="4568544">
            <a:off x="2942115" y="2110636"/>
            <a:ext cx="758774" cy="1941122"/>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3048000" y="1716866"/>
            <a:ext cx="4480341" cy="584775"/>
          </a:xfrm>
          <a:prstGeom prst="rect">
            <a:avLst/>
          </a:prstGeom>
          <a:noFill/>
        </p:spPr>
        <p:txBody>
          <a:bodyPr wrap="square" rtlCol="0">
            <a:spAutoFit/>
          </a:bodyPr>
          <a:lstStyle/>
          <a:p>
            <a:pPr algn="ctr"/>
            <a:r>
              <a:rPr lang="en-US" sz="3200" b="1" dirty="0" smtClean="0">
                <a:latin typeface="Arial" pitchFamily="34" charset="0"/>
                <a:cs typeface="Arial" pitchFamily="34" charset="0"/>
              </a:rPr>
              <a:t>CHANGE PROCESS</a:t>
            </a:r>
            <a:endParaRPr lang="en-US" sz="3200" b="1" dirty="0">
              <a:latin typeface="Arial" pitchFamily="34" charset="0"/>
              <a:cs typeface="Arial" pitchFamily="34" charset="0"/>
            </a:endParaRPr>
          </a:p>
        </p:txBody>
      </p:sp>
      <p:sp>
        <p:nvSpPr>
          <p:cNvPr id="13" name="Right Arrow 12"/>
          <p:cNvSpPr/>
          <p:nvPr/>
        </p:nvSpPr>
        <p:spPr>
          <a:xfrm>
            <a:off x="2590800" y="1732995"/>
            <a:ext cx="714913" cy="50682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38080" y="1363662"/>
            <a:ext cx="2228920" cy="1531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rial" pitchFamily="34" charset="0"/>
                <a:cs typeface="Arial" pitchFamily="34" charset="0"/>
              </a:rPr>
              <a:t>DISTINCTIVELY SPIRITUAL EXPERIENCE OF COMPASSION</a:t>
            </a:r>
            <a:endParaRPr lang="en-US" sz="2000" b="1" dirty="0">
              <a:latin typeface="Arial" pitchFamily="34" charset="0"/>
              <a:cs typeface="Arial" pitchFamily="34" charset="0"/>
            </a:endParaRPr>
          </a:p>
        </p:txBody>
      </p:sp>
      <p:sp>
        <p:nvSpPr>
          <p:cNvPr id="14" name="Oval 13"/>
          <p:cNvSpPr/>
          <p:nvPr/>
        </p:nvSpPr>
        <p:spPr>
          <a:xfrm>
            <a:off x="2982134" y="2564971"/>
            <a:ext cx="2590799" cy="1015180"/>
          </a:xfrm>
          <a:prstGeom prst="ellipse">
            <a:avLst/>
          </a:prstGeom>
          <a:solidFill>
            <a:schemeClr val="bg1"/>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itchFamily="34" charset="0"/>
                <a:cs typeface="Arial" pitchFamily="34" charset="0"/>
              </a:rPr>
              <a:t>COMPASSION</a:t>
            </a:r>
            <a:endParaRPr lang="en-US" b="1" dirty="0">
              <a:solidFill>
                <a:schemeClr val="tx1"/>
              </a:solidFill>
              <a:latin typeface="Arial" pitchFamily="34" charset="0"/>
              <a:cs typeface="Arial" pitchFamily="34" charset="0"/>
            </a:endParaRPr>
          </a:p>
        </p:txBody>
      </p:sp>
      <p:sp>
        <p:nvSpPr>
          <p:cNvPr id="15" name="Oval 14"/>
          <p:cNvSpPr/>
          <p:nvPr/>
        </p:nvSpPr>
        <p:spPr>
          <a:xfrm>
            <a:off x="838200" y="3606628"/>
            <a:ext cx="3670235" cy="1417784"/>
          </a:xfrm>
          <a:prstGeom prst="ellipse">
            <a:avLst/>
          </a:prstGeom>
          <a:solidFill>
            <a:schemeClr val="bg1"/>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itchFamily="34" charset="0"/>
                <a:cs typeface="Arial" pitchFamily="34" charset="0"/>
              </a:rPr>
              <a:t>LIFE-GIVING SPIRITUAL PRACTICES AND  THEOLOGICAL PERSPECTIVES ON SUFFERING</a:t>
            </a:r>
            <a:endParaRPr lang="en-US" sz="1600" b="1" dirty="0">
              <a:solidFill>
                <a:schemeClr val="tx1"/>
              </a:solidFill>
              <a:latin typeface="Arial" pitchFamily="34" charset="0"/>
              <a:cs typeface="Arial" pitchFamily="34" charset="0"/>
            </a:endParaRPr>
          </a:p>
        </p:txBody>
      </p:sp>
      <p:sp>
        <p:nvSpPr>
          <p:cNvPr id="22" name="Curved Right Arrow 21"/>
          <p:cNvSpPr/>
          <p:nvPr/>
        </p:nvSpPr>
        <p:spPr>
          <a:xfrm rot="12534860" flipH="1">
            <a:off x="5207826" y="2972542"/>
            <a:ext cx="638133" cy="2479413"/>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ounded Rectangle 18"/>
          <p:cNvSpPr/>
          <p:nvPr/>
        </p:nvSpPr>
        <p:spPr>
          <a:xfrm>
            <a:off x="6633679" y="3765748"/>
            <a:ext cx="1672121" cy="698103"/>
          </a:xfrm>
          <a:prstGeom prst="roundRect">
            <a:avLst/>
          </a:prstGeom>
          <a:solidFill>
            <a:schemeClr val="bg1"/>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itchFamily="34" charset="0"/>
                <a:cs typeface="Arial" pitchFamily="34" charset="0"/>
              </a:rPr>
              <a:t>RELATIONAL</a:t>
            </a:r>
            <a:endParaRPr lang="en-US" sz="1600" b="1" dirty="0">
              <a:solidFill>
                <a:schemeClr val="tx1"/>
              </a:solidFill>
              <a:latin typeface="Arial" pitchFamily="34" charset="0"/>
              <a:cs typeface="Arial" pitchFamily="34" charset="0"/>
            </a:endParaRPr>
          </a:p>
        </p:txBody>
      </p:sp>
      <p:sp>
        <p:nvSpPr>
          <p:cNvPr id="20" name="Rounded Rectangle 19"/>
          <p:cNvSpPr/>
          <p:nvPr/>
        </p:nvSpPr>
        <p:spPr>
          <a:xfrm>
            <a:off x="6410794" y="2883297"/>
            <a:ext cx="2123606" cy="698103"/>
          </a:xfrm>
          <a:prstGeom prst="roundRect">
            <a:avLst/>
          </a:prstGeom>
          <a:solidFill>
            <a:schemeClr val="bg1"/>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itchFamily="34" charset="0"/>
                <a:cs typeface="Arial" pitchFamily="34" charset="0"/>
              </a:rPr>
              <a:t>PSYCHOLOGICAL</a:t>
            </a:r>
            <a:endParaRPr lang="en-US" sz="1600" b="1" dirty="0">
              <a:solidFill>
                <a:schemeClr val="tx1"/>
              </a:solidFill>
              <a:latin typeface="Arial" pitchFamily="34" charset="0"/>
              <a:cs typeface="Arial" pitchFamily="34" charset="0"/>
            </a:endParaRPr>
          </a:p>
        </p:txBody>
      </p:sp>
      <p:sp>
        <p:nvSpPr>
          <p:cNvPr id="21" name="Rounded Rectangle 20"/>
          <p:cNvSpPr/>
          <p:nvPr/>
        </p:nvSpPr>
        <p:spPr>
          <a:xfrm>
            <a:off x="6633678" y="4652362"/>
            <a:ext cx="1672121" cy="698103"/>
          </a:xfrm>
          <a:prstGeom prst="roundRect">
            <a:avLst/>
          </a:prstGeom>
          <a:solidFill>
            <a:schemeClr val="bg1"/>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itchFamily="34" charset="0"/>
                <a:cs typeface="Arial" pitchFamily="34" charset="0"/>
              </a:rPr>
              <a:t>COMMUNAL</a:t>
            </a:r>
            <a:endParaRPr lang="en-US" sz="1600" b="1" dirty="0">
              <a:solidFill>
                <a:schemeClr val="tx1"/>
              </a:solidFill>
              <a:latin typeface="Arial" pitchFamily="34" charset="0"/>
              <a:cs typeface="Arial" pitchFamily="34" charset="0"/>
            </a:endParaRPr>
          </a:p>
        </p:txBody>
      </p:sp>
      <p:sp>
        <p:nvSpPr>
          <p:cNvPr id="23" name="Curved Right Arrow 22"/>
          <p:cNvSpPr/>
          <p:nvPr/>
        </p:nvSpPr>
        <p:spPr>
          <a:xfrm rot="12826526" flipH="1">
            <a:off x="5423859" y="3664713"/>
            <a:ext cx="671119" cy="2126333"/>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urved Right Arrow 23"/>
          <p:cNvSpPr/>
          <p:nvPr/>
        </p:nvSpPr>
        <p:spPr>
          <a:xfrm rot="13332597" flipH="1">
            <a:off x="5695597" y="4330411"/>
            <a:ext cx="496005" cy="1533538"/>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16"/>
          <p:cNvSpPr/>
          <p:nvPr/>
        </p:nvSpPr>
        <p:spPr>
          <a:xfrm>
            <a:off x="3586928" y="5024411"/>
            <a:ext cx="2442866" cy="1015180"/>
          </a:xfrm>
          <a:prstGeom prst="ellipse">
            <a:avLst/>
          </a:prstGeom>
          <a:solidFill>
            <a:schemeClr val="bg1"/>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itchFamily="34" charset="0"/>
                <a:cs typeface="Arial" pitchFamily="34" charset="0"/>
              </a:rPr>
              <a:t>THEOLOGICAL  &amp; SPIRITUAL INTEGRATION</a:t>
            </a:r>
            <a:endParaRPr lang="en-US" sz="1600" b="1" dirty="0">
              <a:solidFill>
                <a:schemeClr val="tx1"/>
              </a:solidFill>
              <a:latin typeface="Arial" pitchFamily="34" charset="0"/>
              <a:cs typeface="Arial" pitchFamily="34" charset="0"/>
            </a:endParaRPr>
          </a:p>
        </p:txBody>
      </p:sp>
      <p:sp>
        <p:nvSpPr>
          <p:cNvPr id="25" name="TextBox 24"/>
          <p:cNvSpPr txBox="1"/>
          <p:nvPr/>
        </p:nvSpPr>
        <p:spPr>
          <a:xfrm>
            <a:off x="6642446" y="2514600"/>
            <a:ext cx="1663354" cy="369332"/>
          </a:xfrm>
          <a:prstGeom prst="rect">
            <a:avLst/>
          </a:prstGeom>
          <a:noFill/>
        </p:spPr>
        <p:txBody>
          <a:bodyPr wrap="square" rtlCol="0">
            <a:spAutoFit/>
          </a:bodyPr>
          <a:lstStyle/>
          <a:p>
            <a:pPr algn="ctr"/>
            <a:r>
              <a:rPr lang="en-US" dirty="0" smtClean="0">
                <a:latin typeface="Arial" pitchFamily="34" charset="0"/>
                <a:cs typeface="Arial" pitchFamily="34" charset="0"/>
              </a:rPr>
              <a:t>OUTCOMES:</a:t>
            </a:r>
            <a:endParaRPr lang="en-US" dirty="0">
              <a:latin typeface="Arial" pitchFamily="34" charset="0"/>
              <a:cs typeface="Arial" pitchFamily="34" charset="0"/>
            </a:endParaRPr>
          </a:p>
        </p:txBody>
      </p:sp>
    </p:spTree>
    <p:extLst>
      <p:ext uri="{BB962C8B-B14F-4D97-AF65-F5344CB8AC3E}">
        <p14:creationId xmlns:p14="http://schemas.microsoft.com/office/powerpoint/2010/main" val="42882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10" grpId="0"/>
      <p:bldP spid="13" grpId="0" animBg="1"/>
      <p:bldP spid="4" grpId="0" animBg="1"/>
      <p:bldP spid="14" grpId="0" animBg="1"/>
      <p:bldP spid="15" grpId="0" animBg="1"/>
      <p:bldP spid="22" grpId="0" animBg="1"/>
      <p:bldP spid="19" grpId="0" animBg="1"/>
      <p:bldP spid="20" grpId="0" animBg="1"/>
      <p:bldP spid="21" grpId="0" animBg="1"/>
      <p:bldP spid="23" grpId="0" animBg="1"/>
      <p:bldP spid="24" grpId="0" animBg="1"/>
      <p:bldP spid="17" grpId="0" animBg="1"/>
      <p:bldP spid="2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solidFill>
                  <a:schemeClr val="bg1"/>
                </a:solidFill>
              </a:rPr>
              <a:t>Ripple Effects of Change</a:t>
            </a:r>
            <a:endParaRPr lang="en-US" dirty="0">
              <a:solidFill>
                <a:schemeClr val="bg1"/>
              </a:solidFill>
            </a:endParaRPr>
          </a:p>
        </p:txBody>
      </p:sp>
      <p:graphicFrame>
        <p:nvGraphicFramePr>
          <p:cNvPr id="4" name="Content Placeholder 3"/>
          <p:cNvGraphicFramePr>
            <a:graphicFrameLocks noGrp="1"/>
          </p:cNvGraphicFramePr>
          <p:nvPr>
            <p:ph sz="quarter" idx="1"/>
            <p:extLst/>
          </p:nvPr>
        </p:nvGraphicFramePr>
        <p:xfrm>
          <a:off x="1066800" y="2286000"/>
          <a:ext cx="67056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eft-Right Arrow 4"/>
          <p:cNvSpPr/>
          <p:nvPr/>
        </p:nvSpPr>
        <p:spPr>
          <a:xfrm>
            <a:off x="0" y="4720107"/>
            <a:ext cx="9067800" cy="2133600"/>
          </a:xfrm>
          <a:prstGeom prst="leftRightArrow">
            <a:avLst/>
          </a:prstGeom>
          <a:gradFill>
            <a:gsLst>
              <a:gs pos="0">
                <a:schemeClr val="accent1">
                  <a:tint val="66000"/>
                  <a:satMod val="160000"/>
                  <a:alpha val="57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Process Relational God of Becoming</a:t>
            </a:r>
            <a:endParaRPr lang="en-US" sz="2800" b="1" dirty="0">
              <a:solidFill>
                <a:srgbClr val="FF0000"/>
              </a:solidFill>
            </a:endParaRPr>
          </a:p>
        </p:txBody>
      </p:sp>
      <p:sp>
        <p:nvSpPr>
          <p:cNvPr id="6" name="TextBox 5"/>
          <p:cNvSpPr txBox="1"/>
          <p:nvPr/>
        </p:nvSpPr>
        <p:spPr>
          <a:xfrm>
            <a:off x="609600" y="1216152"/>
            <a:ext cx="2286000" cy="584775"/>
          </a:xfrm>
          <a:prstGeom prst="rect">
            <a:avLst/>
          </a:prstGeom>
          <a:noFill/>
        </p:spPr>
        <p:txBody>
          <a:bodyPr wrap="square" rtlCol="0">
            <a:spAutoFit/>
          </a:bodyPr>
          <a:lstStyle/>
          <a:p>
            <a:pPr lvl="0"/>
            <a:r>
              <a:rPr lang="en-US" sz="3200" b="1" dirty="0">
                <a:solidFill>
                  <a:schemeClr val="bg1"/>
                </a:solidFill>
              </a:rPr>
              <a:t>Creation</a:t>
            </a:r>
          </a:p>
        </p:txBody>
      </p:sp>
    </p:spTree>
    <p:extLst>
      <p:ext uri="{BB962C8B-B14F-4D97-AF65-F5344CB8AC3E}">
        <p14:creationId xmlns:p14="http://schemas.microsoft.com/office/powerpoint/2010/main" val="344809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800"/>
            <a:ext cx="8534400" cy="682752"/>
          </a:xfrm>
        </p:spPr>
        <p:txBody>
          <a:bodyPr>
            <a:normAutofit/>
          </a:bodyPr>
          <a:lstStyle/>
          <a:p>
            <a:r>
              <a:rPr lang="en-US" dirty="0" smtClean="0"/>
              <a:t>SPIRITUALLY- INTEGRATED CHANGE</a:t>
            </a:r>
            <a:endParaRPr lang="en-US" dirty="0"/>
          </a:p>
        </p:txBody>
      </p:sp>
      <p:sp>
        <p:nvSpPr>
          <p:cNvPr id="3" name="Content Placeholder 2"/>
          <p:cNvSpPr>
            <a:spLocks noGrp="1"/>
          </p:cNvSpPr>
          <p:nvPr>
            <p:ph sz="quarter" idx="1"/>
          </p:nvPr>
        </p:nvSpPr>
        <p:spPr>
          <a:xfrm>
            <a:off x="245695" y="1981200"/>
            <a:ext cx="8503920" cy="4114800"/>
          </a:xfrm>
        </p:spPr>
        <p:txBody>
          <a:bodyPr>
            <a:normAutofit/>
          </a:bodyPr>
          <a:lstStyle/>
          <a:p>
            <a:pPr marL="0" indent="0" algn="ctr">
              <a:buNone/>
            </a:pPr>
            <a:endParaRPr lang="en-US" sz="3200" dirty="0" smtClean="0"/>
          </a:p>
          <a:p>
            <a:pPr marL="514350" indent="-514350" algn="ctr">
              <a:buAutoNum type="arabicPeriod"/>
            </a:pPr>
            <a:r>
              <a:rPr lang="en-US" sz="3200" b="1" dirty="0" smtClean="0"/>
              <a:t>Radical Respect </a:t>
            </a:r>
          </a:p>
          <a:p>
            <a:pPr marL="514350" indent="-514350" algn="ctr">
              <a:buAutoNum type="arabicPeriod"/>
            </a:pPr>
            <a:r>
              <a:rPr lang="en-US" sz="3200" dirty="0" smtClean="0"/>
              <a:t>Compassion</a:t>
            </a:r>
            <a:endParaRPr lang="en-US" sz="3200" dirty="0"/>
          </a:p>
          <a:p>
            <a:pPr marL="514350" indent="-514350" algn="ctr">
              <a:buAutoNum type="arabicPeriod"/>
            </a:pPr>
            <a:r>
              <a:rPr lang="en-US" sz="3200" dirty="0" smtClean="0"/>
              <a:t>Theological reflexivity</a:t>
            </a:r>
            <a:endParaRPr lang="en-US" sz="3200" dirty="0"/>
          </a:p>
        </p:txBody>
      </p:sp>
    </p:spTree>
    <p:extLst>
      <p:ext uri="{BB962C8B-B14F-4D97-AF65-F5344CB8AC3E}">
        <p14:creationId xmlns:p14="http://schemas.microsoft.com/office/powerpoint/2010/main" val="56571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2928244" y="1563870"/>
            <a:ext cx="1467764" cy="4241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619449" y="1683339"/>
            <a:ext cx="45435" cy="30088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2114550" y="4692211"/>
            <a:ext cx="5429250" cy="94790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tx1"/>
                </a:solidFill>
              </a:rPr>
              <a:t>Dialogue with full awareness  of biases &amp; “intractable otherness”</a:t>
            </a:r>
          </a:p>
        </p:txBody>
      </p:sp>
      <p:sp>
        <p:nvSpPr>
          <p:cNvPr id="3" name="Title 2"/>
          <p:cNvSpPr>
            <a:spLocks noGrp="1"/>
          </p:cNvSpPr>
          <p:nvPr>
            <p:ph type="title"/>
          </p:nvPr>
        </p:nvSpPr>
        <p:spPr>
          <a:xfrm>
            <a:off x="1295400" y="304801"/>
            <a:ext cx="5985254" cy="838200"/>
          </a:xfrm>
        </p:spPr>
        <p:txBody>
          <a:bodyPr>
            <a:normAutofit/>
          </a:bodyPr>
          <a:lstStyle/>
          <a:p>
            <a:r>
              <a:rPr lang="en-US" sz="3600" b="1" dirty="0" smtClean="0"/>
              <a:t>Radical Respect for Differences</a:t>
            </a:r>
            <a:endParaRPr lang="en-US" sz="3600" b="1" dirty="0"/>
          </a:p>
        </p:txBody>
      </p:sp>
      <p:sp>
        <p:nvSpPr>
          <p:cNvPr id="11" name="Rounded Rectangle 10"/>
          <p:cNvSpPr/>
          <p:nvPr/>
        </p:nvSpPr>
        <p:spPr>
          <a:xfrm>
            <a:off x="1542080" y="1988057"/>
            <a:ext cx="2667001" cy="236310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chemeClr val="tx1"/>
                </a:solidFill>
              </a:rPr>
              <a:t>Respect irreducible </a:t>
            </a:r>
            <a:r>
              <a:rPr lang="en-US" sz="2100" b="1" dirty="0">
                <a:solidFill>
                  <a:schemeClr val="tx1"/>
                </a:solidFill>
              </a:rPr>
              <a:t>differences without </a:t>
            </a:r>
            <a:r>
              <a:rPr lang="en-US" sz="2100" b="1" dirty="0" smtClean="0">
                <a:solidFill>
                  <a:schemeClr val="tx1"/>
                </a:solidFill>
              </a:rPr>
              <a:t>searching for “one God”</a:t>
            </a:r>
            <a:endParaRPr lang="en-US" sz="2100" b="1" dirty="0">
              <a:solidFill>
                <a:schemeClr val="tx1"/>
              </a:solidFill>
            </a:endParaRPr>
          </a:p>
        </p:txBody>
      </p:sp>
      <p:sp>
        <p:nvSpPr>
          <p:cNvPr id="13" name="Rounded Rectangle 12"/>
          <p:cNvSpPr/>
          <p:nvPr/>
        </p:nvSpPr>
        <p:spPr>
          <a:xfrm>
            <a:off x="5278514" y="1988058"/>
            <a:ext cx="2429202" cy="2363101"/>
          </a:xfrm>
          <a:prstGeom prst="roundRect">
            <a:avLst/>
          </a:prstGeom>
          <a:solidFill>
            <a:srgbClr val="92D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tx1"/>
                </a:solidFill>
              </a:rPr>
              <a:t>Focus on </a:t>
            </a:r>
            <a:r>
              <a:rPr lang="en-US" sz="2100" b="1" i="1" dirty="0">
                <a:solidFill>
                  <a:schemeClr val="tx1"/>
                </a:solidFill>
              </a:rPr>
              <a:t>lived</a:t>
            </a:r>
            <a:r>
              <a:rPr lang="en-US" sz="2100" b="1" dirty="0">
                <a:solidFill>
                  <a:schemeClr val="tx1"/>
                </a:solidFill>
              </a:rPr>
              <a:t> practices, </a:t>
            </a:r>
            <a:r>
              <a:rPr lang="en-US" sz="2100" b="1" dirty="0" smtClean="0">
                <a:solidFill>
                  <a:schemeClr val="tx1"/>
                </a:solidFill>
              </a:rPr>
              <a:t> values, and beliefs </a:t>
            </a:r>
            <a:endParaRPr lang="en-US" sz="2100" b="1" dirty="0">
              <a:solidFill>
                <a:schemeClr val="tx1"/>
              </a:solidFill>
            </a:endParaRPr>
          </a:p>
        </p:txBody>
      </p:sp>
      <p:cxnSp>
        <p:nvCxnSpPr>
          <p:cNvPr id="17" name="Straight Connector 16"/>
          <p:cNvCxnSpPr/>
          <p:nvPr/>
        </p:nvCxnSpPr>
        <p:spPr>
          <a:xfrm>
            <a:off x="4822711" y="1563870"/>
            <a:ext cx="1498841" cy="4241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52400" y="5791200"/>
            <a:ext cx="8811986" cy="615553"/>
          </a:xfrm>
          <a:prstGeom prst="rect">
            <a:avLst/>
          </a:prstGeom>
        </p:spPr>
        <p:txBody>
          <a:bodyPr wrap="square">
            <a:spAutoFit/>
          </a:bodyPr>
          <a:lstStyle/>
          <a:p>
            <a:r>
              <a:rPr lang="en-US" sz="17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Moyaert</a:t>
            </a:r>
            <a:r>
              <a:rPr lang="en-US" sz="1700" dirty="0">
                <a:solidFill>
                  <a:srgbClr val="000000"/>
                </a:solidFill>
                <a:latin typeface="Arial" panose="020B0604020202020204" pitchFamily="34" charset="0"/>
                <a:ea typeface="Times New Roman" panose="02020603050405020304" pitchFamily="18" charset="0"/>
                <a:cs typeface="Arial" panose="020B0604020202020204" pitchFamily="34" charset="0"/>
              </a:rPr>
              <a:t>, M. (2012). Recent developments in the theology of interreligious dialogue: From soteriological openness to hermeneutical </a:t>
            </a:r>
            <a:r>
              <a:rPr lang="en-US" sz="17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openness. </a:t>
            </a:r>
            <a:r>
              <a:rPr lang="en-US" sz="17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Modern </a:t>
            </a:r>
            <a:r>
              <a:rPr lang="en-US" sz="1700" i="1" dirty="0">
                <a:solidFill>
                  <a:srgbClr val="000000"/>
                </a:solidFill>
                <a:latin typeface="Arial" panose="020B0604020202020204" pitchFamily="34" charset="0"/>
                <a:ea typeface="Times New Roman" panose="02020603050405020304" pitchFamily="18" charset="0"/>
                <a:cs typeface="Arial" panose="020B0604020202020204" pitchFamily="34" charset="0"/>
              </a:rPr>
              <a:t>Theology, 28</a:t>
            </a:r>
            <a:r>
              <a:rPr lang="en-US" sz="1700" dirty="0">
                <a:solidFill>
                  <a:srgbClr val="000000"/>
                </a:solidFill>
                <a:latin typeface="Arial" panose="020B0604020202020204" pitchFamily="34" charset="0"/>
                <a:ea typeface="Times New Roman" panose="02020603050405020304" pitchFamily="18" charset="0"/>
                <a:cs typeface="Arial" panose="020B0604020202020204" pitchFamily="34" charset="0"/>
              </a:rPr>
              <a:t>(1), 25-52.</a:t>
            </a: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503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par>
                                <p:cTn id="26" presetID="53" presetClass="entr" presetSubtype="16"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http://static.thecia.com.au/reviews/y/you-can-count-on-me-7.jpg"/>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794007"/>
            <a:ext cx="2838450" cy="2428875"/>
          </a:xfrm>
          <a:prstGeom prst="rect">
            <a:avLst/>
          </a:prstGeom>
          <a:noFill/>
          <a:ln>
            <a:noFill/>
          </a:ln>
        </p:spPr>
      </p:pic>
      <p:sp>
        <p:nvSpPr>
          <p:cNvPr id="2" name="Title 1"/>
          <p:cNvSpPr>
            <a:spLocks noGrp="1"/>
          </p:cNvSpPr>
          <p:nvPr>
            <p:ph type="title"/>
          </p:nvPr>
        </p:nvSpPr>
        <p:spPr>
          <a:xfrm>
            <a:off x="762000" y="381000"/>
            <a:ext cx="7924800" cy="609600"/>
          </a:xfrm>
        </p:spPr>
        <p:txBody>
          <a:bodyPr>
            <a:noAutofit/>
          </a:bodyPr>
          <a:lstStyle/>
          <a:p>
            <a:r>
              <a:rPr lang="en-US" sz="3600" b="1" dirty="0" smtClean="0"/>
              <a:t>Compassion</a:t>
            </a:r>
            <a:endParaRPr lang="en-US" sz="3600" b="1" dirty="0"/>
          </a:p>
        </p:txBody>
      </p:sp>
      <p:sp>
        <p:nvSpPr>
          <p:cNvPr id="5" name="Cloud Callout 4"/>
          <p:cNvSpPr/>
          <p:nvPr/>
        </p:nvSpPr>
        <p:spPr>
          <a:xfrm flipH="1">
            <a:off x="762000" y="1412639"/>
            <a:ext cx="5486400" cy="1478657"/>
          </a:xfrm>
          <a:prstGeom prst="cloudCallout">
            <a:avLst>
              <a:gd name="adj1" fmla="val -15404"/>
              <a:gd name="adj2" fmla="val 63161"/>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latin typeface="Arial" pitchFamily="34" charset="0"/>
              <a:cs typeface="Arial" pitchFamily="34" charset="0"/>
            </a:endParaRPr>
          </a:p>
        </p:txBody>
      </p:sp>
      <p:sp>
        <p:nvSpPr>
          <p:cNvPr id="3" name="TextBox 2"/>
          <p:cNvSpPr txBox="1"/>
          <p:nvPr/>
        </p:nvSpPr>
        <p:spPr>
          <a:xfrm>
            <a:off x="1559016" y="1836017"/>
            <a:ext cx="4267200" cy="738664"/>
          </a:xfrm>
          <a:prstGeom prst="rect">
            <a:avLst/>
          </a:prstGeom>
          <a:noFill/>
        </p:spPr>
        <p:txBody>
          <a:bodyPr wrap="square" rtlCol="0">
            <a:spAutoFit/>
          </a:bodyPr>
          <a:lstStyle/>
          <a:p>
            <a:pPr algn="ctr"/>
            <a:r>
              <a:rPr lang="en-US" sz="2100" b="1" dirty="0" smtClean="0">
                <a:latin typeface="Times New Roman" pitchFamily="18" charset="0"/>
                <a:cs typeface="Times New Roman" pitchFamily="18" charset="0"/>
              </a:rPr>
              <a:t>COMPASSION</a:t>
            </a:r>
            <a:r>
              <a:rPr lang="en-US" sz="2100" dirty="0" smtClean="0">
                <a:latin typeface="Times New Roman" pitchFamily="18" charset="0"/>
                <a:cs typeface="Times New Roman" pitchFamily="18" charset="0"/>
              </a:rPr>
              <a:t> for </a:t>
            </a:r>
            <a:r>
              <a:rPr lang="en-US" sz="2100" dirty="0">
                <a:latin typeface="Times New Roman" pitchFamily="18" charset="0"/>
                <a:cs typeface="Times New Roman" pitchFamily="18" charset="0"/>
              </a:rPr>
              <a:t>each person’s contextual &amp; narrative truth</a:t>
            </a:r>
          </a:p>
        </p:txBody>
      </p:sp>
      <p:sp>
        <p:nvSpPr>
          <p:cNvPr id="4" name="TextBox 3"/>
          <p:cNvSpPr txBox="1"/>
          <p:nvPr/>
        </p:nvSpPr>
        <p:spPr>
          <a:xfrm>
            <a:off x="990600" y="5644921"/>
            <a:ext cx="7162800" cy="523220"/>
          </a:xfrm>
          <a:prstGeom prst="rect">
            <a:avLst/>
          </a:prstGeom>
          <a:noFill/>
        </p:spPr>
        <p:txBody>
          <a:bodyPr wrap="square" rtlCol="0">
            <a:spAutoFit/>
          </a:bodyPr>
          <a:lstStyle/>
          <a:p>
            <a:r>
              <a:rPr lang="en-US" sz="2800" b="1" dirty="0" smtClean="0">
                <a:solidFill>
                  <a:schemeClr val="accent1">
                    <a:lumMod val="50000"/>
                  </a:schemeClr>
                </a:solidFill>
              </a:rPr>
              <a:t>Relational Foundation of Caregiving</a:t>
            </a:r>
            <a:endParaRPr lang="en-US" sz="2800" b="1" dirty="0">
              <a:solidFill>
                <a:schemeClr val="accent1">
                  <a:lumMod val="50000"/>
                </a:schemeClr>
              </a:solidFill>
            </a:endParaRPr>
          </a:p>
        </p:txBody>
      </p:sp>
      <p:pic>
        <p:nvPicPr>
          <p:cNvPr id="11" name="Picture 10" descr="http://stylefavor.com/wp-content/uploads/2013/08/Laura-Linney-Wallpaper.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6150" y="3255888"/>
            <a:ext cx="1898650" cy="1966994"/>
          </a:xfrm>
          <a:prstGeom prst="rect">
            <a:avLst/>
          </a:prstGeom>
          <a:noFill/>
          <a:ln>
            <a:noFill/>
          </a:ln>
        </p:spPr>
      </p:pic>
    </p:spTree>
    <p:extLst>
      <p:ext uri="{BB962C8B-B14F-4D97-AF65-F5344CB8AC3E}">
        <p14:creationId xmlns:p14="http://schemas.microsoft.com/office/powerpoint/2010/main" val="103601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lumMod val="50000"/>
                  </a:schemeClr>
                </a:solidFill>
              </a:rPr>
              <a:t>Compassion: Antidote to Fear</a:t>
            </a:r>
            <a:endParaRPr lang="en-US" sz="3600" b="1" dirty="0">
              <a:solidFill>
                <a:schemeClr val="bg1">
                  <a:lumMod val="50000"/>
                </a:schemeClr>
              </a:solidFill>
            </a:endParaRPr>
          </a:p>
        </p:txBody>
      </p:sp>
      <p:sp>
        <p:nvSpPr>
          <p:cNvPr id="23" name="Rounded Rectangle 22"/>
          <p:cNvSpPr/>
          <p:nvPr/>
        </p:nvSpPr>
        <p:spPr>
          <a:xfrm>
            <a:off x="1731654" y="4257668"/>
            <a:ext cx="2629897" cy="1399908"/>
          </a:xfrm>
          <a:prstGeom prst="roundRect">
            <a:avLst/>
          </a:prstGeom>
          <a:solidFill>
            <a:schemeClr val="accent4"/>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smtClean="0">
                <a:solidFill>
                  <a:schemeClr val="bg1"/>
                </a:solidFill>
                <a:latin typeface="Arial" pitchFamily="34" charset="0"/>
                <a:cs typeface="Arial" pitchFamily="34" charset="0"/>
              </a:rPr>
              <a:t>COUNTERACTS</a:t>
            </a:r>
          </a:p>
          <a:p>
            <a:pPr algn="ctr"/>
            <a:r>
              <a:rPr lang="en-US" sz="2000" b="1" dirty="0" smtClean="0">
                <a:solidFill>
                  <a:schemeClr val="bg1"/>
                </a:solidFill>
                <a:latin typeface="Arial" pitchFamily="34" charset="0"/>
                <a:cs typeface="Arial" pitchFamily="34" charset="0"/>
              </a:rPr>
              <a:t>FEARS</a:t>
            </a:r>
            <a:endParaRPr lang="en-US" sz="2000" b="1" dirty="0">
              <a:solidFill>
                <a:schemeClr val="bg1"/>
              </a:solidFill>
              <a:latin typeface="Arial" pitchFamily="34" charset="0"/>
              <a:cs typeface="Arial" pitchFamily="34" charset="0"/>
            </a:endParaRPr>
          </a:p>
        </p:txBody>
      </p:sp>
      <p:cxnSp>
        <p:nvCxnSpPr>
          <p:cNvPr id="30" name="Straight Arrow Connector 29"/>
          <p:cNvCxnSpPr>
            <a:stCxn id="29" idx="3"/>
            <a:endCxn id="23" idx="3"/>
          </p:cNvCxnSpPr>
          <p:nvPr/>
        </p:nvCxnSpPr>
        <p:spPr>
          <a:xfrm flipH="1" flipV="1">
            <a:off x="4361551" y="4957622"/>
            <a:ext cx="3991873" cy="7222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5915025" y="4406744"/>
            <a:ext cx="2438399" cy="1246210"/>
          </a:xfrm>
          <a:prstGeom prst="roundRect">
            <a:avLst/>
          </a:prstGeom>
          <a:solidFill>
            <a:schemeClr val="bg1"/>
          </a:solidFill>
          <a:ln>
            <a:solidFill>
              <a:srgbClr val="FF0000"/>
            </a:solidFill>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smtClean="0">
                <a:solidFill>
                  <a:srgbClr val="FF0000"/>
                </a:solidFill>
                <a:latin typeface="Arial" pitchFamily="34" charset="0"/>
                <a:cs typeface="Arial" pitchFamily="34" charset="0"/>
              </a:rPr>
              <a:t>COMPASSION</a:t>
            </a:r>
            <a:endParaRPr lang="en-US" sz="2400" b="1" dirty="0">
              <a:solidFill>
                <a:srgbClr val="FF0000"/>
              </a:solidFill>
              <a:latin typeface="Arial" pitchFamily="34" charset="0"/>
              <a:cs typeface="Arial" pitchFamily="34" charset="0"/>
            </a:endParaRPr>
          </a:p>
        </p:txBody>
      </p:sp>
      <p:pic>
        <p:nvPicPr>
          <p:cNvPr id="9" name="Picture 8" descr="http://stylefavor.com/wp-content/uploads/2013/08/Laura-Linney-Wallpap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8406" y="1910958"/>
            <a:ext cx="2136394" cy="2123258"/>
          </a:xfrm>
          <a:prstGeom prst="rect">
            <a:avLst/>
          </a:prstGeom>
          <a:noFill/>
          <a:ln>
            <a:noFill/>
          </a:ln>
        </p:spPr>
      </p:pic>
      <p:pic>
        <p:nvPicPr>
          <p:cNvPr id="10" name="Picture 9" descr="http://static.thecia.com.au/reviews/y/you-can-count-on-me-7.jpg"/>
          <p:cNvPicPr/>
          <p:nvPr/>
        </p:nvPicPr>
        <p:blipFill>
          <a:blip r:embed="rId4">
            <a:extLst>
              <a:ext uri="{28A0092B-C50C-407E-A947-70E740481C1C}">
                <a14:useLocalDpi xmlns:a14="http://schemas.microsoft.com/office/drawing/2010/main" val="0"/>
              </a:ext>
            </a:extLst>
          </a:blip>
          <a:srcRect/>
          <a:stretch>
            <a:fillRect/>
          </a:stretch>
        </p:blipFill>
        <p:spPr bwMode="auto">
          <a:xfrm>
            <a:off x="5714999" y="1605341"/>
            <a:ext cx="2838450" cy="2428875"/>
          </a:xfrm>
          <a:prstGeom prst="rect">
            <a:avLst/>
          </a:prstGeom>
          <a:noFill/>
          <a:ln>
            <a:noFill/>
          </a:ln>
        </p:spPr>
      </p:pic>
    </p:spTree>
    <p:extLst>
      <p:ext uri="{BB962C8B-B14F-4D97-AF65-F5344CB8AC3E}">
        <p14:creationId xmlns:p14="http://schemas.microsoft.com/office/powerpoint/2010/main" val="390532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Watching Sammy’s Conversation</a:t>
            </a:r>
            <a:br>
              <a:rPr lang="en-US" dirty="0" smtClean="0"/>
            </a:br>
            <a:r>
              <a:rPr lang="en-US" dirty="0" smtClean="0"/>
              <a:t>with Pastor Ron </a:t>
            </a:r>
            <a:endParaRPr lang="en-US" dirty="0"/>
          </a:p>
        </p:txBody>
      </p:sp>
      <p:sp>
        <p:nvSpPr>
          <p:cNvPr id="3" name="Content Placeholder 2"/>
          <p:cNvSpPr>
            <a:spLocks noGrp="1"/>
          </p:cNvSpPr>
          <p:nvPr>
            <p:ph idx="1"/>
          </p:nvPr>
        </p:nvSpPr>
        <p:spPr/>
        <p:txBody>
          <a:bodyPr/>
          <a:lstStyle/>
          <a:p>
            <a:r>
              <a:rPr lang="en-US" dirty="0" smtClean="0"/>
              <a:t>One hour; 16 minutes into movie</a:t>
            </a:r>
            <a:endParaRPr lang="en-US" dirty="0"/>
          </a:p>
        </p:txBody>
      </p:sp>
    </p:spTree>
    <p:extLst>
      <p:ext uri="{BB962C8B-B14F-4D97-AF65-F5344CB8AC3E}">
        <p14:creationId xmlns:p14="http://schemas.microsoft.com/office/powerpoint/2010/main" val="1126042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23242</TotalTime>
  <Words>2421</Words>
  <Application>Microsoft Office PowerPoint</Application>
  <PresentationFormat>On-screen Show (4:3)</PresentationFormat>
  <Paragraphs>292</Paragraphs>
  <Slides>43</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Calibri Light</vt:lpstr>
      <vt:lpstr>normal arial</vt:lpstr>
      <vt:lpstr>Times New Roman</vt:lpstr>
      <vt:lpstr>Office Theme</vt:lpstr>
      <vt:lpstr>The Process of Spiritual Care</vt:lpstr>
      <vt:lpstr>Markers of Spiritual Integration</vt:lpstr>
      <vt:lpstr>Liberative Spiritual Integration for All</vt:lpstr>
      <vt:lpstr>HOW?</vt:lpstr>
      <vt:lpstr>SPIRITUALLY- INTEGRATED CHANGE</vt:lpstr>
      <vt:lpstr>Radical Respect for Differences</vt:lpstr>
      <vt:lpstr>Compassion</vt:lpstr>
      <vt:lpstr>Compassion: Antidote to Fear</vt:lpstr>
      <vt:lpstr>Watching Sammy’s Conversation with Pastor Ron </vt:lpstr>
      <vt:lpstr>PowerPoint Presentation</vt:lpstr>
      <vt:lpstr>Relational Foundation of Care</vt:lpstr>
      <vt:lpstr>Compassion: Deep Grammar </vt:lpstr>
      <vt:lpstr> SPIRITUAL ORIENTING SYSTEM</vt:lpstr>
      <vt:lpstr>Compassion </vt:lpstr>
      <vt:lpstr>SPIRITUALLY- INTEGRATED CHANGE</vt:lpstr>
      <vt:lpstr>A Process of Theological Reflexivity</vt:lpstr>
      <vt:lpstr>Theological Reflexivity</vt:lpstr>
      <vt:lpstr>An Intersubjective Co-creation</vt:lpstr>
      <vt:lpstr>Discovering Compassion-Based Orienting Systems</vt:lpstr>
      <vt:lpstr>Spiritual Orienting Systems/Religious Faith</vt:lpstr>
      <vt:lpstr>Relational Foundation of Care</vt:lpstr>
      <vt:lpstr>Existential Jigsaw Puzzle </vt:lpstr>
      <vt:lpstr>Spiritual Orienting Systems/Religious Faith</vt:lpstr>
      <vt:lpstr>Compassion: Key to Change</vt:lpstr>
      <vt:lpstr>Theological Reflexivity on Redemption</vt:lpstr>
      <vt:lpstr>Self Transcendence: Key to Change</vt:lpstr>
      <vt:lpstr>Self Transcendence: Key to Change</vt:lpstr>
      <vt:lpstr>Theologically Understanding Stress</vt:lpstr>
      <vt:lpstr>Moral Ways of Understanding Stress</vt:lpstr>
      <vt:lpstr>Moral Theologies of Stress</vt:lpstr>
      <vt:lpstr>Redemptive Suffering</vt:lpstr>
      <vt:lpstr>Pluses and Minuses</vt:lpstr>
      <vt:lpstr>Eschatological Suffering</vt:lpstr>
      <vt:lpstr>Radical Suffering and Stress: Lament</vt:lpstr>
      <vt:lpstr>Ambiguous Creation</vt:lpstr>
      <vt:lpstr>Exploring these 5 paradigms of suffering in terms of values: http://www.moralfoundations.org/</vt:lpstr>
      <vt:lpstr>http://reason.com/archives/2011/10/20/the-moral-foundations-of-occup</vt:lpstr>
      <vt:lpstr>Moral foundations for Liberals vs Conservatives</vt:lpstr>
      <vt:lpstr>Cluster analysis of Moral Foundations Questionnaire responses C=Care, F=Fairness, L=Loyalty, A=Authority, S=Sanctity Graham, Haidt et al (2012) Moral Foundations Theory</vt:lpstr>
      <vt:lpstr>Moral concerns of libertarians as compared to liberals and conservatives</vt:lpstr>
      <vt:lpstr>Constructing a Theory of Change </vt:lpstr>
      <vt:lpstr>Theory of Spiritually-Integrated Change</vt:lpstr>
      <vt:lpstr>Ripple Effects of Change</vt:lpstr>
    </vt:vector>
  </TitlesOfParts>
  <Company>Iliff School of Theology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Colorado Medical Center Will Rothman Family Chaplaincy Annual Lectureship September 23, 2011</dc:title>
  <dc:creator>Carrie Doehring</dc:creator>
  <cp:lastModifiedBy>Doehring, Carrie</cp:lastModifiedBy>
  <cp:revision>593</cp:revision>
  <dcterms:created xsi:type="dcterms:W3CDTF">2011-09-15T19:01:59Z</dcterms:created>
  <dcterms:modified xsi:type="dcterms:W3CDTF">2015-07-02T14:11:47Z</dcterms:modified>
</cp:coreProperties>
</file>