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, Eunjoo" initials="KE" lastIdx="2" clrIdx="0">
    <p:extLst>
      <p:ext uri="{19B8F6BF-5375-455C-9EA6-DF929625EA0E}">
        <p15:presenceInfo xmlns:p15="http://schemas.microsoft.com/office/powerpoint/2012/main" userId="S-1-5-21-1902525242-1193159549-1541874228-10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9-23T12:00:45.985" idx="1">
    <p:pos x="2887" y="3374"/>
    <p:text/>
    <p:extLst>
      <p:ext uri="{C676402C-5697-4E1C-873F-D02D1690AC5C}">
        <p15:threadingInfo xmlns:p15="http://schemas.microsoft.com/office/powerpoint/2012/main" timeZoneBias="360"/>
      </p:ext>
    </p:extLst>
  </p:cm>
  <p:cm authorId="1" dt="2015-09-23T12:00:50.071" idx="2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17F8-65F9-427A-87B1-0545DB16AD4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E8A1-578C-4EE1-AEBD-0E734B3FF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9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17F8-65F9-427A-87B1-0545DB16AD4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E8A1-578C-4EE1-AEBD-0E734B3FF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8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17F8-65F9-427A-87B1-0545DB16AD4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E8A1-578C-4EE1-AEBD-0E734B3FF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1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17F8-65F9-427A-87B1-0545DB16AD4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E8A1-578C-4EE1-AEBD-0E734B3FF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4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17F8-65F9-427A-87B1-0545DB16AD4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E8A1-578C-4EE1-AEBD-0E734B3FF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4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17F8-65F9-427A-87B1-0545DB16AD4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E8A1-578C-4EE1-AEBD-0E734B3FF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8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17F8-65F9-427A-87B1-0545DB16AD4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E8A1-578C-4EE1-AEBD-0E734B3FF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2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17F8-65F9-427A-87B1-0545DB16AD4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E8A1-578C-4EE1-AEBD-0E734B3FF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5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17F8-65F9-427A-87B1-0545DB16AD4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E8A1-578C-4EE1-AEBD-0E734B3FF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6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17F8-65F9-427A-87B1-0545DB16AD4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E8A1-578C-4EE1-AEBD-0E734B3FF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2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17F8-65F9-427A-87B1-0545DB16AD4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E8A1-578C-4EE1-AEBD-0E734B3FF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10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317F8-65F9-427A-87B1-0545DB16AD4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BE8A1-578C-4EE1-AEBD-0E734B3FF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6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smtClean="0"/>
              <a:t>Class #2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0" lvl="5" indent="0">
              <a:buNone/>
            </a:pPr>
            <a:endParaRPr lang="en-US" dirty="0" smtClean="0"/>
          </a:p>
          <a:p>
            <a:pPr lvl="6"/>
            <a:r>
              <a:rPr lang="en-US" sz="2800" dirty="0" smtClean="0"/>
              <a:t>Preaching and Congregational Culture</a:t>
            </a:r>
          </a:p>
          <a:p>
            <a:pPr lvl="6"/>
            <a:r>
              <a:rPr lang="en-US" sz="2800" dirty="0" err="1" smtClean="0"/>
              <a:t>Transcontextual</a:t>
            </a:r>
            <a:r>
              <a:rPr lang="en-US" sz="2800" dirty="0" smtClean="0"/>
              <a:t> Preaching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261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err="1" smtClean="0"/>
              <a:t>Transcontextual</a:t>
            </a:r>
            <a:r>
              <a:rPr lang="en-US" sz="4000" u="sng" dirty="0" smtClean="0"/>
              <a:t>  Preaching </a:t>
            </a:r>
            <a:br>
              <a:rPr lang="en-US" sz="4000" u="sng" dirty="0" smtClean="0"/>
            </a:br>
            <a:r>
              <a:rPr lang="en-US" sz="4000" u="sng" dirty="0" smtClean="0"/>
              <a:t>as a Practice of the Politics of God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Politics: 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dirty="0" smtClean="0"/>
              <a:t>“The </a:t>
            </a:r>
            <a:r>
              <a:rPr lang="en-US" dirty="0"/>
              <a:t>study of the form of [human] community. . . </a:t>
            </a:r>
            <a:r>
              <a:rPr lang="en-US" dirty="0" smtClean="0"/>
              <a:t>for </a:t>
            </a:r>
            <a:r>
              <a:rPr lang="en-US" dirty="0"/>
              <a:t>a people [to be] able </a:t>
            </a:r>
            <a:r>
              <a:rPr lang="en-US" dirty="0" smtClean="0"/>
              <a:t>	to </a:t>
            </a:r>
            <a:r>
              <a:rPr lang="en-US" dirty="0"/>
              <a:t>pursue the most ideal mode of life.”</a:t>
            </a:r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b="1" dirty="0" smtClean="0"/>
              <a:t>politics of God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“[</a:t>
            </a:r>
            <a:r>
              <a:rPr lang="en-US" dirty="0"/>
              <a:t>A]n activity and reflection upon activity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which </a:t>
            </a:r>
            <a:r>
              <a:rPr lang="en-US" dirty="0"/>
              <a:t>aims at and analyzes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/>
              <a:t>what </a:t>
            </a:r>
            <a:r>
              <a:rPr lang="en-US" dirty="0"/>
              <a:t>it takes to make and keep human life human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			world” (</a:t>
            </a:r>
            <a:r>
              <a:rPr lang="en-US" dirty="0"/>
              <a:t>Paul Lehmann, </a:t>
            </a:r>
            <a:r>
              <a:rPr lang="en-US" i="1" dirty="0"/>
              <a:t>Ethics in a Christian Context</a:t>
            </a:r>
            <a:r>
              <a:rPr lang="en-US" dirty="0"/>
              <a:t>, 85</a:t>
            </a:r>
            <a:r>
              <a:rPr lang="en-US" dirty="0" smtClean="0"/>
              <a:t>).</a:t>
            </a:r>
          </a:p>
          <a:p>
            <a:r>
              <a:rPr lang="en-US" b="1" dirty="0" smtClean="0"/>
              <a:t>A theological and homiletical question: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“Is </a:t>
            </a:r>
            <a:r>
              <a:rPr lang="en-US" dirty="0"/>
              <a:t>a different world possible, </a:t>
            </a:r>
            <a:r>
              <a:rPr lang="en-US" dirty="0" smtClean="0"/>
              <a:t>a </a:t>
            </a:r>
            <a:r>
              <a:rPr lang="en-US" dirty="0"/>
              <a:t>world in which justice and </a:t>
            </a:r>
            <a:r>
              <a:rPr lang="en-US" dirty="0" smtClean="0"/>
              <a:t>peace are </a:t>
            </a:r>
            <a:r>
              <a:rPr lang="en-US" dirty="0"/>
              <a:t>truly </a:t>
            </a:r>
            <a:r>
              <a:rPr lang="en-US" dirty="0" smtClean="0"/>
              <a:t>	global</a:t>
            </a:r>
            <a:r>
              <a:rPr lang="en-US" dirty="0"/>
              <a:t>?”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44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smtClean="0"/>
              <a:t>Preaching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Speaker-oriented</a:t>
            </a:r>
          </a:p>
          <a:p>
            <a:pPr marL="0" indent="0" algn="ctr">
              <a:buNone/>
            </a:pPr>
            <a:r>
              <a:rPr lang="en-US" dirty="0" smtClean="0"/>
              <a:t>VS. </a:t>
            </a:r>
          </a:p>
          <a:p>
            <a:pPr marL="0" indent="0" algn="ctr">
              <a:buNone/>
            </a:pPr>
            <a:r>
              <a:rPr lang="en-US" dirty="0" smtClean="0"/>
              <a:t>Listener-oriented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4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u="sng" dirty="0" smtClean="0"/>
              <a:t>The Speaker-oriented Approach to Preaching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Who </a:t>
            </a:r>
            <a:r>
              <a:rPr lang="en-US" dirty="0"/>
              <a:t>Are Our Listeners</a:t>
            </a:r>
            <a:r>
              <a:rPr lang="en-US" dirty="0" smtClean="0"/>
              <a:t>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congregation as individuals: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congregation as a group of homogenous people: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congregation as a group of diverse people: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congregation as a member of the global community: </a:t>
            </a:r>
          </a:p>
          <a:p>
            <a:pPr marL="457200" lvl="1" indent="0">
              <a:buNone/>
            </a:pPr>
            <a:endParaRPr lang="en-US" dirty="0"/>
          </a:p>
          <a:p>
            <a:pPr marL="342900" lvl="1" indent="-342900">
              <a:tabLst>
                <a:tab pos="0" algn="l"/>
              </a:tabLst>
            </a:pPr>
            <a:r>
              <a:rPr lang="en-US" sz="2800" dirty="0" smtClean="0"/>
              <a:t>Theologies </a:t>
            </a:r>
            <a:r>
              <a:rPr lang="en-US" sz="2800" dirty="0"/>
              <a:t>of Preaching:</a:t>
            </a:r>
          </a:p>
        </p:txBody>
      </p:sp>
    </p:spTree>
    <p:extLst>
      <p:ext uri="{BB962C8B-B14F-4D97-AF65-F5344CB8AC3E}">
        <p14:creationId xmlns:p14="http://schemas.microsoft.com/office/powerpoint/2010/main" val="129007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smtClean="0"/>
              <a:t>The Congregation as Individuals</a:t>
            </a:r>
            <a:br>
              <a:rPr lang="en-US" sz="4000" u="sng" dirty="0" smtClean="0"/>
            </a:br>
            <a:r>
              <a:rPr lang="en-US" sz="3200" dirty="0" smtClean="0"/>
              <a:t>Edgar Jackson, </a:t>
            </a:r>
            <a:r>
              <a:rPr lang="en-US" sz="3200" b="1" i="1" dirty="0" smtClean="0"/>
              <a:t>A Psychology for Preaching</a:t>
            </a:r>
            <a:endParaRPr lang="en-US" sz="32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Stages </a:t>
            </a:r>
            <a:r>
              <a:rPr lang="en-US" dirty="0"/>
              <a:t>of Life (age, marital status, etc</a:t>
            </a:r>
            <a:r>
              <a:rPr lang="en-US" dirty="0" smtClean="0"/>
              <a:t>.):</a:t>
            </a:r>
            <a:endParaRPr lang="en-US" dirty="0"/>
          </a:p>
          <a:p>
            <a:pPr lvl="0"/>
            <a:r>
              <a:rPr lang="en-US" dirty="0" smtClean="0"/>
              <a:t>Various </a:t>
            </a:r>
            <a:r>
              <a:rPr lang="en-US" dirty="0"/>
              <a:t>walks of life (stages of spiritual journey, occupational situation, etc</a:t>
            </a:r>
            <a:r>
              <a:rPr lang="en-US" dirty="0" smtClean="0"/>
              <a:t>.):</a:t>
            </a:r>
            <a:endParaRPr lang="en-US" dirty="0"/>
          </a:p>
          <a:p>
            <a:pPr lvl="0"/>
            <a:r>
              <a:rPr lang="en-US" dirty="0"/>
              <a:t>Current life experiences (happy transition?  Grief experience? </a:t>
            </a:r>
            <a:r>
              <a:rPr lang="en-US" dirty="0" smtClean="0"/>
              <a:t>. . . ):</a:t>
            </a:r>
          </a:p>
          <a:p>
            <a:r>
              <a:rPr lang="en-US" dirty="0" smtClean="0"/>
              <a:t>Values of life:</a:t>
            </a:r>
          </a:p>
          <a:p>
            <a:r>
              <a:rPr lang="en-US" dirty="0" smtClean="0"/>
              <a:t>Motivations for being present in the church: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A Theology of Preaching: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5665797" y="469174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flipV="1">
            <a:off x="5845629" y="4909456"/>
            <a:ext cx="54428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5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The Congregation as a Homogenous Group</a:t>
            </a:r>
            <a:br>
              <a:rPr lang="en-US" u="sng" dirty="0" smtClean="0"/>
            </a:br>
            <a:r>
              <a:rPr lang="en-US" sz="3600" dirty="0" smtClean="0"/>
              <a:t>Leonora Tisdale, </a:t>
            </a:r>
            <a:r>
              <a:rPr lang="en-US" sz="3600" i="1" dirty="0" smtClean="0"/>
              <a:t>Preaching as Local Theology and Folk Art</a:t>
            </a:r>
            <a:endParaRPr lang="en-US" sz="36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racial and ethnic history:</a:t>
            </a:r>
          </a:p>
          <a:p>
            <a:r>
              <a:rPr lang="en-US" dirty="0" smtClean="0"/>
              <a:t>The social and geographical location:</a:t>
            </a:r>
          </a:p>
          <a:p>
            <a:r>
              <a:rPr lang="en-US" dirty="0" smtClean="0"/>
              <a:t>The denominational background:</a:t>
            </a:r>
          </a:p>
          <a:p>
            <a:r>
              <a:rPr lang="en-US" dirty="0" smtClean="0"/>
              <a:t>The theological orientation:</a:t>
            </a:r>
          </a:p>
          <a:p>
            <a:r>
              <a:rPr lang="en-US" dirty="0" smtClean="0"/>
              <a:t>Liturgical practices (the order of worship, preaching styles, favorite songs, prayer types, etc.)</a:t>
            </a:r>
          </a:p>
          <a:p>
            <a:r>
              <a:rPr lang="en-US" dirty="0" smtClean="0"/>
              <a:t>Spiritual Types: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A Theology of Preaching:</a:t>
            </a:r>
            <a:endParaRPr lang="en-US" b="1" dirty="0"/>
          </a:p>
        </p:txBody>
      </p:sp>
      <p:sp>
        <p:nvSpPr>
          <p:cNvPr id="4" name="Down Arrow 3"/>
          <p:cNvSpPr/>
          <p:nvPr/>
        </p:nvSpPr>
        <p:spPr>
          <a:xfrm>
            <a:off x="5853684" y="447402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7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The Congregation as a Diverse Group</a:t>
            </a:r>
            <a:br>
              <a:rPr lang="en-US" u="sng" dirty="0" smtClean="0"/>
            </a:br>
            <a:r>
              <a:rPr lang="en-US" sz="3600" dirty="0" smtClean="0"/>
              <a:t>James </a:t>
            </a:r>
            <a:r>
              <a:rPr lang="en-US" sz="3600" dirty="0" err="1" smtClean="0"/>
              <a:t>Nieman</a:t>
            </a:r>
            <a:r>
              <a:rPr lang="en-US" sz="3600" dirty="0" smtClean="0"/>
              <a:t> &amp; Thomas Rogers, </a:t>
            </a:r>
            <a:r>
              <a:rPr lang="en-US" sz="3600" i="1" dirty="0" smtClean="0"/>
              <a:t>Preaching to Every Pew</a:t>
            </a:r>
            <a:endParaRPr lang="en-US" sz="36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Demographical information:</a:t>
            </a:r>
            <a:endParaRPr lang="en-US" dirty="0"/>
          </a:p>
          <a:p>
            <a:pPr lvl="0"/>
            <a:r>
              <a:rPr lang="en-US" dirty="0"/>
              <a:t>The tension of cultural diversity</a:t>
            </a:r>
            <a:r>
              <a:rPr lang="en-US" dirty="0" smtClean="0"/>
              <a:t>: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Ethnicity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class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displacement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religious beliefs</a:t>
            </a:r>
            <a:endParaRPr lang="en-US" dirty="0"/>
          </a:p>
          <a:p>
            <a:r>
              <a:rPr lang="en-US" dirty="0" smtClean="0"/>
              <a:t>The identity of the church:</a:t>
            </a:r>
            <a:endParaRPr lang="en-US" dirty="0" smtClean="0"/>
          </a:p>
          <a:p>
            <a:r>
              <a:rPr lang="en-US" dirty="0" smtClean="0"/>
              <a:t>Difference </a:t>
            </a:r>
            <a:r>
              <a:rPr lang="en-US" dirty="0" smtClean="0"/>
              <a:t>and </a:t>
            </a:r>
            <a:r>
              <a:rPr lang="en-US" dirty="0" smtClean="0"/>
              <a:t>commonality (core value):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A Theology of Preaching:</a:t>
            </a:r>
          </a:p>
        </p:txBody>
      </p:sp>
      <p:sp>
        <p:nvSpPr>
          <p:cNvPr id="4" name="Down Arrow 3"/>
          <p:cNvSpPr/>
          <p:nvPr/>
        </p:nvSpPr>
        <p:spPr>
          <a:xfrm>
            <a:off x="5480739" y="452845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7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u="sng" dirty="0" smtClean="0"/>
              <a:t>The Congregation </a:t>
            </a:r>
            <a:br>
              <a:rPr lang="en-US" sz="4000" u="sng" dirty="0" smtClean="0"/>
            </a:br>
            <a:r>
              <a:rPr lang="en-US" sz="4000" u="sng" dirty="0" smtClean="0"/>
              <a:t>as a Member of the </a:t>
            </a:r>
            <a:r>
              <a:rPr lang="en-US" sz="4000" u="sng" smtClean="0"/>
              <a:t>Global Family  </a:t>
            </a:r>
            <a:r>
              <a:rPr lang="en-US" u="sng" dirty="0"/>
              <a:t/>
            </a:r>
            <a:br>
              <a:rPr lang="en-US" u="sng" dirty="0"/>
            </a:br>
            <a:r>
              <a:rPr lang="en-US" sz="3600" dirty="0" smtClean="0"/>
              <a:t>E. Kim, </a:t>
            </a:r>
            <a:r>
              <a:rPr lang="en-US" sz="3600" i="1" dirty="0" smtClean="0"/>
              <a:t>Preaching in an Age of Globalization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Globalization</a:t>
            </a:r>
            <a:r>
              <a:rPr lang="en-US" dirty="0"/>
              <a:t>: A “Process” or a “trend” becoming global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Dimensions of Globalization: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Cultural </a:t>
            </a:r>
            <a:r>
              <a:rPr lang="en-US" dirty="0" smtClean="0"/>
              <a:t>Diversity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Neoliberal Capitalism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Global </a:t>
            </a:r>
            <a:r>
              <a:rPr lang="en-US" dirty="0"/>
              <a:t>Climate </a:t>
            </a:r>
            <a:r>
              <a:rPr lang="en-US" dirty="0" smtClean="0"/>
              <a:t>Change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Advancement of Information Technology:</a:t>
            </a:r>
          </a:p>
          <a:p>
            <a:r>
              <a:rPr lang="en-US" dirty="0" smtClean="0"/>
              <a:t>The impact of globalization on local congregations:</a:t>
            </a:r>
          </a:p>
          <a:p>
            <a:pPr lvl="0"/>
            <a:r>
              <a:rPr lang="en-US" dirty="0"/>
              <a:t>Power </a:t>
            </a:r>
            <a:r>
              <a:rPr lang="en-US" dirty="0" smtClean="0"/>
              <a:t>dynamics within the congregation: 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Who are in the center or in the dominant group of the church?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Who are in the margins of the church?  Whose voice is not heard or suppressed in preaching, administration, and educational curricula of the church?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624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err="1" smtClean="0"/>
              <a:t>Transcontextual</a:t>
            </a:r>
            <a:r>
              <a:rPr lang="en-US" sz="4000" u="sng" dirty="0" smtClean="0"/>
              <a:t> Preaching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Trans</a:t>
            </a:r>
            <a:r>
              <a:rPr lang="en-US" dirty="0"/>
              <a:t> = “Through and Beyond”</a:t>
            </a:r>
          </a:p>
          <a:p>
            <a:r>
              <a:rPr lang="en-US" b="1" dirty="0"/>
              <a:t>Contextual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err="1"/>
              <a:t>Contexere</a:t>
            </a:r>
            <a:r>
              <a:rPr lang="en-US" dirty="0"/>
              <a:t> = to “Weave” or to “Braid “</a:t>
            </a:r>
          </a:p>
          <a:p>
            <a:pPr marL="0" indent="0">
              <a:buNone/>
            </a:pPr>
            <a:r>
              <a:rPr lang="en-US" dirty="0"/>
              <a:t>	Context = “</a:t>
            </a:r>
            <a:r>
              <a:rPr lang="en-US" dirty="0" err="1"/>
              <a:t>Interwovenness</a:t>
            </a:r>
            <a:r>
              <a:rPr lang="en-US" dirty="0"/>
              <a:t>” or “</a:t>
            </a:r>
            <a:r>
              <a:rPr lang="en-US" dirty="0" err="1"/>
              <a:t>Connectedess</a:t>
            </a:r>
            <a:r>
              <a:rPr lang="en-US" dirty="0"/>
              <a:t>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</a:t>
            </a:r>
            <a:r>
              <a:rPr lang="en-US" b="1" dirty="0" err="1"/>
              <a:t>Transcontextual</a:t>
            </a:r>
            <a:r>
              <a:rPr lang="en-US" dirty="0"/>
              <a:t> = the Global + the Local = “</a:t>
            </a:r>
            <a:r>
              <a:rPr lang="en-US" b="1" dirty="0" err="1"/>
              <a:t>Glocalization</a:t>
            </a:r>
            <a:r>
              <a:rPr lang="en-US" dirty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91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A Theology of </a:t>
            </a:r>
            <a:br>
              <a:rPr lang="en-US" u="sng" dirty="0" smtClean="0"/>
            </a:br>
            <a:r>
              <a:rPr lang="en-US" u="sng" dirty="0" err="1" smtClean="0"/>
              <a:t>Transcontextual</a:t>
            </a:r>
            <a:r>
              <a:rPr lang="en-US" u="sng" dirty="0" smtClean="0"/>
              <a:t> Preaching:</a:t>
            </a:r>
            <a:br>
              <a:rPr lang="en-US" u="sng" dirty="0" smtClean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Humanization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/>
              <a:t>God’s </a:t>
            </a:r>
            <a:r>
              <a:rPr lang="en-US" dirty="0"/>
              <a:t>humanizing activity through a communal process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toward </a:t>
            </a:r>
            <a:r>
              <a:rPr lang="en-US" dirty="0"/>
              <a:t>the liberation of God’s creatures on </a:t>
            </a:r>
            <a:r>
              <a:rPr lang="en-US" dirty="0" smtClean="0"/>
              <a:t>earth.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A </a:t>
            </a:r>
            <a:r>
              <a:rPr lang="en-US" b="1" dirty="0"/>
              <a:t>Theology of Humanization</a:t>
            </a:r>
            <a:r>
              <a:rPr lang="en-US" b="1" dirty="0" smtClean="0"/>
              <a:t>: </a:t>
            </a:r>
            <a:r>
              <a:rPr lang="en-US" dirty="0" smtClean="0"/>
              <a:t>A </a:t>
            </a:r>
            <a:r>
              <a:rPr lang="en-US" dirty="0"/>
              <a:t>discernment of </a:t>
            </a:r>
            <a:endParaRPr lang="en-US" dirty="0" smtClean="0"/>
          </a:p>
          <a:p>
            <a:pPr marL="971550" lvl="1" indent="-514350">
              <a:buAutoNum type="arabicParenR"/>
            </a:pPr>
            <a:r>
              <a:rPr lang="en-US" dirty="0" smtClean="0"/>
              <a:t>What </a:t>
            </a:r>
            <a:r>
              <a:rPr lang="en-US" dirty="0"/>
              <a:t>God is doing in our globalized world in order to make and keep human life </a:t>
            </a:r>
            <a:r>
              <a:rPr lang="en-US" dirty="0" smtClean="0"/>
              <a:t>human, and </a:t>
            </a:r>
          </a:p>
          <a:p>
            <a:pPr marL="971550" lvl="1" indent="-514350">
              <a:buAutoNum type="arabicParenR"/>
            </a:pPr>
            <a:r>
              <a:rPr lang="en-US" dirty="0" smtClean="0"/>
              <a:t>what we</a:t>
            </a:r>
            <a:r>
              <a:rPr lang="en-US" dirty="0"/>
              <a:t>, as believers in Jesus Christ </a:t>
            </a:r>
            <a:r>
              <a:rPr lang="en-US" dirty="0" smtClean="0"/>
              <a:t>and </a:t>
            </a:r>
            <a:r>
              <a:rPr lang="en-US" dirty="0"/>
              <a:t>as members of his church, </a:t>
            </a:r>
            <a:r>
              <a:rPr lang="en-US" dirty="0" smtClean="0"/>
              <a:t>are to do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A </a:t>
            </a:r>
            <a:r>
              <a:rPr lang="en-US" b="1" dirty="0" smtClean="0"/>
              <a:t>Theology of Preaching:</a:t>
            </a:r>
            <a:endParaRPr lang="en-US" b="1" dirty="0"/>
          </a:p>
        </p:txBody>
      </p:sp>
      <p:sp>
        <p:nvSpPr>
          <p:cNvPr id="4" name="Down Arrow 3"/>
          <p:cNvSpPr/>
          <p:nvPr/>
        </p:nvSpPr>
        <p:spPr>
          <a:xfrm>
            <a:off x="6055287" y="447402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6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389</Words>
  <Application>Microsoft Office PowerPoint</Application>
  <PresentationFormat>Widescreen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Class #2</vt:lpstr>
      <vt:lpstr>Preaching</vt:lpstr>
      <vt:lpstr>The Speaker-oriented Approach to Preaching</vt:lpstr>
      <vt:lpstr>The Congregation as Individuals Edgar Jackson, A Psychology for Preaching</vt:lpstr>
      <vt:lpstr>The Congregation as a Homogenous Group Leonora Tisdale, Preaching as Local Theology and Folk Art</vt:lpstr>
      <vt:lpstr>The Congregation as a Diverse Group James Nieman &amp; Thomas Rogers, Preaching to Every Pew</vt:lpstr>
      <vt:lpstr>The Congregation  as a Member of the Global Family   E. Kim, Preaching in an Age of Globalization </vt:lpstr>
      <vt:lpstr>Transcontextual Preaching</vt:lpstr>
      <vt:lpstr>A Theology of  Transcontextual Preaching: </vt:lpstr>
      <vt:lpstr>Transcontextual  Preaching  as a Practice of the Politics of God</vt:lpstr>
    </vt:vector>
  </TitlesOfParts>
  <Company>Iliff School of Theology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Kim, Eunjoo</dc:creator>
  <cp:lastModifiedBy>Kim, Eunjoo</cp:lastModifiedBy>
  <cp:revision>26</cp:revision>
  <dcterms:created xsi:type="dcterms:W3CDTF">2015-09-20T03:21:01Z</dcterms:created>
  <dcterms:modified xsi:type="dcterms:W3CDTF">2015-09-23T18:40:10Z</dcterms:modified>
</cp:coreProperties>
</file>