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2" r:id="rId3"/>
    <p:sldId id="271" r:id="rId4"/>
    <p:sldId id="269" r:id="rId5"/>
    <p:sldId id="266" r:id="rId6"/>
    <p:sldId id="267" r:id="rId7"/>
    <p:sldId id="268" r:id="rId8"/>
    <p:sldId id="270" r:id="rId9"/>
    <p:sldId id="264" r:id="rId10"/>
    <p:sldId id="27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m, Eunjoo" initials="KE" lastIdx="3" clrIdx="0">
    <p:extLst>
      <p:ext uri="{19B8F6BF-5375-455C-9EA6-DF929625EA0E}">
        <p15:presenceInfo xmlns:p15="http://schemas.microsoft.com/office/powerpoint/2012/main" userId="S-1-5-21-1902525242-1193159549-1541874228-10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6935B7-A5E8-4463-AD11-D712F7591917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98DFD8-C943-4AAB-BB3F-022A2C56C4EC}">
      <dgm:prSet phldrT="[Text]"/>
      <dgm:spPr/>
      <dgm:t>
        <a:bodyPr/>
        <a:lstStyle/>
        <a:p>
          <a:r>
            <a:rPr lang="en-US" dirty="0" smtClean="0"/>
            <a:t>Easter: White</a:t>
          </a:r>
          <a:endParaRPr lang="en-US" dirty="0"/>
        </a:p>
      </dgm:t>
    </dgm:pt>
    <dgm:pt modelId="{50C87BDF-F33B-40DE-8BA4-A871BB945457}" type="parTrans" cxnId="{37E1C9B0-445A-47A2-9858-FBE7C0A2DE42}">
      <dgm:prSet/>
      <dgm:spPr/>
      <dgm:t>
        <a:bodyPr/>
        <a:lstStyle/>
        <a:p>
          <a:endParaRPr lang="en-US"/>
        </a:p>
      </dgm:t>
    </dgm:pt>
    <dgm:pt modelId="{8FAB113A-153F-4F97-A4DF-AF7DDE215657}" type="sibTrans" cxnId="{37E1C9B0-445A-47A2-9858-FBE7C0A2DE42}">
      <dgm:prSet/>
      <dgm:spPr/>
      <dgm:t>
        <a:bodyPr/>
        <a:lstStyle/>
        <a:p>
          <a:endParaRPr lang="en-US"/>
        </a:p>
      </dgm:t>
    </dgm:pt>
    <dgm:pt modelId="{D08F8A2C-0442-4D0B-BA1C-941E4BB83429}">
      <dgm:prSet phldrT="[Text]"/>
      <dgm:spPr/>
      <dgm:t>
        <a:bodyPr/>
        <a:lstStyle/>
        <a:p>
          <a:r>
            <a:rPr lang="en-US" dirty="0" smtClean="0"/>
            <a:t>Pentecost: Red</a:t>
          </a:r>
          <a:endParaRPr lang="en-US" dirty="0"/>
        </a:p>
      </dgm:t>
    </dgm:pt>
    <dgm:pt modelId="{0FD02EB4-34A2-468A-BA99-EBF287211C1A}" type="parTrans" cxnId="{EC9A23DA-9DE4-40BF-BDAF-58FA1FD1922E}">
      <dgm:prSet/>
      <dgm:spPr/>
      <dgm:t>
        <a:bodyPr/>
        <a:lstStyle/>
        <a:p>
          <a:endParaRPr lang="en-US"/>
        </a:p>
      </dgm:t>
    </dgm:pt>
    <dgm:pt modelId="{96B83652-C963-433A-8B55-0E9CB479F89C}" type="sibTrans" cxnId="{EC9A23DA-9DE4-40BF-BDAF-58FA1FD1922E}">
      <dgm:prSet/>
      <dgm:spPr/>
      <dgm:t>
        <a:bodyPr/>
        <a:lstStyle/>
        <a:p>
          <a:endParaRPr lang="en-US"/>
        </a:p>
      </dgm:t>
    </dgm:pt>
    <dgm:pt modelId="{4C855ADC-26E0-4C15-AEEB-54221024BBA6}">
      <dgm:prSet phldrT="[Text]"/>
      <dgm:spPr/>
      <dgm:t>
        <a:bodyPr/>
        <a:lstStyle/>
        <a:p>
          <a:r>
            <a:rPr lang="en-US" dirty="0" smtClean="0"/>
            <a:t>Advent: Purple</a:t>
          </a:r>
          <a:endParaRPr lang="en-US" dirty="0"/>
        </a:p>
      </dgm:t>
    </dgm:pt>
    <dgm:pt modelId="{E2B6F934-0881-4796-996E-E0257AC8F329}" type="parTrans" cxnId="{5C352B50-C150-4134-8F81-E21650E3F740}">
      <dgm:prSet/>
      <dgm:spPr/>
      <dgm:t>
        <a:bodyPr/>
        <a:lstStyle/>
        <a:p>
          <a:endParaRPr lang="en-US"/>
        </a:p>
      </dgm:t>
    </dgm:pt>
    <dgm:pt modelId="{1FE8014C-A7E3-4860-B992-7F671D694D83}" type="sibTrans" cxnId="{5C352B50-C150-4134-8F81-E21650E3F740}">
      <dgm:prSet/>
      <dgm:spPr/>
      <dgm:t>
        <a:bodyPr/>
        <a:lstStyle/>
        <a:p>
          <a:endParaRPr lang="en-US"/>
        </a:p>
      </dgm:t>
    </dgm:pt>
    <dgm:pt modelId="{9928E6A6-F6A7-48DA-9914-3220A09910BD}">
      <dgm:prSet phldrT="[Text]"/>
      <dgm:spPr/>
      <dgm:t>
        <a:bodyPr/>
        <a:lstStyle/>
        <a:p>
          <a:r>
            <a:rPr lang="en-US" dirty="0" smtClean="0"/>
            <a:t>Christmas : Gold or White</a:t>
          </a:r>
          <a:endParaRPr lang="en-US" dirty="0"/>
        </a:p>
      </dgm:t>
    </dgm:pt>
    <dgm:pt modelId="{7834FF91-25A4-4159-8E13-092954D2EDF3}" type="parTrans" cxnId="{F887CB6B-1AB5-4D94-AAEF-ACD95B6C93FB}">
      <dgm:prSet/>
      <dgm:spPr/>
      <dgm:t>
        <a:bodyPr/>
        <a:lstStyle/>
        <a:p>
          <a:endParaRPr lang="en-US"/>
        </a:p>
      </dgm:t>
    </dgm:pt>
    <dgm:pt modelId="{07EE01E7-8A03-4271-82BE-C4A46CB5E4DC}" type="sibTrans" cxnId="{F887CB6B-1AB5-4D94-AAEF-ACD95B6C93FB}">
      <dgm:prSet/>
      <dgm:spPr/>
      <dgm:t>
        <a:bodyPr/>
        <a:lstStyle/>
        <a:p>
          <a:endParaRPr lang="en-US"/>
        </a:p>
      </dgm:t>
    </dgm:pt>
    <dgm:pt modelId="{6911D545-3EA9-452C-876A-EBC6704BE81B}">
      <dgm:prSet phldrT="[Text]"/>
      <dgm:spPr/>
      <dgm:t>
        <a:bodyPr/>
        <a:lstStyle/>
        <a:p>
          <a:r>
            <a:rPr lang="en-US" dirty="0" smtClean="0"/>
            <a:t>Ash Wednesday: Purple</a:t>
          </a:r>
          <a:endParaRPr lang="en-US" dirty="0"/>
        </a:p>
      </dgm:t>
    </dgm:pt>
    <dgm:pt modelId="{2672F034-A81B-4BE2-9391-2054D8A1CA41}" type="parTrans" cxnId="{397A9217-863D-4CA2-8C21-F45B0F5883E1}">
      <dgm:prSet/>
      <dgm:spPr/>
      <dgm:t>
        <a:bodyPr/>
        <a:lstStyle/>
        <a:p>
          <a:endParaRPr lang="en-US"/>
        </a:p>
      </dgm:t>
    </dgm:pt>
    <dgm:pt modelId="{0CAD1858-81C9-49DB-915E-6F1F1BEF4DDB}" type="sibTrans" cxnId="{397A9217-863D-4CA2-8C21-F45B0F5883E1}">
      <dgm:prSet/>
      <dgm:spPr/>
      <dgm:t>
        <a:bodyPr/>
        <a:lstStyle/>
        <a:p>
          <a:endParaRPr lang="en-US"/>
        </a:p>
      </dgm:t>
    </dgm:pt>
    <dgm:pt modelId="{C1E4CC24-320E-4E05-9B6C-EC74C9976B17}" type="pres">
      <dgm:prSet presAssocID="{3C6935B7-A5E8-4463-AD11-D712F759191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D7C3FA4-2AD0-49C3-87E3-9B659D362C21}" type="pres">
      <dgm:prSet presAssocID="{BC98DFD8-C943-4AAB-BB3F-022A2C56C4EC}" presName="node" presStyleLbl="node1" presStyleIdx="0" presStyleCnt="5" custRadScaleRad="107335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934689-8B6C-4398-A15E-0766F849E5BF}" type="pres">
      <dgm:prSet presAssocID="{BC98DFD8-C943-4AAB-BB3F-022A2C56C4EC}" presName="spNode" presStyleCnt="0"/>
      <dgm:spPr/>
    </dgm:pt>
    <dgm:pt modelId="{8701C5F4-8180-49E8-9487-A5BCCF598ADF}" type="pres">
      <dgm:prSet presAssocID="{8FAB113A-153F-4F97-A4DF-AF7DDE215657}" presName="sibTrans" presStyleLbl="sibTrans1D1" presStyleIdx="0" presStyleCnt="5"/>
      <dgm:spPr/>
      <dgm:t>
        <a:bodyPr/>
        <a:lstStyle/>
        <a:p>
          <a:endParaRPr lang="en-US"/>
        </a:p>
      </dgm:t>
    </dgm:pt>
    <dgm:pt modelId="{842937A1-C4C0-44B9-98B7-21241FDEB971}" type="pres">
      <dgm:prSet presAssocID="{D08F8A2C-0442-4D0B-BA1C-941E4BB83429}" presName="node" presStyleLbl="node1" presStyleIdx="1" presStyleCnt="5" custScaleY="67329" custRadScaleRad="104034" custRadScaleInc="-258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48E123-2B82-4102-964A-7159608981D7}" type="pres">
      <dgm:prSet presAssocID="{D08F8A2C-0442-4D0B-BA1C-941E4BB83429}" presName="spNode" presStyleCnt="0"/>
      <dgm:spPr/>
    </dgm:pt>
    <dgm:pt modelId="{FDE38342-2ACD-40A2-8B7F-77C33F29B08D}" type="pres">
      <dgm:prSet presAssocID="{96B83652-C963-433A-8B55-0E9CB479F89C}" presName="sibTrans" presStyleLbl="sibTrans1D1" presStyleIdx="1" presStyleCnt="5"/>
      <dgm:spPr/>
      <dgm:t>
        <a:bodyPr/>
        <a:lstStyle/>
        <a:p>
          <a:endParaRPr lang="en-US"/>
        </a:p>
      </dgm:t>
    </dgm:pt>
    <dgm:pt modelId="{EE7CB754-0819-42B9-B1C5-BC96E15ED778}" type="pres">
      <dgm:prSet presAssocID="{4C855ADC-26E0-4C15-AEEB-54221024BBA6}" presName="node" presStyleLbl="node1" presStyleIdx="2" presStyleCnt="5" custScaleY="702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54A187-8A2F-46C8-942E-BA5CD4B36B6D}" type="pres">
      <dgm:prSet presAssocID="{4C855ADC-26E0-4C15-AEEB-54221024BBA6}" presName="spNode" presStyleCnt="0"/>
      <dgm:spPr/>
    </dgm:pt>
    <dgm:pt modelId="{4DC46142-804A-4E09-9FCC-99213D9CA22F}" type="pres">
      <dgm:prSet presAssocID="{1FE8014C-A7E3-4860-B992-7F671D694D83}" presName="sibTrans" presStyleLbl="sibTrans1D1" presStyleIdx="2" presStyleCnt="5"/>
      <dgm:spPr/>
      <dgm:t>
        <a:bodyPr/>
        <a:lstStyle/>
        <a:p>
          <a:endParaRPr lang="en-US"/>
        </a:p>
      </dgm:t>
    </dgm:pt>
    <dgm:pt modelId="{B804B032-4FC4-4D42-886B-36075F4CA8AF}" type="pres">
      <dgm:prSet presAssocID="{9928E6A6-F6A7-48DA-9914-3220A09910B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813AB8-BC33-49EC-865B-617509529865}" type="pres">
      <dgm:prSet presAssocID="{9928E6A6-F6A7-48DA-9914-3220A09910BD}" presName="spNode" presStyleCnt="0"/>
      <dgm:spPr/>
    </dgm:pt>
    <dgm:pt modelId="{3A13D7E3-1C1F-456C-A902-641A120D319C}" type="pres">
      <dgm:prSet presAssocID="{07EE01E7-8A03-4271-82BE-C4A46CB5E4DC}" presName="sibTrans" presStyleLbl="sibTrans1D1" presStyleIdx="3" presStyleCnt="5"/>
      <dgm:spPr/>
      <dgm:t>
        <a:bodyPr/>
        <a:lstStyle/>
        <a:p>
          <a:endParaRPr lang="en-US"/>
        </a:p>
      </dgm:t>
    </dgm:pt>
    <dgm:pt modelId="{2E13E313-4588-4798-B502-B332B58436B1}" type="pres">
      <dgm:prSet presAssocID="{6911D545-3EA9-452C-876A-EBC6704BE81B}" presName="node" presStyleLbl="node1" presStyleIdx="4" presStyleCnt="5" custScaleY="628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B2A33C-AC01-4220-9475-149D0258BBB9}" type="pres">
      <dgm:prSet presAssocID="{6911D545-3EA9-452C-876A-EBC6704BE81B}" presName="spNode" presStyleCnt="0"/>
      <dgm:spPr/>
    </dgm:pt>
    <dgm:pt modelId="{8D2FCA32-D410-4644-BD31-5FD2BAEB2086}" type="pres">
      <dgm:prSet presAssocID="{0CAD1858-81C9-49DB-915E-6F1F1BEF4DDB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8F2A70A8-E101-4253-B1C5-6E706262F7A6}" type="presOf" srcId="{07EE01E7-8A03-4271-82BE-C4A46CB5E4DC}" destId="{3A13D7E3-1C1F-456C-A902-641A120D319C}" srcOrd="0" destOrd="0" presId="urn:microsoft.com/office/officeart/2005/8/layout/cycle5"/>
    <dgm:cxn modelId="{9C8A9BA1-3A01-4F28-B65C-EE1A72860C6B}" type="presOf" srcId="{96B83652-C963-433A-8B55-0E9CB479F89C}" destId="{FDE38342-2ACD-40A2-8B7F-77C33F29B08D}" srcOrd="0" destOrd="0" presId="urn:microsoft.com/office/officeart/2005/8/layout/cycle5"/>
    <dgm:cxn modelId="{09A4CE65-3646-482F-ABF6-8FDAFC54A30A}" type="presOf" srcId="{9928E6A6-F6A7-48DA-9914-3220A09910BD}" destId="{B804B032-4FC4-4D42-886B-36075F4CA8AF}" srcOrd="0" destOrd="0" presId="urn:microsoft.com/office/officeart/2005/8/layout/cycle5"/>
    <dgm:cxn modelId="{37E1C9B0-445A-47A2-9858-FBE7C0A2DE42}" srcId="{3C6935B7-A5E8-4463-AD11-D712F7591917}" destId="{BC98DFD8-C943-4AAB-BB3F-022A2C56C4EC}" srcOrd="0" destOrd="0" parTransId="{50C87BDF-F33B-40DE-8BA4-A871BB945457}" sibTransId="{8FAB113A-153F-4F97-A4DF-AF7DDE215657}"/>
    <dgm:cxn modelId="{7B11EECF-ED3F-4C3C-8943-EC654D4F7D82}" type="presOf" srcId="{8FAB113A-153F-4F97-A4DF-AF7DDE215657}" destId="{8701C5F4-8180-49E8-9487-A5BCCF598ADF}" srcOrd="0" destOrd="0" presId="urn:microsoft.com/office/officeart/2005/8/layout/cycle5"/>
    <dgm:cxn modelId="{F887CB6B-1AB5-4D94-AAEF-ACD95B6C93FB}" srcId="{3C6935B7-A5E8-4463-AD11-D712F7591917}" destId="{9928E6A6-F6A7-48DA-9914-3220A09910BD}" srcOrd="3" destOrd="0" parTransId="{7834FF91-25A4-4159-8E13-092954D2EDF3}" sibTransId="{07EE01E7-8A03-4271-82BE-C4A46CB5E4DC}"/>
    <dgm:cxn modelId="{397A9217-863D-4CA2-8C21-F45B0F5883E1}" srcId="{3C6935B7-A5E8-4463-AD11-D712F7591917}" destId="{6911D545-3EA9-452C-876A-EBC6704BE81B}" srcOrd="4" destOrd="0" parTransId="{2672F034-A81B-4BE2-9391-2054D8A1CA41}" sibTransId="{0CAD1858-81C9-49DB-915E-6F1F1BEF4DDB}"/>
    <dgm:cxn modelId="{ACB2E316-B361-46FF-A80C-01D37D5294B8}" type="presOf" srcId="{4C855ADC-26E0-4C15-AEEB-54221024BBA6}" destId="{EE7CB754-0819-42B9-B1C5-BC96E15ED778}" srcOrd="0" destOrd="0" presId="urn:microsoft.com/office/officeart/2005/8/layout/cycle5"/>
    <dgm:cxn modelId="{536A77CD-FCBF-441E-BF53-CF8DA1F1D8B8}" type="presOf" srcId="{BC98DFD8-C943-4AAB-BB3F-022A2C56C4EC}" destId="{BD7C3FA4-2AD0-49C3-87E3-9B659D362C21}" srcOrd="0" destOrd="0" presId="urn:microsoft.com/office/officeart/2005/8/layout/cycle5"/>
    <dgm:cxn modelId="{5C352B50-C150-4134-8F81-E21650E3F740}" srcId="{3C6935B7-A5E8-4463-AD11-D712F7591917}" destId="{4C855ADC-26E0-4C15-AEEB-54221024BBA6}" srcOrd="2" destOrd="0" parTransId="{E2B6F934-0881-4796-996E-E0257AC8F329}" sibTransId="{1FE8014C-A7E3-4860-B992-7F671D694D83}"/>
    <dgm:cxn modelId="{50F633D9-1996-4398-91B5-21ED6C727F09}" type="presOf" srcId="{3C6935B7-A5E8-4463-AD11-D712F7591917}" destId="{C1E4CC24-320E-4E05-9B6C-EC74C9976B17}" srcOrd="0" destOrd="0" presId="urn:microsoft.com/office/officeart/2005/8/layout/cycle5"/>
    <dgm:cxn modelId="{F900FB74-222A-442E-94A7-404989A0D63C}" type="presOf" srcId="{0CAD1858-81C9-49DB-915E-6F1F1BEF4DDB}" destId="{8D2FCA32-D410-4644-BD31-5FD2BAEB2086}" srcOrd="0" destOrd="0" presId="urn:microsoft.com/office/officeart/2005/8/layout/cycle5"/>
    <dgm:cxn modelId="{EC9A23DA-9DE4-40BF-BDAF-58FA1FD1922E}" srcId="{3C6935B7-A5E8-4463-AD11-D712F7591917}" destId="{D08F8A2C-0442-4D0B-BA1C-941E4BB83429}" srcOrd="1" destOrd="0" parTransId="{0FD02EB4-34A2-468A-BA99-EBF287211C1A}" sibTransId="{96B83652-C963-433A-8B55-0E9CB479F89C}"/>
    <dgm:cxn modelId="{3F5418D3-2D87-4882-82FB-2B89B84DE7A3}" type="presOf" srcId="{6911D545-3EA9-452C-876A-EBC6704BE81B}" destId="{2E13E313-4588-4798-B502-B332B58436B1}" srcOrd="0" destOrd="0" presId="urn:microsoft.com/office/officeart/2005/8/layout/cycle5"/>
    <dgm:cxn modelId="{85BCB5F0-9B4F-4BC6-8D04-CB494AA21313}" type="presOf" srcId="{D08F8A2C-0442-4D0B-BA1C-941E4BB83429}" destId="{842937A1-C4C0-44B9-98B7-21241FDEB971}" srcOrd="0" destOrd="0" presId="urn:microsoft.com/office/officeart/2005/8/layout/cycle5"/>
    <dgm:cxn modelId="{5F1DEB25-A006-4B20-B5B2-43F4560778E1}" type="presOf" srcId="{1FE8014C-A7E3-4860-B992-7F671D694D83}" destId="{4DC46142-804A-4E09-9FCC-99213D9CA22F}" srcOrd="0" destOrd="0" presId="urn:microsoft.com/office/officeart/2005/8/layout/cycle5"/>
    <dgm:cxn modelId="{09FC2088-D686-4BA7-8861-4A6D8F711031}" type="presParOf" srcId="{C1E4CC24-320E-4E05-9B6C-EC74C9976B17}" destId="{BD7C3FA4-2AD0-49C3-87E3-9B659D362C21}" srcOrd="0" destOrd="0" presId="urn:microsoft.com/office/officeart/2005/8/layout/cycle5"/>
    <dgm:cxn modelId="{45B3F9FE-B7E0-4CC9-BD58-53F3C9DB0416}" type="presParOf" srcId="{C1E4CC24-320E-4E05-9B6C-EC74C9976B17}" destId="{EE934689-8B6C-4398-A15E-0766F849E5BF}" srcOrd="1" destOrd="0" presId="urn:microsoft.com/office/officeart/2005/8/layout/cycle5"/>
    <dgm:cxn modelId="{760FEDDC-BB3A-48B0-B343-2DCA90B3E0D9}" type="presParOf" srcId="{C1E4CC24-320E-4E05-9B6C-EC74C9976B17}" destId="{8701C5F4-8180-49E8-9487-A5BCCF598ADF}" srcOrd="2" destOrd="0" presId="urn:microsoft.com/office/officeart/2005/8/layout/cycle5"/>
    <dgm:cxn modelId="{23DDA314-4CDA-4C51-A9AC-F4485D41EFEA}" type="presParOf" srcId="{C1E4CC24-320E-4E05-9B6C-EC74C9976B17}" destId="{842937A1-C4C0-44B9-98B7-21241FDEB971}" srcOrd="3" destOrd="0" presId="urn:microsoft.com/office/officeart/2005/8/layout/cycle5"/>
    <dgm:cxn modelId="{97F7A62B-F7E0-4DFD-A3C0-AD19382338A1}" type="presParOf" srcId="{C1E4CC24-320E-4E05-9B6C-EC74C9976B17}" destId="{0F48E123-2B82-4102-964A-7159608981D7}" srcOrd="4" destOrd="0" presId="urn:microsoft.com/office/officeart/2005/8/layout/cycle5"/>
    <dgm:cxn modelId="{1DE9C328-96F5-4652-9D78-9FB991B1BF70}" type="presParOf" srcId="{C1E4CC24-320E-4E05-9B6C-EC74C9976B17}" destId="{FDE38342-2ACD-40A2-8B7F-77C33F29B08D}" srcOrd="5" destOrd="0" presId="urn:microsoft.com/office/officeart/2005/8/layout/cycle5"/>
    <dgm:cxn modelId="{01AB72CF-6097-48FA-A4B0-ADFD9AECE7C0}" type="presParOf" srcId="{C1E4CC24-320E-4E05-9B6C-EC74C9976B17}" destId="{EE7CB754-0819-42B9-B1C5-BC96E15ED778}" srcOrd="6" destOrd="0" presId="urn:microsoft.com/office/officeart/2005/8/layout/cycle5"/>
    <dgm:cxn modelId="{8032CBEC-9EB1-490A-945C-551074E4E9A6}" type="presParOf" srcId="{C1E4CC24-320E-4E05-9B6C-EC74C9976B17}" destId="{DF54A187-8A2F-46C8-942E-BA5CD4B36B6D}" srcOrd="7" destOrd="0" presId="urn:microsoft.com/office/officeart/2005/8/layout/cycle5"/>
    <dgm:cxn modelId="{BA6C627A-8FC3-4D0E-B5CD-8FD3F8C9F292}" type="presParOf" srcId="{C1E4CC24-320E-4E05-9B6C-EC74C9976B17}" destId="{4DC46142-804A-4E09-9FCC-99213D9CA22F}" srcOrd="8" destOrd="0" presId="urn:microsoft.com/office/officeart/2005/8/layout/cycle5"/>
    <dgm:cxn modelId="{47548F51-BE06-4992-90FB-D9D54BC10A16}" type="presParOf" srcId="{C1E4CC24-320E-4E05-9B6C-EC74C9976B17}" destId="{B804B032-4FC4-4D42-886B-36075F4CA8AF}" srcOrd="9" destOrd="0" presId="urn:microsoft.com/office/officeart/2005/8/layout/cycle5"/>
    <dgm:cxn modelId="{60562DB5-D99F-493B-862D-09635929EBBC}" type="presParOf" srcId="{C1E4CC24-320E-4E05-9B6C-EC74C9976B17}" destId="{EC813AB8-BC33-49EC-865B-617509529865}" srcOrd="10" destOrd="0" presId="urn:microsoft.com/office/officeart/2005/8/layout/cycle5"/>
    <dgm:cxn modelId="{B5B18972-4170-4E0E-9DB9-27351AC864E5}" type="presParOf" srcId="{C1E4CC24-320E-4E05-9B6C-EC74C9976B17}" destId="{3A13D7E3-1C1F-456C-A902-641A120D319C}" srcOrd="11" destOrd="0" presId="urn:microsoft.com/office/officeart/2005/8/layout/cycle5"/>
    <dgm:cxn modelId="{615F588C-0D8D-4D97-A0DB-4EBF8D7A6294}" type="presParOf" srcId="{C1E4CC24-320E-4E05-9B6C-EC74C9976B17}" destId="{2E13E313-4588-4798-B502-B332B58436B1}" srcOrd="12" destOrd="0" presId="urn:microsoft.com/office/officeart/2005/8/layout/cycle5"/>
    <dgm:cxn modelId="{B6E3B33C-9A5B-4BF0-B38A-C3AF64616578}" type="presParOf" srcId="{C1E4CC24-320E-4E05-9B6C-EC74C9976B17}" destId="{ADB2A33C-AC01-4220-9475-149D0258BBB9}" srcOrd="13" destOrd="0" presId="urn:microsoft.com/office/officeart/2005/8/layout/cycle5"/>
    <dgm:cxn modelId="{39763FD7-23FE-4F00-B43E-E33AA26E6C48}" type="presParOf" srcId="{C1E4CC24-320E-4E05-9B6C-EC74C9976B17}" destId="{8D2FCA32-D410-4644-BD31-5FD2BAEB2086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7C3FA4-2AD0-49C3-87E3-9B659D362C21}">
      <dsp:nvSpPr>
        <dsp:cNvPr id="0" name=""/>
        <dsp:cNvSpPr/>
      </dsp:nvSpPr>
      <dsp:spPr>
        <a:xfrm>
          <a:off x="4544094" y="0"/>
          <a:ext cx="1427410" cy="927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Easter: White</a:t>
          </a:r>
          <a:endParaRPr lang="en-US" sz="1400" kern="1200" dirty="0"/>
        </a:p>
      </dsp:txBody>
      <dsp:txXfrm>
        <a:off x="4589386" y="45292"/>
        <a:ext cx="1336826" cy="837232"/>
      </dsp:txXfrm>
    </dsp:sp>
    <dsp:sp modelId="{8701C5F4-8180-49E8-9487-A5BCCF598ADF}">
      <dsp:nvSpPr>
        <dsp:cNvPr id="0" name=""/>
        <dsp:cNvSpPr/>
      </dsp:nvSpPr>
      <dsp:spPr>
        <a:xfrm>
          <a:off x="3528637" y="511530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2640543" y="173511"/>
              </a:moveTo>
              <a:arcTo wR="1856803" hR="1856803" stAng="17697999" swAng="121021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2937A1-C4C0-44B9-98B7-21241FDEB971}">
      <dsp:nvSpPr>
        <dsp:cNvPr id="0" name=""/>
        <dsp:cNvSpPr/>
      </dsp:nvSpPr>
      <dsp:spPr>
        <a:xfrm>
          <a:off x="6305981" y="1217644"/>
          <a:ext cx="1427410" cy="6246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Pentecost: Red</a:t>
          </a:r>
          <a:endParaRPr lang="en-US" sz="1400" kern="1200" dirty="0"/>
        </a:p>
      </dsp:txBody>
      <dsp:txXfrm>
        <a:off x="6336476" y="1248139"/>
        <a:ext cx="1366420" cy="563699"/>
      </dsp:txXfrm>
    </dsp:sp>
    <dsp:sp modelId="{FDE38342-2ACD-40A2-8B7F-77C33F29B08D}">
      <dsp:nvSpPr>
        <dsp:cNvPr id="0" name=""/>
        <dsp:cNvSpPr/>
      </dsp:nvSpPr>
      <dsp:spPr>
        <a:xfrm>
          <a:off x="3461176" y="395267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3712258" y="1786032"/>
              </a:moveTo>
              <a:arcTo wR="1856803" hR="1856803" stAng="21468939" swAng="202604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7CB754-0819-42B9-B1C5-BC96E15ED778}">
      <dsp:nvSpPr>
        <dsp:cNvPr id="0" name=""/>
        <dsp:cNvSpPr/>
      </dsp:nvSpPr>
      <dsp:spPr>
        <a:xfrm>
          <a:off x="5635496" y="3498050"/>
          <a:ext cx="1427410" cy="6522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Advent: Purple</a:t>
          </a:r>
          <a:endParaRPr lang="en-US" sz="1400" kern="1200" dirty="0"/>
        </a:p>
      </dsp:txBody>
      <dsp:txXfrm>
        <a:off x="5667335" y="3529889"/>
        <a:ext cx="1363732" cy="588549"/>
      </dsp:txXfrm>
    </dsp:sp>
    <dsp:sp modelId="{4DC46142-804A-4E09-9FCC-99213D9CA22F}">
      <dsp:nvSpPr>
        <dsp:cNvPr id="0" name=""/>
        <dsp:cNvSpPr/>
      </dsp:nvSpPr>
      <dsp:spPr>
        <a:xfrm>
          <a:off x="3400996" y="465174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2085494" y="3699470"/>
              </a:moveTo>
              <a:arcTo wR="1856803" hR="1856803" stAng="4975518" swAng="84896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04B032-4FC4-4D42-886B-36075F4CA8AF}">
      <dsp:nvSpPr>
        <dsp:cNvPr id="0" name=""/>
        <dsp:cNvSpPr/>
      </dsp:nvSpPr>
      <dsp:spPr>
        <a:xfrm>
          <a:off x="3452692" y="3360256"/>
          <a:ext cx="1427410" cy="927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Christmas : Gold or White</a:t>
          </a:r>
          <a:endParaRPr lang="en-US" sz="1400" kern="1200" dirty="0"/>
        </a:p>
      </dsp:txBody>
      <dsp:txXfrm>
        <a:off x="3497984" y="3405548"/>
        <a:ext cx="1336826" cy="837232"/>
      </dsp:txXfrm>
    </dsp:sp>
    <dsp:sp modelId="{3A13D7E3-1C1F-456C-A902-641A120D319C}">
      <dsp:nvSpPr>
        <dsp:cNvPr id="0" name=""/>
        <dsp:cNvSpPr/>
      </dsp:nvSpPr>
      <dsp:spPr>
        <a:xfrm>
          <a:off x="3400996" y="465174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182924" y="2660450"/>
              </a:moveTo>
              <a:arcTo wR="1856803" hR="1856803" stAng="9261232" swAng="156254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13E313-4588-4798-B502-B332B58436B1}">
      <dsp:nvSpPr>
        <dsp:cNvPr id="0" name=""/>
        <dsp:cNvSpPr/>
      </dsp:nvSpPr>
      <dsp:spPr>
        <a:xfrm>
          <a:off x="2778169" y="1456836"/>
          <a:ext cx="1427410" cy="582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Ash Wednesday: Purple</a:t>
          </a:r>
          <a:endParaRPr lang="en-US" sz="1400" kern="1200" dirty="0"/>
        </a:p>
      </dsp:txBody>
      <dsp:txXfrm>
        <a:off x="2806615" y="1485282"/>
        <a:ext cx="1370518" cy="525823"/>
      </dsp:txXfrm>
    </dsp:sp>
    <dsp:sp modelId="{8D2FCA32-D410-4644-BD31-5FD2BAEB2086}">
      <dsp:nvSpPr>
        <dsp:cNvPr id="0" name=""/>
        <dsp:cNvSpPr/>
      </dsp:nvSpPr>
      <dsp:spPr>
        <a:xfrm>
          <a:off x="3401919" y="463418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344829" y="779003"/>
              </a:moveTo>
              <a:arcTo wR="1856803" hR="1856803" stAng="12928973" swAng="144646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449D-6F53-403B-AF72-7043155BB1DC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E7B9-07D3-448D-865D-7CC39A94F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59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449D-6F53-403B-AF72-7043155BB1DC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E7B9-07D3-448D-865D-7CC39A94F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45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449D-6F53-403B-AF72-7043155BB1DC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E7B9-07D3-448D-865D-7CC39A94F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9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449D-6F53-403B-AF72-7043155BB1DC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E7B9-07D3-448D-865D-7CC39A94F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75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449D-6F53-403B-AF72-7043155BB1DC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E7B9-07D3-448D-865D-7CC39A94F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449D-6F53-403B-AF72-7043155BB1DC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E7B9-07D3-448D-865D-7CC39A94F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47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449D-6F53-403B-AF72-7043155BB1DC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E7B9-07D3-448D-865D-7CC39A94F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312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449D-6F53-403B-AF72-7043155BB1DC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E7B9-07D3-448D-865D-7CC39A94F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9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449D-6F53-403B-AF72-7043155BB1DC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E7B9-07D3-448D-865D-7CC39A94F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783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449D-6F53-403B-AF72-7043155BB1DC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E7B9-07D3-448D-865D-7CC39A94F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37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449D-6F53-403B-AF72-7043155BB1DC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E7B9-07D3-448D-865D-7CC39A94F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64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3449D-6F53-403B-AF72-7043155BB1DC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BE7B9-07D3-448D-865D-7CC39A94F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578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Psalm+137&amp;version=NRSV#fen-NRSV-16231b" TargetMode="External"/><Relationship Id="rId2" Type="http://schemas.openxmlformats.org/officeDocument/2006/relationships/hyperlink" Target="https://www.biblegateway.com/passage/?search=Psalm+137&amp;version=NRSV#fen-NRSV-16225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Class #3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Bible and Christian Preaching</a:t>
            </a:r>
          </a:p>
          <a:p>
            <a:r>
              <a:rPr lang="en-US" dirty="0" err="1" smtClean="0"/>
              <a:t>Transcontextual</a:t>
            </a:r>
            <a:r>
              <a:rPr lang="en-US" dirty="0" smtClean="0"/>
              <a:t> Hermeneutics</a:t>
            </a:r>
          </a:p>
          <a:p>
            <a:r>
              <a:rPr lang="en-US" dirty="0" smtClean="0"/>
              <a:t>Theories of Biblical Hermeneutics</a:t>
            </a:r>
          </a:p>
          <a:p>
            <a:r>
              <a:rPr lang="en-US" dirty="0" smtClean="0"/>
              <a:t>The Seven Steps of Biblical interpretation for Preaching</a:t>
            </a:r>
          </a:p>
          <a:p>
            <a:r>
              <a:rPr lang="en-US" dirty="0" smtClean="0"/>
              <a:t>Lectionary Preaching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84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The Use of the Lectionary Texts: Examples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Sixth </a:t>
            </a:r>
            <a:r>
              <a:rPr lang="en-US" b="1" dirty="0"/>
              <a:t>Sunday After the </a:t>
            </a:r>
            <a:r>
              <a:rPr lang="en-US" b="1" dirty="0" smtClean="0"/>
              <a:t>Epiphany (Year B):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Title</a:t>
            </a:r>
            <a:r>
              <a:rPr lang="en-US" dirty="0"/>
              <a:t>: </a:t>
            </a:r>
            <a:r>
              <a:rPr lang="en-US" dirty="0" smtClean="0"/>
              <a:t>	 </a:t>
            </a:r>
            <a:r>
              <a:rPr lang="en-US" dirty="0"/>
              <a:t>Heal Us, O Lord! </a:t>
            </a:r>
          </a:p>
          <a:p>
            <a:pPr marL="0" indent="0">
              <a:buNone/>
            </a:pPr>
            <a:r>
              <a:rPr lang="en-US" dirty="0" smtClean="0"/>
              <a:t>	Texts</a:t>
            </a:r>
            <a:r>
              <a:rPr lang="en-US" dirty="0"/>
              <a:t>: 	Psalm 30 </a:t>
            </a:r>
            <a:r>
              <a:rPr lang="en-US" dirty="0" smtClean="0"/>
              <a:t>(Opening Prayer in litany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Mark </a:t>
            </a:r>
            <a:r>
              <a:rPr lang="en-US" dirty="0"/>
              <a:t>1:40-45 </a:t>
            </a:r>
            <a:r>
              <a:rPr lang="en-US" dirty="0" smtClean="0"/>
              <a:t>(supporting </a:t>
            </a:r>
            <a:r>
              <a:rPr lang="en-US" dirty="0"/>
              <a:t>text for the sermon)</a:t>
            </a:r>
          </a:p>
          <a:p>
            <a:pPr marL="0" indent="0">
              <a:buNone/>
            </a:pPr>
            <a:r>
              <a:rPr lang="en-US" dirty="0" smtClean="0"/>
              <a:t>		II </a:t>
            </a:r>
            <a:r>
              <a:rPr lang="en-US" dirty="0"/>
              <a:t>Kings 5:1-14 (the sermon text: “ensemble reading”)</a:t>
            </a:r>
          </a:p>
          <a:p>
            <a:pPr marL="0" indent="0">
              <a:buNone/>
            </a:pPr>
            <a:r>
              <a:rPr lang="en-US" dirty="0" smtClean="0"/>
              <a:t>		I </a:t>
            </a:r>
            <a:r>
              <a:rPr lang="en-US" dirty="0"/>
              <a:t>Corinthians 9:24-27 </a:t>
            </a:r>
            <a:r>
              <a:rPr lang="en-US" dirty="0" smtClean="0"/>
              <a:t>(Charge/Benediction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Transfiguration </a:t>
            </a:r>
            <a:r>
              <a:rPr lang="en-US" b="1" dirty="0"/>
              <a:t>Sunday/Last Sunday Before </a:t>
            </a:r>
            <a:r>
              <a:rPr lang="en-US" b="1" dirty="0" smtClean="0"/>
              <a:t>Lent (Year B):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Title:	With </a:t>
            </a:r>
            <a:r>
              <a:rPr lang="en-US" dirty="0"/>
              <a:t>Raptures (two first-person, dramatized </a:t>
            </a:r>
            <a:r>
              <a:rPr lang="en-US" dirty="0" smtClean="0"/>
              <a:t>mini-sermons </a:t>
            </a:r>
            <a:r>
              <a:rPr lang="en-US" dirty="0"/>
              <a:t>with </a:t>
            </a:r>
            <a:r>
              <a:rPr lang="en-US" dirty="0" smtClean="0"/>
              <a:t>background </a:t>
            </a:r>
            <a:r>
              <a:rPr lang="en-US" dirty="0"/>
              <a:t>photos)</a:t>
            </a:r>
          </a:p>
          <a:p>
            <a:pPr marL="0" indent="0">
              <a:buNone/>
            </a:pPr>
            <a:r>
              <a:rPr lang="en-US" dirty="0" smtClean="0"/>
              <a:t>	Texts</a:t>
            </a:r>
            <a:r>
              <a:rPr lang="en-US" dirty="0"/>
              <a:t>: </a:t>
            </a:r>
            <a:r>
              <a:rPr lang="en-US" dirty="0" smtClean="0"/>
              <a:t>	II </a:t>
            </a:r>
            <a:r>
              <a:rPr lang="en-US" dirty="0"/>
              <a:t>Kings 2:1-12 (the text for Homily I)</a:t>
            </a:r>
          </a:p>
          <a:p>
            <a:pPr marL="0" indent="0">
              <a:buNone/>
            </a:pPr>
            <a:r>
              <a:rPr lang="en-US" dirty="0" smtClean="0"/>
              <a:t>		Psalm 50:1-6 (Opening Prayer; </a:t>
            </a:r>
            <a:r>
              <a:rPr lang="en-US" dirty="0" smtClean="0"/>
              <a:t>Response </a:t>
            </a:r>
            <a:r>
              <a:rPr lang="en-US" dirty="0" smtClean="0"/>
              <a:t>to Homily </a:t>
            </a:r>
            <a:r>
              <a:rPr lang="en-US" dirty="0"/>
              <a:t>I with background music) </a:t>
            </a:r>
          </a:p>
          <a:p>
            <a:pPr marL="0" indent="0">
              <a:buNone/>
            </a:pPr>
            <a:r>
              <a:rPr lang="en-US" dirty="0" smtClean="0"/>
              <a:t>		Mark </a:t>
            </a:r>
            <a:r>
              <a:rPr lang="en-US" dirty="0"/>
              <a:t>9:2-9 (the text for Homily II)</a:t>
            </a:r>
          </a:p>
          <a:p>
            <a:pPr marL="0" indent="0">
              <a:buNone/>
            </a:pPr>
            <a:r>
              <a:rPr lang="en-US" dirty="0" smtClean="0"/>
              <a:t>		II </a:t>
            </a:r>
            <a:r>
              <a:rPr lang="en-US" dirty="0"/>
              <a:t>Corinthians 4:3-6 </a:t>
            </a:r>
            <a:r>
              <a:rPr lang="en-US" dirty="0" smtClean="0"/>
              <a:t>(</a:t>
            </a:r>
            <a:r>
              <a:rPr lang="en-US" smtClean="0"/>
              <a:t>Respone </a:t>
            </a:r>
            <a:r>
              <a:rPr lang="en-US" dirty="0" smtClean="0"/>
              <a:t>to </a:t>
            </a:r>
            <a:r>
              <a:rPr lang="en-US" dirty="0"/>
              <a:t>Homily </a:t>
            </a:r>
            <a:r>
              <a:rPr lang="en-US" dirty="0" smtClean="0"/>
              <a:t>II; Charge/Benediction)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54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The Bible and Christian Preaching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What is the Bible for you?</a:t>
            </a:r>
            <a:r>
              <a:rPr lang="en-US" dirty="0" smtClean="0"/>
              <a:t>    </a:t>
            </a:r>
          </a:p>
          <a:p>
            <a:pPr marL="0" indent="0">
              <a:buNone/>
            </a:pPr>
            <a:r>
              <a:rPr lang="en-US" dirty="0" smtClean="0"/>
              <a:t>“The Bible is authoritative for me, a Christian preacher, in the sense that . . . . 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630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68829"/>
          </a:xfrm>
        </p:spPr>
        <p:txBody>
          <a:bodyPr/>
          <a:lstStyle/>
          <a:p>
            <a:pPr algn="ctr"/>
            <a:r>
              <a:rPr lang="en-US" u="sng" dirty="0" smtClean="0"/>
              <a:t>The Bible and Christian Preaching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6543"/>
            <a:ext cx="10515600" cy="499042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en-US" sz="3200" b="1" dirty="0" smtClean="0"/>
          </a:p>
          <a:p>
            <a:pPr marL="0" lvl="0" indent="0" algn="ctr">
              <a:buNone/>
            </a:pPr>
            <a:r>
              <a:rPr lang="en-US" sz="3200" b="1" dirty="0" smtClean="0"/>
              <a:t>The </a:t>
            </a:r>
            <a:r>
              <a:rPr lang="en-US" sz="3200" b="1" dirty="0"/>
              <a:t>Use of the </a:t>
            </a:r>
            <a:r>
              <a:rPr lang="en-US" sz="3200" b="1" dirty="0" smtClean="0"/>
              <a:t>Bible in  the Christian Church</a:t>
            </a:r>
            <a:r>
              <a:rPr lang="en-US" b="1" dirty="0" smtClean="0"/>
              <a:t>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The Rejection of the OT:</a:t>
            </a:r>
          </a:p>
          <a:p>
            <a:pPr lvl="1"/>
            <a:r>
              <a:rPr lang="en-US" dirty="0" err="1" smtClean="0"/>
              <a:t>Marcionism</a:t>
            </a:r>
            <a:r>
              <a:rPr lang="en-US" dirty="0" smtClean="0"/>
              <a:t> (the 2</a:t>
            </a:r>
            <a:r>
              <a:rPr lang="en-US" baseline="30000" dirty="0" smtClean="0"/>
              <a:t>nd</a:t>
            </a:r>
            <a:r>
              <a:rPr lang="en-US" dirty="0" smtClean="0"/>
              <a:t> century): The wrathful Hebrew God vs. the all-forgiving God of the NT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The Search for the Unity:</a:t>
            </a:r>
          </a:p>
          <a:p>
            <a:pPr lvl="1"/>
            <a:r>
              <a:rPr lang="en-US" dirty="0" smtClean="0"/>
              <a:t>Paul the Apostle/Martin </a:t>
            </a:r>
            <a:r>
              <a:rPr lang="en-US" dirty="0" smtClean="0"/>
              <a:t>Luther: Law </a:t>
            </a:r>
            <a:r>
              <a:rPr lang="en-US" dirty="0"/>
              <a:t>and grace</a:t>
            </a:r>
          </a:p>
          <a:p>
            <a:pPr lvl="1"/>
            <a:r>
              <a:rPr lang="en-US" dirty="0" smtClean="0"/>
              <a:t>Julius </a:t>
            </a:r>
            <a:r>
              <a:rPr lang="en-US" dirty="0" err="1" smtClean="0"/>
              <a:t>Wellhausen</a:t>
            </a:r>
            <a:r>
              <a:rPr lang="en-US" dirty="0" smtClean="0"/>
              <a:t>: Promise </a:t>
            </a:r>
            <a:r>
              <a:rPr lang="en-US" dirty="0"/>
              <a:t>and </a:t>
            </a:r>
            <a:r>
              <a:rPr lang="en-US" dirty="0" smtClean="0"/>
              <a:t>fulfillment</a:t>
            </a:r>
          </a:p>
          <a:p>
            <a:pPr lvl="1"/>
            <a:r>
              <a:rPr lang="en-US" dirty="0" smtClean="0"/>
              <a:t>Historical </a:t>
            </a:r>
            <a:r>
              <a:rPr lang="en-US" dirty="0" smtClean="0"/>
              <a:t>Criticism</a:t>
            </a:r>
            <a:r>
              <a:rPr lang="en-US" dirty="0" smtClean="0"/>
              <a:t>: The Hebrew Bible (</a:t>
            </a:r>
            <a:r>
              <a:rPr lang="en-US" i="1" dirty="0" err="1" smtClean="0"/>
              <a:t>Tanakh</a:t>
            </a:r>
            <a:r>
              <a:rPr lang="en-US" dirty="0" smtClean="0"/>
              <a:t>) or the OT?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Kim: </a:t>
            </a:r>
            <a:r>
              <a:rPr lang="en-US" dirty="0" err="1" smtClean="0"/>
              <a:t>Transcontextual</a:t>
            </a:r>
            <a:r>
              <a:rPr lang="en-US" dirty="0" smtClean="0"/>
              <a:t> Hermeneutics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52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err="1" smtClean="0"/>
              <a:t>Transcontextual</a:t>
            </a:r>
            <a:r>
              <a:rPr lang="en-US" u="sng" dirty="0" smtClean="0"/>
              <a:t> Hermeneutics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625" y="1847850"/>
            <a:ext cx="10515600" cy="4351338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“What is God doing in the world in order to make and keep human life human?  Where do we find the presence and work of God</a:t>
            </a:r>
            <a:r>
              <a:rPr lang="en-US" dirty="0" smtClean="0"/>
              <a:t>?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err="1" smtClean="0"/>
              <a:t>Christomonism</a:t>
            </a:r>
            <a:r>
              <a:rPr lang="en-US" dirty="0" smtClean="0"/>
              <a:t> (Christocentric) </a:t>
            </a:r>
            <a:r>
              <a:rPr lang="en-US" dirty="0"/>
              <a:t>vs. </a:t>
            </a:r>
            <a:r>
              <a:rPr lang="en-US" dirty="0" err="1" smtClean="0"/>
              <a:t>Trinitarianism</a:t>
            </a:r>
            <a:r>
              <a:rPr lang="en-US" dirty="0" smtClean="0"/>
              <a:t> (theocentric)</a:t>
            </a:r>
          </a:p>
          <a:p>
            <a:pPr lvl="1"/>
            <a:r>
              <a:rPr lang="en-US" dirty="0" smtClean="0"/>
              <a:t>The linear order</a:t>
            </a:r>
            <a:r>
              <a:rPr lang="en-US" dirty="0" smtClean="0"/>
              <a:t>		Vs. 	</a:t>
            </a:r>
            <a:r>
              <a:rPr lang="en-US" dirty="0" smtClean="0"/>
              <a:t>The Transversal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smtClean="0"/>
              <a:t>OT</a:t>
            </a:r>
            <a:r>
              <a:rPr lang="en-US" dirty="0" smtClean="0"/>
              <a:t>	          </a:t>
            </a:r>
            <a:r>
              <a:rPr lang="en-US" dirty="0" smtClean="0"/>
              <a:t>NT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__________________│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Bible as the book of the revelation of the wisdom of God for humanity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err="1"/>
              <a:t>Intratextuality</a:t>
            </a:r>
            <a:endParaRPr lang="en-US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Intertextuality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err="1"/>
              <a:t>Extratextuality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s://sp.yimg.com/ib/th?id=JN.O97%2bKAPue4UQDsAfKQwzqQ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9651" y="3571295"/>
            <a:ext cx="2394858" cy="1175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1220640" y="4023519"/>
            <a:ext cx="315686" cy="3483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756670" y="4045293"/>
            <a:ext cx="283028" cy="32656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54545" y="3571295"/>
            <a:ext cx="44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251531" y="3918854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75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Theories of Biblical Hermeneutics</a:t>
            </a:r>
            <a:endParaRPr lang="en-US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443255"/>
              </p:ext>
            </p:extLst>
          </p:nvPr>
        </p:nvGraphicFramePr>
        <p:xfrm>
          <a:off x="732692" y="2362294"/>
          <a:ext cx="10515599" cy="38404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469853"/>
                <a:gridCol w="3522873"/>
                <a:gridCol w="3522873"/>
              </a:tblGrid>
              <a:tr h="3597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  </a:t>
                      </a:r>
                      <a:r>
                        <a:rPr lang="en-US" dirty="0" err="1" smtClean="0"/>
                        <a:t>Premodern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 Modern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 Postmodern</a:t>
                      </a:r>
                      <a:endParaRPr lang="en-US" dirty="0"/>
                    </a:p>
                  </a:txBody>
                  <a:tcPr/>
                </a:tc>
              </a:tr>
              <a:tr h="359763">
                <a:tc>
                  <a:txBody>
                    <a:bodyPr/>
                    <a:lstStyle/>
                    <a:p>
                      <a:r>
                        <a:rPr lang="en-US" dirty="0" smtClean="0"/>
                        <a:t>The fourfold meaning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one meaning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Multiple meanings</a:t>
                      </a:r>
                      <a:endParaRPr lang="en-US" dirty="0"/>
                    </a:p>
                  </a:txBody>
                  <a:tcPr/>
                </a:tc>
              </a:tr>
              <a:tr h="887087">
                <a:tc>
                  <a:txBody>
                    <a:bodyPr/>
                    <a:lstStyle/>
                    <a:p>
                      <a:r>
                        <a:rPr lang="en-US" dirty="0" smtClean="0"/>
                        <a:t>The two-step</a:t>
                      </a:r>
                      <a:r>
                        <a:rPr lang="en-US" baseline="0" dirty="0" smtClean="0"/>
                        <a:t> procedure for preaching: </a:t>
                      </a:r>
                      <a:r>
                        <a:rPr lang="en-US" baseline="0" dirty="0" err="1" smtClean="0"/>
                        <a:t>explicatio</a:t>
                      </a:r>
                      <a:r>
                        <a:rPr lang="en-US" baseline="0" dirty="0" smtClean="0"/>
                        <a:t>-application</a:t>
                      </a: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en-US" baseline="0" dirty="0" smtClean="0"/>
                        <a:t>The Literal sense</a:t>
                      </a: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en-US" baseline="0" dirty="0" smtClean="0"/>
                        <a:t>The allegorical sense</a:t>
                      </a: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en-US" baseline="0" dirty="0" smtClean="0"/>
                        <a:t>The moral/</a:t>
                      </a:r>
                      <a:r>
                        <a:rPr lang="en-US" baseline="0" dirty="0" err="1" smtClean="0"/>
                        <a:t>tropological</a:t>
                      </a:r>
                      <a:r>
                        <a:rPr lang="en-US" baseline="0" dirty="0" smtClean="0"/>
                        <a:t> sense</a:t>
                      </a: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en-US" baseline="0" dirty="0" smtClean="0"/>
                        <a:t>The anagogical sense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three-step</a:t>
                      </a:r>
                      <a:r>
                        <a:rPr lang="en-US" baseline="0" dirty="0" smtClean="0"/>
                        <a:t> procedure for preaching: exposition-meditation-application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three-step</a:t>
                      </a:r>
                      <a:r>
                        <a:rPr lang="en-US" baseline="0" dirty="0" smtClean="0"/>
                        <a:t> procedure for preaching: understanding-exploration-appreciation</a:t>
                      </a:r>
                    </a:p>
                    <a:p>
                      <a:pPr algn="ctr"/>
                      <a:r>
                        <a:rPr lang="en-US" baseline="0" dirty="0" smtClean="0"/>
                        <a:t>↓</a:t>
                      </a:r>
                    </a:p>
                    <a:p>
                      <a:pPr algn="ctr"/>
                      <a:r>
                        <a:rPr lang="en-US" u="sng" baseline="0" dirty="0" err="1" smtClean="0"/>
                        <a:t>Transcontextual</a:t>
                      </a:r>
                      <a:r>
                        <a:rPr lang="en-US" u="sng" baseline="0" dirty="0" smtClean="0"/>
                        <a:t> Hermeneutics:</a:t>
                      </a:r>
                    </a:p>
                    <a:p>
                      <a:pPr marL="342900" indent="-342900" algn="l">
                        <a:buAutoNum type="arabicParenR"/>
                      </a:pPr>
                      <a:r>
                        <a:rPr lang="en-US" baseline="0" dirty="0" smtClean="0"/>
                        <a:t>The </a:t>
                      </a:r>
                      <a:r>
                        <a:rPr lang="en-US" baseline="0" dirty="0" err="1" smtClean="0"/>
                        <a:t>interpathic</a:t>
                      </a:r>
                      <a:r>
                        <a:rPr lang="en-US" baseline="0" dirty="0" smtClean="0"/>
                        <a:t> approach</a:t>
                      </a:r>
                    </a:p>
                    <a:p>
                      <a:pPr marL="342900" indent="-342900" algn="l">
                        <a:buAutoNum type="arabicParenR"/>
                      </a:pPr>
                      <a:r>
                        <a:rPr lang="en-US" baseline="0" dirty="0" smtClean="0"/>
                        <a:t>The communitarian reading</a:t>
                      </a:r>
                    </a:p>
                    <a:p>
                      <a:pPr marL="342900" indent="-342900" algn="l">
                        <a:buAutoNum type="arabicParenR"/>
                      </a:pPr>
                      <a:r>
                        <a:rPr lang="en-US" baseline="0" dirty="0" smtClean="0"/>
                        <a:t>The paradigmatic interpretation</a:t>
                      </a:r>
                    </a:p>
                    <a:p>
                      <a:pPr marL="342900" indent="-342900" algn="l">
                        <a:buAutoNum type="arabicParenR"/>
                      </a:pPr>
                      <a:r>
                        <a:rPr lang="en-US" baseline="0" dirty="0" smtClean="0"/>
                        <a:t>An interreligious/multicultural hermeneutic </a:t>
                      </a:r>
                    </a:p>
                    <a:p>
                      <a:pPr marL="342900" indent="-342900" algn="ctr">
                        <a:buAutoNum type="arabicParenR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990492" y="4724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25707975" y="1185679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62" name="Picture 18" descr="https://ca-as-1.agilone.com/im.gif?bid=3&amp;zoneid=77&amp;cb=28173429280&amp;asid=3c180fb1b6c38f61b4f578c5b03380ba&amp;charset=UTF-8&amp;loca=https%3A//www.biblegateway.com/passage/%3Fsearch%3DPsalm+137%26version%3DNRSV&amp;referer=https%3A//www.biblegateway.com/passage/%3Fsearch%3DPsalm+137%26version%3DNIV&amp;source=productid_view%3DBG6-NRSV&amp;a1action=aja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050" y="4830517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832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Psalm 137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By the rivers of Babylon—there we sat down and there we wept when we remembered Zion.</a:t>
            </a:r>
            <a:br>
              <a:rPr lang="en-US" dirty="0" smtClean="0"/>
            </a:br>
            <a:r>
              <a:rPr lang="en-US" baseline="30000" dirty="0" smtClean="0"/>
              <a:t>2 </a:t>
            </a:r>
            <a:r>
              <a:rPr lang="en-US" dirty="0" smtClean="0"/>
              <a:t>On the willows</a:t>
            </a:r>
            <a:r>
              <a:rPr lang="en-US" baseline="30000" dirty="0" smtClean="0"/>
              <a:t>[</a:t>
            </a:r>
            <a:r>
              <a:rPr lang="en-US" baseline="30000" dirty="0" smtClean="0">
                <a:hlinkClick r:id="rId2" tooltip="See footnote a"/>
              </a:rPr>
              <a:t>a</a:t>
            </a:r>
            <a:r>
              <a:rPr lang="en-US" baseline="30000" dirty="0" smtClean="0"/>
              <a:t>]</a:t>
            </a:r>
            <a:r>
              <a:rPr lang="en-US" dirty="0" smtClean="0"/>
              <a:t> there we hung up our harps.</a:t>
            </a:r>
            <a:br>
              <a:rPr lang="en-US" dirty="0" smtClean="0"/>
            </a:br>
            <a:r>
              <a:rPr lang="en-US" baseline="30000" dirty="0" smtClean="0"/>
              <a:t>3 </a:t>
            </a:r>
            <a:r>
              <a:rPr lang="en-US" dirty="0" smtClean="0"/>
              <a:t>For there our captors asked us for songs, and our tormentors asked for mirth, saying, “Sing us one of the songs of Zion!”</a:t>
            </a:r>
          </a:p>
          <a:p>
            <a:pPr marL="0" indent="0">
              <a:buNone/>
            </a:pPr>
            <a:r>
              <a:rPr lang="en-US" baseline="30000" dirty="0" smtClean="0"/>
              <a:t>4 </a:t>
            </a:r>
            <a:r>
              <a:rPr lang="en-US" dirty="0" smtClean="0"/>
              <a:t>How could we sing the </a:t>
            </a:r>
            <a:r>
              <a:rPr lang="en-US" cap="small" dirty="0" smtClean="0">
                <a:effectLst/>
              </a:rPr>
              <a:t>Lord</a:t>
            </a:r>
            <a:r>
              <a:rPr lang="en-US" dirty="0" smtClean="0"/>
              <a:t>’s song in a foreign land?</a:t>
            </a:r>
            <a:br>
              <a:rPr lang="en-US" dirty="0" smtClean="0"/>
            </a:br>
            <a:r>
              <a:rPr lang="en-US" baseline="30000" dirty="0" smtClean="0"/>
              <a:t>5 </a:t>
            </a:r>
            <a:r>
              <a:rPr lang="en-US" dirty="0" smtClean="0"/>
              <a:t>If I forget you, O Jerusalem, let my right hand wither!</a:t>
            </a:r>
            <a:br>
              <a:rPr lang="en-US" dirty="0" smtClean="0"/>
            </a:br>
            <a:r>
              <a:rPr lang="en-US" baseline="30000" dirty="0" smtClean="0"/>
              <a:t>6 </a:t>
            </a:r>
            <a:r>
              <a:rPr lang="en-US" dirty="0" smtClean="0"/>
              <a:t>Let my tongue cling to the roof of my mouth, if I do not remember you,</a:t>
            </a:r>
            <a:br>
              <a:rPr lang="en-US" dirty="0" smtClean="0"/>
            </a:br>
            <a:r>
              <a:rPr lang="en-US" dirty="0" smtClean="0"/>
              <a:t>if I do not set Jerusalem above my highest joy.</a:t>
            </a:r>
          </a:p>
          <a:p>
            <a:pPr marL="0" indent="0">
              <a:buNone/>
            </a:pPr>
            <a:r>
              <a:rPr lang="en-US" baseline="30000" dirty="0" smtClean="0"/>
              <a:t>7 </a:t>
            </a:r>
            <a:r>
              <a:rPr lang="en-US" dirty="0" smtClean="0"/>
              <a:t>Remember, O </a:t>
            </a:r>
            <a:r>
              <a:rPr lang="en-US" cap="small" dirty="0" smtClean="0">
                <a:effectLst/>
              </a:rPr>
              <a:t>Lord</a:t>
            </a:r>
            <a:r>
              <a:rPr lang="en-US" dirty="0" smtClean="0"/>
              <a:t>, against the </a:t>
            </a:r>
            <a:r>
              <a:rPr lang="en-US" dirty="0" err="1" smtClean="0"/>
              <a:t>Edomites</a:t>
            </a:r>
            <a:r>
              <a:rPr lang="en-US" dirty="0" smtClean="0"/>
              <a:t> the day of Jerusalem’s fall,</a:t>
            </a:r>
            <a:br>
              <a:rPr lang="en-US" dirty="0" smtClean="0"/>
            </a:br>
            <a:r>
              <a:rPr lang="en-US" dirty="0" smtClean="0"/>
              <a:t>how they said, “Tear it down! Tear it down!  Down to its foundations!”</a:t>
            </a:r>
            <a:br>
              <a:rPr lang="en-US" dirty="0" smtClean="0"/>
            </a:br>
            <a:r>
              <a:rPr lang="en-US" baseline="30000" dirty="0" smtClean="0"/>
              <a:t>8 </a:t>
            </a:r>
            <a:r>
              <a:rPr lang="en-US" dirty="0" smtClean="0"/>
              <a:t>O daughter Babylon, you devastator!</a:t>
            </a:r>
            <a:r>
              <a:rPr lang="en-US" baseline="30000" dirty="0" smtClean="0"/>
              <a:t>[</a:t>
            </a:r>
            <a:r>
              <a:rPr lang="en-US" baseline="30000" dirty="0" smtClean="0">
                <a:hlinkClick r:id="rId3" tooltip="See footnote b"/>
              </a:rPr>
              <a:t>b</a:t>
            </a:r>
            <a:r>
              <a:rPr lang="en-US" baseline="30000" dirty="0" smtClean="0"/>
              <a:t>]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Happy shall they be who pay you back what you have done to us!</a:t>
            </a:r>
            <a:br>
              <a:rPr lang="en-US" dirty="0" smtClean="0"/>
            </a:br>
            <a:r>
              <a:rPr lang="en-US" baseline="30000" dirty="0" smtClean="0"/>
              <a:t>9 </a:t>
            </a:r>
            <a:r>
              <a:rPr lang="en-US" dirty="0" smtClean="0"/>
              <a:t>Happy shall they be who take your little ones and dash them against the rock!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82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The Meaning of Psalm 137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fourfold meaning  (the </a:t>
            </a:r>
            <a:r>
              <a:rPr lang="en-US" dirty="0" err="1" smtClean="0"/>
              <a:t>Premodern</a:t>
            </a:r>
            <a:r>
              <a:rPr lang="en-US" dirty="0" smtClean="0"/>
              <a:t>):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Jerusalem:	1) A </a:t>
            </a:r>
            <a:r>
              <a:rPr lang="en-US" dirty="0" smtClean="0"/>
              <a:t>city in the Middle East </a:t>
            </a:r>
            <a:r>
              <a:rPr lang="en-US" dirty="0" smtClean="0"/>
              <a:t>(literal)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/>
              <a:t>	2)The </a:t>
            </a:r>
            <a:r>
              <a:rPr lang="en-US" dirty="0" smtClean="0"/>
              <a:t>Church </a:t>
            </a:r>
            <a:r>
              <a:rPr lang="en-US" dirty="0" smtClean="0"/>
              <a:t>(allegorical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smtClean="0"/>
              <a:t>3) The </a:t>
            </a:r>
            <a:r>
              <a:rPr lang="en-US" dirty="0" smtClean="0"/>
              <a:t>faithful soul </a:t>
            </a:r>
            <a:r>
              <a:rPr lang="en-US" dirty="0" smtClean="0"/>
              <a:t>(</a:t>
            </a:r>
            <a:r>
              <a:rPr lang="en-US" dirty="0" err="1" smtClean="0"/>
              <a:t>tropological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smtClean="0"/>
              <a:t>4) God’s </a:t>
            </a:r>
            <a:r>
              <a:rPr lang="en-US" dirty="0" smtClean="0"/>
              <a:t>future kingdom </a:t>
            </a:r>
            <a:r>
              <a:rPr lang="en-US" dirty="0" smtClean="0"/>
              <a:t>(anagogical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	The </a:t>
            </a:r>
            <a:r>
              <a:rPr lang="en-US" dirty="0" err="1" smtClean="0"/>
              <a:t>Edomites</a:t>
            </a:r>
            <a:r>
              <a:rPr lang="en-US" dirty="0" smtClean="0"/>
              <a:t> and the Babylonians: the world, the flesh, the devil</a:t>
            </a:r>
          </a:p>
          <a:p>
            <a:r>
              <a:rPr lang="en-US" dirty="0" smtClean="0"/>
              <a:t>The one meaning (the Modern):</a:t>
            </a:r>
          </a:p>
          <a:p>
            <a:r>
              <a:rPr lang="en-US" dirty="0" smtClean="0"/>
              <a:t>The multiple meaning (the Postmodern):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18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The Seven Steps for Biblical Interpretation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69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The Liturgical Calendar</a:t>
            </a:r>
            <a:endParaRPr lang="en-US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0397898"/>
              </p:ext>
            </p:extLst>
          </p:nvPr>
        </p:nvGraphicFramePr>
        <p:xfrm>
          <a:off x="838200" y="1809138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43445" y="2057438"/>
            <a:ext cx="3710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Season </a:t>
            </a:r>
            <a:r>
              <a:rPr lang="en-US" dirty="0" smtClean="0"/>
              <a:t>of Easter (50 days); White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181218" y="2717938"/>
            <a:ext cx="1863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Ascension Sunday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44184" y="3528158"/>
            <a:ext cx="1506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Trinity Sunday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873921" y="4014928"/>
            <a:ext cx="237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Ordinary Times: Green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59710" y="4985367"/>
            <a:ext cx="2285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Christ the King Sunday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44876" y="4780873"/>
            <a:ext cx="3881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Saints Day (1</a:t>
            </a:r>
            <a:r>
              <a:rPr lang="en-US" baseline="30000" dirty="0" smtClean="0"/>
              <a:t>st</a:t>
            </a:r>
            <a:r>
              <a:rPr lang="en-US" dirty="0" smtClean="0"/>
              <a:t> Sunday of </a:t>
            </a:r>
            <a:r>
              <a:rPr lang="en-US" dirty="0" smtClean="0"/>
              <a:t>November)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237455" y="4857020"/>
            <a:ext cx="2905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Day of Epiphany  (01/06)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38200" y="5478486"/>
            <a:ext cx="3483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Season </a:t>
            </a:r>
            <a:r>
              <a:rPr lang="en-US" dirty="0" smtClean="0"/>
              <a:t>of Christmas (12 days): Gold or White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758462" y="4370626"/>
            <a:ext cx="2305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Ordinary Times: Green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559712" y="5992297"/>
            <a:ext cx="3492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Season </a:t>
            </a:r>
            <a:r>
              <a:rPr lang="en-US" dirty="0" smtClean="0"/>
              <a:t>of Advent (4 weeks): Purple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321601" y="2467918"/>
            <a:ext cx="1192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Holy Week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46107" y="2772818"/>
            <a:ext cx="3184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Season </a:t>
            </a:r>
            <a:r>
              <a:rPr lang="en-US" dirty="0" smtClean="0"/>
              <a:t>of Lent (40 days): Purple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96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2357</TotalTime>
  <Words>389</Words>
  <Application>Microsoft Office PowerPoint</Application>
  <PresentationFormat>Widescreen</PresentationFormat>
  <Paragraphs>100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Class #3</vt:lpstr>
      <vt:lpstr>The Bible and Christian Preaching</vt:lpstr>
      <vt:lpstr>The Bible and Christian Preaching</vt:lpstr>
      <vt:lpstr>Transcontextual Hermeneutics</vt:lpstr>
      <vt:lpstr>Theories of Biblical Hermeneutics</vt:lpstr>
      <vt:lpstr>Psalm 137</vt:lpstr>
      <vt:lpstr>The Meaning of Psalm 137</vt:lpstr>
      <vt:lpstr>The Seven Steps for Biblical Interpretation</vt:lpstr>
      <vt:lpstr>The Liturgical Calendar</vt:lpstr>
      <vt:lpstr>The Use of the Lectionary Texts: Examples</vt:lpstr>
    </vt:vector>
  </TitlesOfParts>
  <Company>Iliff School of Theology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Kim, Eunjoo</dc:creator>
  <cp:lastModifiedBy>Kim, Eunjoo</cp:lastModifiedBy>
  <cp:revision>38</cp:revision>
  <dcterms:created xsi:type="dcterms:W3CDTF">2015-09-26T19:02:46Z</dcterms:created>
  <dcterms:modified xsi:type="dcterms:W3CDTF">2015-09-30T18:23:45Z</dcterms:modified>
</cp:coreProperties>
</file>