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89" r:id="rId3"/>
    <p:sldId id="290" r:id="rId4"/>
    <p:sldId id="271" r:id="rId5"/>
    <p:sldId id="276" r:id="rId6"/>
    <p:sldId id="284" r:id="rId7"/>
    <p:sldId id="285" r:id="rId8"/>
    <p:sldId id="273" r:id="rId9"/>
    <p:sldId id="286" r:id="rId10"/>
    <p:sldId id="28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93096" autoAdjust="0"/>
  </p:normalViewPr>
  <p:slideViewPr>
    <p:cSldViewPr snapToGrid="0">
      <p:cViewPr varScale="1">
        <p:scale>
          <a:sx n="82" d="100"/>
          <a:sy n="82" d="100"/>
        </p:scale>
        <p:origin x="816" y="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8D4745-64F4-46A2-9146-A0A79BE59127}"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DD272-25CD-4A02-9121-CD9F87BBFCC5}" type="slidenum">
              <a:rPr lang="en-US" smtClean="0"/>
              <a:t>‹#›</a:t>
            </a:fld>
            <a:endParaRPr lang="en-US"/>
          </a:p>
        </p:txBody>
      </p:sp>
    </p:spTree>
    <p:extLst>
      <p:ext uri="{BB962C8B-B14F-4D97-AF65-F5344CB8AC3E}">
        <p14:creationId xmlns:p14="http://schemas.microsoft.com/office/powerpoint/2010/main" val="770788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8D4745-64F4-46A2-9146-A0A79BE59127}"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DD272-25CD-4A02-9121-CD9F87BBFCC5}" type="slidenum">
              <a:rPr lang="en-US" smtClean="0"/>
              <a:t>‹#›</a:t>
            </a:fld>
            <a:endParaRPr lang="en-US"/>
          </a:p>
        </p:txBody>
      </p:sp>
    </p:spTree>
    <p:extLst>
      <p:ext uri="{BB962C8B-B14F-4D97-AF65-F5344CB8AC3E}">
        <p14:creationId xmlns:p14="http://schemas.microsoft.com/office/powerpoint/2010/main" val="3053314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8D4745-64F4-46A2-9146-A0A79BE59127}"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DD272-25CD-4A02-9121-CD9F87BBFCC5}" type="slidenum">
              <a:rPr lang="en-US" smtClean="0"/>
              <a:t>‹#›</a:t>
            </a:fld>
            <a:endParaRPr lang="en-US"/>
          </a:p>
        </p:txBody>
      </p:sp>
    </p:spTree>
    <p:extLst>
      <p:ext uri="{BB962C8B-B14F-4D97-AF65-F5344CB8AC3E}">
        <p14:creationId xmlns:p14="http://schemas.microsoft.com/office/powerpoint/2010/main" val="2989070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8D4745-64F4-46A2-9146-A0A79BE59127}"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DD272-25CD-4A02-9121-CD9F87BBFCC5}" type="slidenum">
              <a:rPr lang="en-US" smtClean="0"/>
              <a:t>‹#›</a:t>
            </a:fld>
            <a:endParaRPr lang="en-US"/>
          </a:p>
        </p:txBody>
      </p:sp>
    </p:spTree>
    <p:extLst>
      <p:ext uri="{BB962C8B-B14F-4D97-AF65-F5344CB8AC3E}">
        <p14:creationId xmlns:p14="http://schemas.microsoft.com/office/powerpoint/2010/main" val="962682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8D4745-64F4-46A2-9146-A0A79BE59127}"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DD272-25CD-4A02-9121-CD9F87BBFCC5}" type="slidenum">
              <a:rPr lang="en-US" smtClean="0"/>
              <a:t>‹#›</a:t>
            </a:fld>
            <a:endParaRPr lang="en-US"/>
          </a:p>
        </p:txBody>
      </p:sp>
    </p:spTree>
    <p:extLst>
      <p:ext uri="{BB962C8B-B14F-4D97-AF65-F5344CB8AC3E}">
        <p14:creationId xmlns:p14="http://schemas.microsoft.com/office/powerpoint/2010/main" val="2411253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8D4745-64F4-46A2-9146-A0A79BE59127}"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EDD272-25CD-4A02-9121-CD9F87BBFCC5}" type="slidenum">
              <a:rPr lang="en-US" smtClean="0"/>
              <a:t>‹#›</a:t>
            </a:fld>
            <a:endParaRPr lang="en-US"/>
          </a:p>
        </p:txBody>
      </p:sp>
    </p:spTree>
    <p:extLst>
      <p:ext uri="{BB962C8B-B14F-4D97-AF65-F5344CB8AC3E}">
        <p14:creationId xmlns:p14="http://schemas.microsoft.com/office/powerpoint/2010/main" val="161361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8D4745-64F4-46A2-9146-A0A79BE59127}" type="datetimeFigureOut">
              <a:rPr lang="en-US" smtClean="0"/>
              <a:t>10/13/2015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EDD272-25CD-4A02-9121-CD9F87BBFCC5}" type="slidenum">
              <a:rPr lang="en-US" smtClean="0"/>
              <a:t>‹#›</a:t>
            </a:fld>
            <a:endParaRPr lang="en-US"/>
          </a:p>
        </p:txBody>
      </p:sp>
    </p:spTree>
    <p:extLst>
      <p:ext uri="{BB962C8B-B14F-4D97-AF65-F5344CB8AC3E}">
        <p14:creationId xmlns:p14="http://schemas.microsoft.com/office/powerpoint/2010/main" val="1880695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8D4745-64F4-46A2-9146-A0A79BE59127}" type="datetimeFigureOut">
              <a:rPr lang="en-US" smtClean="0"/>
              <a:t>10/13/2015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EDD272-25CD-4A02-9121-CD9F87BBFCC5}" type="slidenum">
              <a:rPr lang="en-US" smtClean="0"/>
              <a:t>‹#›</a:t>
            </a:fld>
            <a:endParaRPr lang="en-US"/>
          </a:p>
        </p:txBody>
      </p:sp>
    </p:spTree>
    <p:extLst>
      <p:ext uri="{BB962C8B-B14F-4D97-AF65-F5344CB8AC3E}">
        <p14:creationId xmlns:p14="http://schemas.microsoft.com/office/powerpoint/2010/main" val="2251635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D4745-64F4-46A2-9146-A0A79BE59127}" type="datetimeFigureOut">
              <a:rPr lang="en-US" smtClean="0"/>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EDD272-25CD-4A02-9121-CD9F87BBFCC5}" type="slidenum">
              <a:rPr lang="en-US" smtClean="0"/>
              <a:t>‹#›</a:t>
            </a:fld>
            <a:endParaRPr lang="en-US"/>
          </a:p>
        </p:txBody>
      </p:sp>
    </p:spTree>
    <p:extLst>
      <p:ext uri="{BB962C8B-B14F-4D97-AF65-F5344CB8AC3E}">
        <p14:creationId xmlns:p14="http://schemas.microsoft.com/office/powerpoint/2010/main" val="3893494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D4745-64F4-46A2-9146-A0A79BE59127}"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EDD272-25CD-4A02-9121-CD9F87BBFCC5}" type="slidenum">
              <a:rPr lang="en-US" smtClean="0"/>
              <a:t>‹#›</a:t>
            </a:fld>
            <a:endParaRPr lang="en-US"/>
          </a:p>
        </p:txBody>
      </p:sp>
    </p:spTree>
    <p:extLst>
      <p:ext uri="{BB962C8B-B14F-4D97-AF65-F5344CB8AC3E}">
        <p14:creationId xmlns:p14="http://schemas.microsoft.com/office/powerpoint/2010/main" val="2507216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D4745-64F4-46A2-9146-A0A79BE59127}"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EDD272-25CD-4A02-9121-CD9F87BBFCC5}" type="slidenum">
              <a:rPr lang="en-US" smtClean="0"/>
              <a:t>‹#›</a:t>
            </a:fld>
            <a:endParaRPr lang="en-US"/>
          </a:p>
        </p:txBody>
      </p:sp>
    </p:spTree>
    <p:extLst>
      <p:ext uri="{BB962C8B-B14F-4D97-AF65-F5344CB8AC3E}">
        <p14:creationId xmlns:p14="http://schemas.microsoft.com/office/powerpoint/2010/main" val="299386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8D4745-64F4-46A2-9146-A0A79BE59127}" type="datetimeFigureOut">
              <a:rPr lang="en-US" smtClean="0"/>
              <a:t>10/13/2015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EDD272-25CD-4A02-9121-CD9F87BBFCC5}" type="slidenum">
              <a:rPr lang="en-US" smtClean="0"/>
              <a:t>‹#›</a:t>
            </a:fld>
            <a:endParaRPr lang="en-US"/>
          </a:p>
        </p:txBody>
      </p:sp>
    </p:spTree>
    <p:extLst>
      <p:ext uri="{BB962C8B-B14F-4D97-AF65-F5344CB8AC3E}">
        <p14:creationId xmlns:p14="http://schemas.microsoft.com/office/powerpoint/2010/main" val="2780902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biblegateway.com/passage/?search=Matthew%206&amp;version=NIV#fen-NIV-23310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Negotiating Diversity</a:t>
            </a:r>
            <a:endParaRPr lang="en-US" u="sng" dirty="0"/>
          </a:p>
        </p:txBody>
      </p:sp>
      <p:sp>
        <p:nvSpPr>
          <p:cNvPr id="3" name="Content Placeholder 2"/>
          <p:cNvSpPr>
            <a:spLocks noGrp="1"/>
          </p:cNvSpPr>
          <p:nvPr>
            <p:ph idx="1"/>
          </p:nvPr>
        </p:nvSpPr>
        <p:spPr/>
        <p:txBody>
          <a:bodyPr/>
          <a:lstStyle/>
          <a:p>
            <a:pPr marL="0" indent="0">
              <a:buNone/>
            </a:pPr>
            <a:r>
              <a:rPr lang="en-US" sz="3200" b="1" smtClean="0"/>
              <a:t>	Diversity </a:t>
            </a:r>
            <a:r>
              <a:rPr lang="en-US" sz="3200" b="1" dirty="0" smtClean="0"/>
              <a:t>Factors:</a:t>
            </a:r>
          </a:p>
          <a:p>
            <a:pPr lvl="3"/>
            <a:r>
              <a:rPr lang="en-US" sz="2800" smtClean="0"/>
              <a:t>Spiritual </a:t>
            </a:r>
            <a:r>
              <a:rPr lang="en-US" sz="2800" dirty="0" smtClean="0"/>
              <a:t>types</a:t>
            </a:r>
          </a:p>
          <a:p>
            <a:pPr lvl="3"/>
            <a:r>
              <a:rPr lang="en-US" sz="2800" dirty="0" smtClean="0"/>
              <a:t>Racial-cultural backgrounds</a:t>
            </a:r>
          </a:p>
          <a:p>
            <a:pPr lvl="3"/>
            <a:r>
              <a:rPr lang="en-US" sz="2800" dirty="0" smtClean="0"/>
              <a:t>Gender/sexuality</a:t>
            </a:r>
          </a:p>
          <a:p>
            <a:pPr lvl="3"/>
            <a:r>
              <a:rPr lang="en-US" sz="2800" dirty="0" smtClean="0"/>
              <a:t>Age/life stages</a:t>
            </a:r>
          </a:p>
          <a:p>
            <a:pPr lvl="3"/>
            <a:r>
              <a:rPr lang="en-US" sz="2800" dirty="0" smtClean="0"/>
              <a:t>Socio-economic class</a:t>
            </a:r>
          </a:p>
          <a:p>
            <a:pPr lvl="3"/>
            <a:r>
              <a:rPr lang="en-US" sz="2800" dirty="0" smtClean="0"/>
              <a:t>Denominational/religious backgrounds</a:t>
            </a:r>
            <a:endParaRPr lang="en-US" sz="2800" dirty="0"/>
          </a:p>
        </p:txBody>
      </p:sp>
    </p:spTree>
    <p:extLst>
      <p:ext uri="{BB962C8B-B14F-4D97-AF65-F5344CB8AC3E}">
        <p14:creationId xmlns:p14="http://schemas.microsoft.com/office/powerpoint/2010/main" val="626324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A Sample Sermon</a:t>
            </a:r>
            <a:endParaRPr lang="en-US" u="sng" dirty="0"/>
          </a:p>
        </p:txBody>
      </p:sp>
      <p:sp>
        <p:nvSpPr>
          <p:cNvPr id="3" name="Content Placeholder 2"/>
          <p:cNvSpPr>
            <a:spLocks noGrp="1"/>
          </p:cNvSpPr>
          <p:nvPr>
            <p:ph idx="1"/>
          </p:nvPr>
        </p:nvSpPr>
        <p:spPr/>
        <p:txBody>
          <a:bodyPr>
            <a:normAutofit fontScale="70000" lnSpcReduction="20000"/>
          </a:bodyPr>
          <a:lstStyle/>
          <a:p>
            <a:pPr marL="0" indent="0" algn="ctr">
              <a:buNone/>
            </a:pPr>
            <a:r>
              <a:rPr lang="en-US" dirty="0" smtClean="0"/>
              <a:t>Title: “Securing Communities”</a:t>
            </a:r>
          </a:p>
          <a:p>
            <a:pPr marL="0" indent="0" algn="ctr">
              <a:buNone/>
            </a:pPr>
            <a:r>
              <a:rPr lang="en-US" dirty="0" smtClean="0"/>
              <a:t>Text: Matthew 6:25-34</a:t>
            </a:r>
          </a:p>
          <a:p>
            <a:pPr marL="0" indent="0">
              <a:buNone/>
            </a:pPr>
            <a:r>
              <a:rPr lang="en-US" sz="2900" dirty="0" smtClean="0">
                <a:solidFill>
                  <a:schemeClr val="accent5"/>
                </a:solidFill>
              </a:rPr>
              <a:t>“</a:t>
            </a:r>
            <a:r>
              <a:rPr lang="en-US" sz="2900" baseline="30000" dirty="0">
                <a:solidFill>
                  <a:schemeClr val="accent5"/>
                </a:solidFill>
              </a:rPr>
              <a:t>24 </a:t>
            </a:r>
            <a:r>
              <a:rPr lang="en-US" sz="2900" dirty="0">
                <a:solidFill>
                  <a:schemeClr val="accent5"/>
                </a:solidFill>
              </a:rPr>
              <a:t>“No one can serve two masters. Either you will hate the one and love the other, or you will be devoted to the one and despise the other. You cannot serve both God and money.</a:t>
            </a:r>
          </a:p>
          <a:p>
            <a:pPr marL="0" indent="0">
              <a:buNone/>
            </a:pPr>
            <a:r>
              <a:rPr lang="en-US" baseline="30000" dirty="0" smtClean="0"/>
              <a:t>25</a:t>
            </a:r>
            <a:r>
              <a:rPr lang="en-US" baseline="30000" dirty="0"/>
              <a:t> </a:t>
            </a:r>
            <a:r>
              <a:rPr lang="en-US" dirty="0"/>
              <a:t>“Therefore I tell you, do not worry about your life, what you will eat or drink; or about your body, what you will wear. Is not life more than food, and the body more than clothes? </a:t>
            </a:r>
            <a:r>
              <a:rPr lang="en-US" baseline="30000" dirty="0"/>
              <a:t>26 </a:t>
            </a:r>
            <a:r>
              <a:rPr lang="en-US" dirty="0"/>
              <a:t>Look at the birds of the air; they do not sow or reap or store away in barns, and yet your heavenly Father feeds them. Are you not much more valuable than they? </a:t>
            </a:r>
            <a:r>
              <a:rPr lang="en-US" baseline="30000" dirty="0"/>
              <a:t>27 </a:t>
            </a:r>
            <a:r>
              <a:rPr lang="en-US" dirty="0"/>
              <a:t>Can any one of you by worrying add a single hour to your life</a:t>
            </a:r>
            <a:r>
              <a:rPr lang="en-US" baseline="30000" dirty="0"/>
              <a:t>[</a:t>
            </a:r>
            <a:r>
              <a:rPr lang="en-US" baseline="30000" dirty="0">
                <a:hlinkClick r:id="rId2" tooltip="See footnote e"/>
              </a:rPr>
              <a:t>e</a:t>
            </a:r>
            <a:r>
              <a:rPr lang="en-US" baseline="30000" dirty="0" smtClean="0"/>
              <a:t>]</a:t>
            </a:r>
            <a:r>
              <a:rPr lang="en-US" dirty="0" smtClean="0"/>
              <a:t>?</a:t>
            </a:r>
          </a:p>
          <a:p>
            <a:pPr marL="0" indent="0">
              <a:buNone/>
            </a:pPr>
            <a:r>
              <a:rPr lang="en-US" baseline="30000" dirty="0" smtClean="0"/>
              <a:t>28</a:t>
            </a:r>
            <a:r>
              <a:rPr lang="en-US" baseline="30000" dirty="0"/>
              <a:t> </a:t>
            </a:r>
            <a:r>
              <a:rPr lang="en-US" dirty="0"/>
              <a:t>“And why do you worry about clothes? See how the flowers of the field grow. They do not labor or spin. </a:t>
            </a:r>
            <a:r>
              <a:rPr lang="en-US" baseline="30000" dirty="0"/>
              <a:t>29 </a:t>
            </a:r>
            <a:r>
              <a:rPr lang="en-US" dirty="0"/>
              <a:t>Yet I tell you that not even Solomon in all his splendor was dressed like one of these. </a:t>
            </a:r>
            <a:r>
              <a:rPr lang="en-US" baseline="30000" dirty="0"/>
              <a:t>30 </a:t>
            </a:r>
            <a:r>
              <a:rPr lang="en-US" dirty="0"/>
              <a:t>If that is how God clothes the grass of the field, which is here today and tomorrow is thrown into the fire, will he not much more clothe you—you of little faith? </a:t>
            </a:r>
            <a:r>
              <a:rPr lang="en-US" baseline="30000" dirty="0"/>
              <a:t>31 </a:t>
            </a:r>
            <a:r>
              <a:rPr lang="en-US" dirty="0"/>
              <a:t>So do not worry, saying, ‘What shall we eat?’ or ‘What shall we drink?’ or ‘What shall we wear?’ </a:t>
            </a:r>
            <a:r>
              <a:rPr lang="en-US" baseline="30000" dirty="0"/>
              <a:t>32 </a:t>
            </a:r>
            <a:r>
              <a:rPr lang="en-US" dirty="0"/>
              <a:t>For the pagans run after all these things, and your heavenly Father knows that you need them. </a:t>
            </a:r>
            <a:r>
              <a:rPr lang="en-US" baseline="30000" dirty="0"/>
              <a:t>33 </a:t>
            </a:r>
            <a:r>
              <a:rPr lang="en-US" dirty="0"/>
              <a:t>But seek first his kingdom and his righteousness, and all these things will be given to you as well. </a:t>
            </a:r>
            <a:r>
              <a:rPr lang="en-US" baseline="30000" dirty="0"/>
              <a:t>34 </a:t>
            </a:r>
            <a:r>
              <a:rPr lang="en-US" dirty="0"/>
              <a:t>Therefore do not worry about tomorrow, for tomorrow will worry about itself. Each day has enough trouble of its own</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251470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Negotiating Diversity</a:t>
            </a:r>
            <a:endParaRPr lang="en-US" u="sng" dirty="0"/>
          </a:p>
        </p:txBody>
      </p:sp>
      <p:sp>
        <p:nvSpPr>
          <p:cNvPr id="3" name="Content Placeholder 2"/>
          <p:cNvSpPr>
            <a:spLocks noGrp="1"/>
          </p:cNvSpPr>
          <p:nvPr>
            <p:ph idx="1"/>
          </p:nvPr>
        </p:nvSpPr>
        <p:spPr/>
        <p:txBody>
          <a:bodyPr/>
          <a:lstStyle/>
          <a:p>
            <a:pPr marL="0" indent="0">
              <a:buNone/>
            </a:pPr>
            <a:endParaRPr lang="en-US" dirty="0" smtClean="0"/>
          </a:p>
          <a:p>
            <a:pPr marL="0" indent="0" algn="ctr">
              <a:buNone/>
            </a:pPr>
            <a:r>
              <a:rPr lang="en-US" sz="3200" dirty="0" smtClean="0"/>
              <a:t>The Rhetoric of Persuasion</a:t>
            </a:r>
          </a:p>
          <a:p>
            <a:pPr marL="0" indent="0" algn="ctr">
              <a:buNone/>
            </a:pPr>
            <a:r>
              <a:rPr lang="en-US" sz="3200" dirty="0" smtClean="0"/>
              <a:t>vs.</a:t>
            </a:r>
          </a:p>
          <a:p>
            <a:pPr marL="0" indent="0" algn="ctr">
              <a:buNone/>
            </a:pPr>
            <a:r>
              <a:rPr lang="en-US" sz="3200" dirty="0" smtClean="0"/>
              <a:t>The Rhetoric of Appeals</a:t>
            </a:r>
            <a:endParaRPr lang="en-US" sz="3200" dirty="0"/>
          </a:p>
        </p:txBody>
      </p:sp>
    </p:spTree>
    <p:extLst>
      <p:ext uri="{BB962C8B-B14F-4D97-AF65-F5344CB8AC3E}">
        <p14:creationId xmlns:p14="http://schemas.microsoft.com/office/powerpoint/2010/main" val="330778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The Rhetoric of Appeals</a:t>
            </a:r>
            <a:endParaRPr lang="en-US" u="sng" dirty="0"/>
          </a:p>
        </p:txBody>
      </p:sp>
      <p:sp>
        <p:nvSpPr>
          <p:cNvPr id="3" name="Content Placeholder 2"/>
          <p:cNvSpPr>
            <a:spLocks noGrp="1"/>
          </p:cNvSpPr>
          <p:nvPr>
            <p:ph idx="1"/>
          </p:nvPr>
        </p:nvSpPr>
        <p:spPr/>
        <p:txBody>
          <a:bodyPr/>
          <a:lstStyle/>
          <a:p>
            <a:pPr marL="0" indent="0" algn="ctr">
              <a:buNone/>
            </a:pPr>
            <a:endParaRPr lang="en-US" b="1" dirty="0" smtClean="0"/>
          </a:p>
          <a:p>
            <a:pPr marL="0" indent="0">
              <a:buNone/>
            </a:pPr>
            <a:r>
              <a:rPr lang="en-US" sz="3200" b="1" dirty="0" smtClean="0"/>
              <a:t>Appeals</a:t>
            </a:r>
            <a:r>
              <a:rPr lang="en-US" sz="3200" b="1" dirty="0"/>
              <a:t>:</a:t>
            </a:r>
          </a:p>
          <a:p>
            <a:r>
              <a:rPr lang="en-US" sz="3200" dirty="0"/>
              <a:t>A pleasing attraction:</a:t>
            </a:r>
          </a:p>
          <a:p>
            <a:pPr marL="0" indent="0">
              <a:buNone/>
            </a:pPr>
            <a:r>
              <a:rPr lang="en-US" sz="3200" dirty="0"/>
              <a:t>	to “please” (</a:t>
            </a:r>
            <a:r>
              <a:rPr lang="en-US" sz="3200" i="1" dirty="0" err="1"/>
              <a:t>plaisir</a:t>
            </a:r>
            <a:r>
              <a:rPr lang="en-US" sz="3200" i="1" dirty="0"/>
              <a:t>)</a:t>
            </a:r>
            <a:r>
              <a:rPr lang="en-US" sz="3200" dirty="0"/>
              <a:t> = “to be agreeable”</a:t>
            </a:r>
          </a:p>
          <a:p>
            <a:r>
              <a:rPr lang="en-US" sz="3200" dirty="0"/>
              <a:t>A petition/pleading:</a:t>
            </a:r>
          </a:p>
          <a:p>
            <a:pPr marL="0" indent="0">
              <a:buNone/>
            </a:pPr>
            <a:r>
              <a:rPr lang="en-US" sz="3200" dirty="0"/>
              <a:t>	to “plead” (</a:t>
            </a:r>
            <a:r>
              <a:rPr lang="en-US" sz="3200" i="1" dirty="0"/>
              <a:t>pleader)</a:t>
            </a:r>
            <a:r>
              <a:rPr lang="en-US" sz="3200" dirty="0"/>
              <a:t> = “to agree or discuss”</a:t>
            </a:r>
          </a:p>
          <a:p>
            <a:pPr marL="0" indent="0">
              <a:buNone/>
            </a:pPr>
            <a:endParaRPr lang="en-US" dirty="0"/>
          </a:p>
        </p:txBody>
      </p:sp>
    </p:spTree>
    <p:extLst>
      <p:ext uri="{BB962C8B-B14F-4D97-AF65-F5344CB8AC3E}">
        <p14:creationId xmlns:p14="http://schemas.microsoft.com/office/powerpoint/2010/main" val="2209721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The Rhetoric of Appeals</a:t>
            </a:r>
            <a:endParaRPr lang="en-US" u="sng" dirty="0"/>
          </a:p>
        </p:txBody>
      </p:sp>
      <p:sp>
        <p:nvSpPr>
          <p:cNvPr id="3" name="Content Placeholder 2"/>
          <p:cNvSpPr>
            <a:spLocks noGrp="1"/>
          </p:cNvSpPr>
          <p:nvPr>
            <p:ph idx="1"/>
          </p:nvPr>
        </p:nvSpPr>
        <p:spPr/>
        <p:txBody>
          <a:bodyPr>
            <a:normAutofit/>
          </a:bodyPr>
          <a:lstStyle/>
          <a:p>
            <a:pPr lvl="3"/>
            <a:r>
              <a:rPr lang="en-US" sz="3200" dirty="0" smtClean="0"/>
              <a:t>Angles: Perspectives or point-of-views</a:t>
            </a:r>
          </a:p>
          <a:p>
            <a:pPr lvl="3"/>
            <a:r>
              <a:rPr lang="en-US" sz="3200" dirty="0" smtClean="0"/>
              <a:t>The Triadic Path</a:t>
            </a:r>
          </a:p>
          <a:p>
            <a:pPr lvl="3"/>
            <a:r>
              <a:rPr lang="en-US" sz="3200" dirty="0" smtClean="0"/>
              <a:t>Language</a:t>
            </a:r>
            <a:endParaRPr lang="en-US" sz="3200" dirty="0"/>
          </a:p>
        </p:txBody>
      </p:sp>
    </p:spTree>
    <p:extLst>
      <p:ext uri="{BB962C8B-B14F-4D97-AF65-F5344CB8AC3E}">
        <p14:creationId xmlns:p14="http://schemas.microsoft.com/office/powerpoint/2010/main" val="494427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The Triadic Path</a:t>
            </a:r>
            <a:endParaRPr lang="en-US" u="sng" dirty="0"/>
          </a:p>
        </p:txBody>
      </p:sp>
      <p:pic>
        <p:nvPicPr>
          <p:cNvPr id="2054" name="Picture 6" descr="circ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9298" y="2594120"/>
            <a:ext cx="3040265" cy="3215666"/>
          </a:xfrm>
          <a:prstGeom prst="rect">
            <a:avLst/>
          </a:prstGeom>
          <a:noFill/>
          <a:extLst>
            <a:ext uri="{909E8E84-426E-40DD-AFC4-6F175D3DCCD1}">
              <a14:hiddenFill xmlns:a14="http://schemas.microsoft.com/office/drawing/2010/main">
                <a:solidFill>
                  <a:srgbClr val="FFFFFF"/>
                </a:solidFill>
              </a14:hiddenFill>
            </a:ext>
          </a:extLst>
        </p:spPr>
      </p:pic>
      <p:sp>
        <p:nvSpPr>
          <p:cNvPr id="3" name="Right Arrow 2"/>
          <p:cNvSpPr/>
          <p:nvPr/>
        </p:nvSpPr>
        <p:spPr>
          <a:xfrm>
            <a:off x="4764470" y="395963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8" name="Picture 10" descr="Ellip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7785" y="2085278"/>
            <a:ext cx="5236015" cy="3943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5876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Language</a:t>
            </a:r>
            <a:endParaRPr lang="en-US"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2715814"/>
              </p:ext>
            </p:extLst>
          </p:nvPr>
        </p:nvGraphicFramePr>
        <p:xfrm>
          <a:off x="838200" y="1825625"/>
          <a:ext cx="10515600" cy="4572000"/>
        </p:xfrm>
        <a:graphic>
          <a:graphicData uri="http://schemas.openxmlformats.org/drawingml/2006/table">
            <a:tbl>
              <a:tblPr firstRow="1" bandRow="1">
                <a:tableStyleId>{F5AB1C69-6EDB-4FF4-983F-18BD219EF322}</a:tableStyleId>
              </a:tblPr>
              <a:tblGrid>
                <a:gridCol w="5257800"/>
                <a:gridCol w="5257800"/>
              </a:tblGrid>
              <a:tr h="370840">
                <a:tc>
                  <a:txBody>
                    <a:bodyPr/>
                    <a:lstStyle/>
                    <a:p>
                      <a:pPr algn="ctr"/>
                      <a:r>
                        <a:rPr lang="en-US" sz="2800" dirty="0" smtClean="0"/>
                        <a:t>Language of Persuasion</a:t>
                      </a:r>
                      <a:endParaRPr lang="en-US" sz="2800" dirty="0"/>
                    </a:p>
                  </a:txBody>
                  <a:tcPr/>
                </a:tc>
                <a:tc>
                  <a:txBody>
                    <a:bodyPr/>
                    <a:lstStyle/>
                    <a:p>
                      <a:pPr algn="ctr"/>
                      <a:r>
                        <a:rPr lang="en-US" sz="2800" dirty="0" smtClean="0"/>
                        <a:t>Language of Appeals</a:t>
                      </a:r>
                      <a:endParaRPr lang="en-US" sz="2800" dirty="0"/>
                    </a:p>
                  </a:txBody>
                  <a:tcPr/>
                </a:tc>
              </a:tr>
              <a:tr h="370840">
                <a:tc>
                  <a:txBody>
                    <a:bodyPr/>
                    <a:lstStyle/>
                    <a:p>
                      <a:pPr marL="285750" indent="-285750">
                        <a:buFont typeface="Arial" panose="020B0604020202020204" pitchFamily="34" charset="0"/>
                        <a:buChar char="•"/>
                      </a:pPr>
                      <a:r>
                        <a:rPr lang="en-US" sz="2800" dirty="0" smtClean="0"/>
                        <a:t>Logical</a:t>
                      </a:r>
                      <a:r>
                        <a:rPr lang="en-US" sz="2800" baseline="0" dirty="0" smtClean="0"/>
                        <a:t> and objective language</a:t>
                      </a:r>
                      <a:endParaRPr lang="en-US" sz="2800" dirty="0"/>
                    </a:p>
                  </a:txBody>
                  <a:tcPr/>
                </a:tc>
                <a:tc>
                  <a:txBody>
                    <a:bodyPr/>
                    <a:lstStyle/>
                    <a:p>
                      <a:pPr marL="285750" indent="-285750">
                        <a:buFont typeface="Arial" panose="020B0604020202020204" pitchFamily="34" charset="0"/>
                        <a:buChar char="•"/>
                      </a:pPr>
                      <a:r>
                        <a:rPr lang="en-US" sz="2800" dirty="0" smtClean="0"/>
                        <a:t>Poetic and imaginative language</a:t>
                      </a:r>
                      <a:endParaRPr lang="en-US" sz="2800" dirty="0"/>
                    </a:p>
                  </a:txBody>
                  <a:tcPr/>
                </a:tc>
              </a:tr>
              <a:tr h="370840">
                <a:tc>
                  <a:txBody>
                    <a:bodyPr/>
                    <a:lstStyle/>
                    <a:p>
                      <a:pPr marL="285750" indent="-285750">
                        <a:buFont typeface="Arial" panose="020B0604020202020204" pitchFamily="34" charset="0"/>
                        <a:buChar char="•"/>
                      </a:pPr>
                      <a:r>
                        <a:rPr lang="en-US" sz="2800" dirty="0" smtClean="0"/>
                        <a:t>Conditional and commanding</a:t>
                      </a:r>
                      <a:endParaRPr lang="en-US" sz="2800" dirty="0"/>
                    </a:p>
                  </a:txBody>
                  <a:tcPr/>
                </a:tc>
                <a:tc>
                  <a:txBody>
                    <a:bodyPr/>
                    <a:lstStyle/>
                    <a:p>
                      <a:pPr marL="285750" indent="-285750" algn="l">
                        <a:buFont typeface="Arial" panose="020B0604020202020204" pitchFamily="34" charset="0"/>
                        <a:buChar char="•"/>
                      </a:pPr>
                      <a:r>
                        <a:rPr lang="en-US" sz="2800" dirty="0" smtClean="0"/>
                        <a:t>Indicative and descriptive</a:t>
                      </a:r>
                      <a:endParaRPr lang="en-US" sz="2800" dirty="0"/>
                    </a:p>
                  </a:txBody>
                  <a:tcPr/>
                </a:tc>
              </a:tr>
              <a:tr h="370840">
                <a:tc>
                  <a:txBody>
                    <a:bodyPr/>
                    <a:lstStyle/>
                    <a:p>
                      <a:pPr marL="285750" indent="-285750">
                        <a:buFont typeface="Arial" panose="020B0604020202020204" pitchFamily="34" charset="0"/>
                        <a:buChar char="•"/>
                      </a:pPr>
                      <a:r>
                        <a:rPr lang="en-US" sz="2800" dirty="0" smtClean="0"/>
                        <a:t>A report style </a:t>
                      </a:r>
                      <a:endParaRPr lang="en-US" sz="2800" dirty="0"/>
                    </a:p>
                  </a:txBody>
                  <a:tcPr/>
                </a:tc>
                <a:tc>
                  <a:txBody>
                    <a:bodyPr/>
                    <a:lstStyle/>
                    <a:p>
                      <a:pPr marL="285750" indent="-285750" algn="l">
                        <a:buFont typeface="Arial" panose="020B0604020202020204" pitchFamily="34" charset="0"/>
                        <a:buChar char="•"/>
                      </a:pPr>
                      <a:r>
                        <a:rPr lang="en-US" sz="2800" dirty="0" smtClean="0"/>
                        <a:t>A rapport style</a:t>
                      </a:r>
                      <a:endParaRPr lang="en-US" sz="2800" dirty="0"/>
                    </a:p>
                  </a:txBody>
                  <a:tcPr/>
                </a:tc>
              </a:tr>
              <a:tr h="370840">
                <a:tc>
                  <a:txBody>
                    <a:bodyPr/>
                    <a:lstStyle/>
                    <a:p>
                      <a:pPr marL="285750" indent="-285750">
                        <a:buFont typeface="Arial" panose="020B0604020202020204" pitchFamily="34" charset="0"/>
                        <a:buChar char="•"/>
                      </a:pPr>
                      <a:r>
                        <a:rPr lang="en-US" sz="2800" dirty="0" smtClean="0"/>
                        <a:t>Head-oriented</a:t>
                      </a:r>
                      <a:endParaRPr lang="en-US" sz="2800" dirty="0"/>
                    </a:p>
                  </a:txBody>
                  <a:tcPr/>
                </a:tc>
                <a:tc>
                  <a:txBody>
                    <a:bodyPr/>
                    <a:lstStyle/>
                    <a:p>
                      <a:pPr marL="285750" indent="-285750" algn="l">
                        <a:buFont typeface="Arial" panose="020B0604020202020204" pitchFamily="34" charset="0"/>
                        <a:buChar char="•"/>
                      </a:pPr>
                      <a:r>
                        <a:rPr lang="en-US" sz="2800" dirty="0" smtClean="0"/>
                        <a:t>A holistic experience of apperception  </a:t>
                      </a:r>
                      <a:endParaRPr lang="en-US" sz="2800" dirty="0"/>
                    </a:p>
                  </a:txBody>
                  <a:tcPr/>
                </a:tc>
              </a:tr>
              <a:tr h="370840">
                <a:tc>
                  <a:txBody>
                    <a:bodyPr/>
                    <a:lstStyle/>
                    <a:p>
                      <a:pPr marL="285750" indent="-285750">
                        <a:buFont typeface="Arial" panose="020B0604020202020204" pitchFamily="34" charset="0"/>
                        <a:buChar char="•"/>
                      </a:pPr>
                      <a:r>
                        <a:rPr lang="en-US" sz="2800" dirty="0" smtClean="0"/>
                        <a:t>“Win” or “Lose”</a:t>
                      </a:r>
                      <a:endParaRPr lang="en-US" sz="2800" dirty="0"/>
                    </a:p>
                  </a:txBody>
                  <a:tcPr/>
                </a:tc>
                <a:tc>
                  <a:txBody>
                    <a:bodyPr/>
                    <a:lstStyle/>
                    <a:p>
                      <a:pPr marL="285750" indent="-285750" algn="l">
                        <a:buFont typeface="Arial" panose="020B0604020202020204" pitchFamily="34" charset="0"/>
                        <a:buChar char="•"/>
                      </a:pPr>
                      <a:r>
                        <a:rPr lang="en-US" sz="2800" dirty="0" smtClean="0"/>
                        <a:t>An appreciation </a:t>
                      </a:r>
                      <a:endParaRPr lang="en-US" sz="2800" dirty="0"/>
                    </a:p>
                  </a:txBody>
                  <a:tcPr/>
                </a:tc>
              </a:tr>
              <a:tr h="370840">
                <a:tc>
                  <a:txBody>
                    <a:bodyPr/>
                    <a:lstStyle/>
                    <a:p>
                      <a:pPr marL="285750" indent="-285750">
                        <a:buFont typeface="Arial" panose="020B0604020202020204" pitchFamily="34" charset="0"/>
                        <a:buChar char="•"/>
                      </a:pPr>
                      <a:r>
                        <a:rPr lang="en-US" sz="2800" dirty="0" smtClean="0"/>
                        <a:t>Voice in authority</a:t>
                      </a:r>
                      <a:endParaRPr lang="en-US" sz="2800" dirty="0"/>
                    </a:p>
                  </a:txBody>
                  <a:tcPr/>
                </a:tc>
                <a:tc>
                  <a:txBody>
                    <a:bodyPr/>
                    <a:lstStyle/>
                    <a:p>
                      <a:pPr marL="285750" indent="-285750">
                        <a:buFont typeface="Arial" panose="020B0604020202020204" pitchFamily="34" charset="0"/>
                        <a:buChar char="•"/>
                      </a:pPr>
                      <a:r>
                        <a:rPr lang="en-US" sz="2800" dirty="0" smtClean="0"/>
                        <a:t>Embodied language </a:t>
                      </a:r>
                      <a:endParaRPr lang="en-US" sz="2800" dirty="0"/>
                    </a:p>
                  </a:txBody>
                  <a:tcPr/>
                </a:tc>
              </a:tr>
              <a:tr h="370840">
                <a:tc>
                  <a:txBody>
                    <a:bodyPr/>
                    <a:lstStyle/>
                    <a:p>
                      <a:pPr marL="285750" indent="-285750">
                        <a:buFont typeface="Arial" panose="020B0604020202020204" pitchFamily="34" charset="0"/>
                        <a:buChar char="•"/>
                      </a:pPr>
                      <a:r>
                        <a:rPr lang="en-US" sz="2800" dirty="0" smtClean="0"/>
                        <a:t>“You” vs. “I”</a:t>
                      </a:r>
                      <a:endParaRPr lang="en-US" sz="2800" dirty="0"/>
                    </a:p>
                  </a:txBody>
                  <a:tcPr/>
                </a:tc>
                <a:tc>
                  <a:txBody>
                    <a:bodyPr/>
                    <a:lstStyle/>
                    <a:p>
                      <a:pPr marL="285750" indent="-285750" algn="l">
                        <a:buFont typeface="Arial" panose="020B0604020202020204" pitchFamily="34" charset="0"/>
                        <a:buChar char="•"/>
                      </a:pPr>
                      <a:r>
                        <a:rPr lang="en-US" sz="2800" dirty="0" smtClean="0"/>
                        <a:t>“I” and “You” and “We”</a:t>
                      </a:r>
                      <a:endParaRPr lang="en-US" sz="2800" dirty="0"/>
                    </a:p>
                  </a:txBody>
                  <a:tcPr/>
                </a:tc>
              </a:tr>
            </a:tbl>
          </a:graphicData>
        </a:graphic>
      </p:graphicFrame>
    </p:spTree>
    <p:extLst>
      <p:ext uri="{BB962C8B-B14F-4D97-AF65-F5344CB8AC3E}">
        <p14:creationId xmlns:p14="http://schemas.microsoft.com/office/powerpoint/2010/main" val="3437625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Inclusive Language</a:t>
            </a:r>
            <a:endParaRPr lang="en-US" u="sng"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274823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a:t>Preaching as an Art of Shared </a:t>
            </a:r>
            <a:r>
              <a:rPr lang="en-US" u="sng" dirty="0" smtClean="0"/>
              <a:t>Leadership</a:t>
            </a:r>
            <a:endParaRPr lang="en-US" u="sng" dirty="0"/>
          </a:p>
        </p:txBody>
      </p:sp>
      <p:sp>
        <p:nvSpPr>
          <p:cNvPr id="3" name="Content Placeholder 2"/>
          <p:cNvSpPr>
            <a:spLocks noGrp="1"/>
          </p:cNvSpPr>
          <p:nvPr>
            <p:ph idx="1"/>
          </p:nvPr>
        </p:nvSpPr>
        <p:spPr/>
        <p:txBody>
          <a:bodyPr>
            <a:normAutofit/>
          </a:bodyPr>
          <a:lstStyle/>
          <a:p>
            <a:pPr marL="0" indent="0" algn="ctr">
              <a:buNone/>
            </a:pPr>
            <a:endParaRPr lang="en-US" dirty="0" smtClean="0"/>
          </a:p>
          <a:p>
            <a:pPr marL="0" indent="0" algn="ctr">
              <a:buNone/>
            </a:pPr>
            <a:r>
              <a:rPr lang="en-US" sz="3600" b="1" dirty="0" smtClean="0"/>
              <a:t>Negotiating Diversity: Shared Preaching</a:t>
            </a:r>
          </a:p>
          <a:p>
            <a:pPr marL="0" indent="0" algn="ctr">
              <a:buNone/>
            </a:pPr>
            <a:endParaRPr lang="en-US" sz="3600" b="1" dirty="0"/>
          </a:p>
          <a:p>
            <a:pPr marL="0" indent="0" algn="ctr">
              <a:buNone/>
            </a:pPr>
            <a:r>
              <a:rPr lang="en-US" sz="3600" b="1" dirty="0" smtClean="0"/>
              <a:t>The Kaleidoscopic Model:</a:t>
            </a:r>
          </a:p>
          <a:p>
            <a:pPr marL="0" indent="0" algn="ctr">
              <a:buNone/>
            </a:pPr>
            <a:r>
              <a:rPr lang="en-US" sz="3600" u="sng" dirty="0" smtClean="0"/>
              <a:t>Kaleidoscope</a:t>
            </a:r>
            <a:endParaRPr lang="en-US" sz="3600" u="sng" dirty="0" smtClean="0"/>
          </a:p>
          <a:p>
            <a:pPr marL="0" indent="0" algn="ctr">
              <a:buNone/>
            </a:pPr>
            <a:r>
              <a:rPr lang="en-US" sz="3600" dirty="0" smtClean="0"/>
              <a:t> </a:t>
            </a:r>
            <a:r>
              <a:rPr lang="en-US" sz="3600" dirty="0"/>
              <a:t>= </a:t>
            </a:r>
            <a:r>
              <a:rPr lang="en-US" sz="3600" i="1" dirty="0" err="1"/>
              <a:t>kalos</a:t>
            </a:r>
            <a:r>
              <a:rPr lang="en-US" sz="3600" dirty="0"/>
              <a:t> (“beautiful”) + </a:t>
            </a:r>
            <a:r>
              <a:rPr lang="en-US" sz="3600" i="1" dirty="0" err="1"/>
              <a:t>eidos</a:t>
            </a:r>
            <a:r>
              <a:rPr lang="en-US" sz="3600" dirty="0"/>
              <a:t> (“shape”) + </a:t>
            </a:r>
            <a:r>
              <a:rPr lang="en-US" sz="3600" i="1" dirty="0" err="1"/>
              <a:t>skopein</a:t>
            </a:r>
            <a:r>
              <a:rPr lang="en-US" sz="3600" dirty="0"/>
              <a:t> (“to look”)</a:t>
            </a:r>
          </a:p>
          <a:p>
            <a:pPr marL="0" indent="0" algn="ctr">
              <a:buNone/>
            </a:pPr>
            <a:endParaRPr lang="en-US" dirty="0"/>
          </a:p>
        </p:txBody>
      </p:sp>
    </p:spTree>
    <p:extLst>
      <p:ext uri="{BB962C8B-B14F-4D97-AF65-F5344CB8AC3E}">
        <p14:creationId xmlns:p14="http://schemas.microsoft.com/office/powerpoint/2010/main" val="835369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smtClean="0"/>
              <a:t/>
            </a:r>
            <a:br>
              <a:rPr lang="en-US" u="sng" dirty="0" smtClean="0"/>
            </a:br>
            <a:r>
              <a:rPr lang="en-US" u="sng" dirty="0" smtClean="0"/>
              <a:t>Shared Preaching </a:t>
            </a:r>
            <a:br>
              <a:rPr lang="en-US" u="sng" dirty="0" smtClean="0"/>
            </a:br>
            <a:r>
              <a:rPr lang="en-US" u="sng" dirty="0" smtClean="0"/>
              <a:t>As the </a:t>
            </a:r>
            <a:r>
              <a:rPr lang="en-US" u="sng" dirty="0"/>
              <a:t>Appreciation of Kaleidoscopic </a:t>
            </a:r>
            <a:r>
              <a:rPr lang="en-US" u="sng" dirty="0" smtClean="0"/>
              <a:t>Beauty</a:t>
            </a:r>
            <a:r>
              <a:rPr lang="en-US" dirty="0"/>
              <a:t/>
            </a:r>
            <a:br>
              <a:rPr lang="en-US" dirty="0"/>
            </a:br>
            <a:endParaRPr lang="en-US" u="sng" dirty="0"/>
          </a:p>
        </p:txBody>
      </p:sp>
      <p:sp>
        <p:nvSpPr>
          <p:cNvPr id="3" name="Content Placeholder 2"/>
          <p:cNvSpPr>
            <a:spLocks noGrp="1"/>
          </p:cNvSpPr>
          <p:nvPr>
            <p:ph idx="1"/>
          </p:nvPr>
        </p:nvSpPr>
        <p:spPr>
          <a:xfrm>
            <a:off x="838200" y="1966302"/>
            <a:ext cx="10515600" cy="4351338"/>
          </a:xfrm>
        </p:spPr>
        <p:txBody>
          <a:bodyPr/>
          <a:lstStyle/>
          <a:p>
            <a:pPr marL="0" indent="0" algn="ctr">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01509" y="2860431"/>
            <a:ext cx="3868614" cy="423203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923" y="2438400"/>
            <a:ext cx="5275386" cy="4154854"/>
          </a:xfrm>
          <a:prstGeom prst="rect">
            <a:avLst/>
          </a:prstGeom>
        </p:spPr>
      </p:pic>
    </p:spTree>
    <p:extLst>
      <p:ext uri="{BB962C8B-B14F-4D97-AF65-F5344CB8AC3E}">
        <p14:creationId xmlns:p14="http://schemas.microsoft.com/office/powerpoint/2010/main" val="3358647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3703</TotalTime>
  <Words>157</Words>
  <Application>Microsoft Office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Negotiating Diversity</vt:lpstr>
      <vt:lpstr>Negotiating Diversity</vt:lpstr>
      <vt:lpstr>The Rhetoric of Appeals</vt:lpstr>
      <vt:lpstr>The Rhetoric of Appeals</vt:lpstr>
      <vt:lpstr>The Triadic Path</vt:lpstr>
      <vt:lpstr>Language</vt:lpstr>
      <vt:lpstr>Inclusive Language</vt:lpstr>
      <vt:lpstr>Preaching as an Art of Shared Leadership</vt:lpstr>
      <vt:lpstr> Shared Preaching  As the Appreciation of Kaleidoscopic Beauty </vt:lpstr>
      <vt:lpstr>A Sample Sermon</vt:lpstr>
    </vt:vector>
  </TitlesOfParts>
  <Company>Iliff School of Theology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Eunjoo</dc:creator>
  <cp:lastModifiedBy>Kim, Eunjoo</cp:lastModifiedBy>
  <cp:revision>64</cp:revision>
  <dcterms:created xsi:type="dcterms:W3CDTF">2015-01-25T04:17:15Z</dcterms:created>
  <dcterms:modified xsi:type="dcterms:W3CDTF">2015-10-14T18:53:05Z</dcterms:modified>
</cp:coreProperties>
</file>