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97" r:id="rId2"/>
    <p:sldId id="269" r:id="rId3"/>
    <p:sldId id="285" r:id="rId4"/>
    <p:sldId id="286" r:id="rId5"/>
    <p:sldId id="287" r:id="rId6"/>
    <p:sldId id="284" r:id="rId7"/>
    <p:sldId id="280" r:id="rId8"/>
    <p:sldId id="273" r:id="rId9"/>
    <p:sldId id="271" r:id="rId10"/>
    <p:sldId id="274" r:id="rId11"/>
    <p:sldId id="307" r:id="rId12"/>
    <p:sldId id="308" r:id="rId13"/>
    <p:sldId id="309" r:id="rId14"/>
    <p:sldId id="311" r:id="rId15"/>
    <p:sldId id="312" r:id="rId16"/>
    <p:sldId id="315" r:id="rId17"/>
    <p:sldId id="314" r:id="rId18"/>
    <p:sldId id="313" r:id="rId19"/>
    <p:sldId id="298" r:id="rId20"/>
    <p:sldId id="299" r:id="rId21"/>
    <p:sldId id="300" r:id="rId22"/>
    <p:sldId id="301" r:id="rId23"/>
    <p:sldId id="302" r:id="rId24"/>
    <p:sldId id="303" r:id="rId25"/>
    <p:sldId id="304" r:id="rId26"/>
    <p:sldId id="305" r:id="rId27"/>
    <p:sldId id="306" r:id="rId28"/>
    <p:sldId id="295" r:id="rId29"/>
    <p:sldId id="278" r:id="rId3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08" autoAdjust="0"/>
    <p:restoredTop sz="94660"/>
  </p:normalViewPr>
  <p:slideViewPr>
    <p:cSldViewPr snapToGrid="0">
      <p:cViewPr varScale="1">
        <p:scale>
          <a:sx n="96" d="100"/>
          <a:sy n="96" d="100"/>
        </p:scale>
        <p:origin x="72"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B82E8287-DDCD-4B0E-B54C-9ED8B05D3B90}" type="datetimeFigureOut">
              <a:rPr lang="en-US" smtClean="0"/>
              <a:t>1/10/2017</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16A1E01F-F698-4430-902E-06D23029DC79}" type="slidenum">
              <a:rPr lang="en-US" smtClean="0"/>
              <a:t>‹#›</a:t>
            </a:fld>
            <a:endParaRPr lang="en-US"/>
          </a:p>
        </p:txBody>
      </p:sp>
    </p:spTree>
    <p:extLst>
      <p:ext uri="{BB962C8B-B14F-4D97-AF65-F5344CB8AC3E}">
        <p14:creationId xmlns:p14="http://schemas.microsoft.com/office/powerpoint/2010/main" val="3200867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266731A3-032E-48A1-90F7-162132B211FE}" type="datetimeFigureOut">
              <a:rPr lang="en-US" smtClean="0"/>
              <a:t>1/10/2017</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3F7A00B-74E0-471B-9177-58DD96B7FA25}" type="slidenum">
              <a:rPr lang="en-US" smtClean="0"/>
              <a:t>‹#›</a:t>
            </a:fld>
            <a:endParaRPr lang="en-US"/>
          </a:p>
        </p:txBody>
      </p:sp>
    </p:spTree>
    <p:extLst>
      <p:ext uri="{BB962C8B-B14F-4D97-AF65-F5344CB8AC3E}">
        <p14:creationId xmlns:p14="http://schemas.microsoft.com/office/powerpoint/2010/main" val="2785073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distinctively spiritual practices that begin a change process.</a:t>
            </a:r>
          </a:p>
          <a:p>
            <a:r>
              <a:rPr lang="en-US" dirty="0" smtClean="0"/>
              <a:t>The change process is inherently spiritual and theological.</a:t>
            </a:r>
          </a:p>
          <a:p>
            <a:r>
              <a:rPr lang="en-US" dirty="0" smtClean="0"/>
              <a:t>Change happens when compassion is experienced, which in turn shifts theological perspectives on suffering. </a:t>
            </a:r>
          </a:p>
          <a:p>
            <a:r>
              <a:rPr lang="en-US" dirty="0" smtClean="0"/>
              <a:t>Change involves a spiritual and theological integration, which has psychological, relational, and communal outcomes. </a:t>
            </a:r>
            <a:endParaRPr lang="en-US" dirty="0"/>
          </a:p>
        </p:txBody>
      </p:sp>
      <p:sp>
        <p:nvSpPr>
          <p:cNvPr id="4" name="Slide Number Placeholder 3"/>
          <p:cNvSpPr>
            <a:spLocks noGrp="1"/>
          </p:cNvSpPr>
          <p:nvPr>
            <p:ph type="sldNum" sz="quarter" idx="10"/>
          </p:nvPr>
        </p:nvSpPr>
        <p:spPr/>
        <p:txBody>
          <a:bodyPr/>
          <a:lstStyle/>
          <a:p>
            <a:fld id="{5806E566-7B9A-4A47-A7C3-0BC65E1DAA73}" type="slidenum">
              <a:rPr lang="en-US" smtClean="0"/>
              <a:pPr/>
              <a:t>6</a:t>
            </a:fld>
            <a:endParaRPr lang="en-US"/>
          </a:p>
        </p:txBody>
      </p:sp>
    </p:spTree>
    <p:extLst>
      <p:ext uri="{BB962C8B-B14F-4D97-AF65-F5344CB8AC3E}">
        <p14:creationId xmlns:p14="http://schemas.microsoft.com/office/powerpoint/2010/main" val="4154135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solidFill>
                  <a:srgbClr val="C00000"/>
                </a:solidFill>
              </a:rPr>
              <a:t>We experience inevitable tensions of having multiple commitments, each involving core values:</a:t>
            </a:r>
          </a:p>
          <a:p>
            <a:r>
              <a:rPr lang="en-US" sz="1200" dirty="0" smtClean="0">
                <a:solidFill>
                  <a:srgbClr val="C00000"/>
                </a:solidFill>
              </a:rPr>
              <a:t>Being a good parent  / Doing a good job  / Self-care</a:t>
            </a:r>
          </a:p>
          <a:p>
            <a:r>
              <a:rPr lang="en-US" sz="1200" dirty="0" smtClean="0">
                <a:solidFill>
                  <a:srgbClr val="C00000"/>
                </a:solidFill>
              </a:rPr>
              <a:t>Core</a:t>
            </a:r>
            <a:r>
              <a:rPr lang="en-US" sz="1200" baseline="0" dirty="0" smtClean="0">
                <a:solidFill>
                  <a:srgbClr val="C00000"/>
                </a:solidFill>
              </a:rPr>
              <a:t> values conflicts undermine integrity when they give rise to shame and guilt and </a:t>
            </a:r>
            <a:r>
              <a:rPr lang="en-US" sz="1200" dirty="0" smtClean="0"/>
              <a:t>Fear about causing harm by putting ultimate commitments in jeopardy</a:t>
            </a:r>
            <a:endParaRPr lang="en-US" sz="1200" dirty="0" smtClean="0">
              <a:solidFill>
                <a:srgbClr val="C00000"/>
              </a:solidFill>
            </a:endParaRPr>
          </a:p>
          <a:p>
            <a:endParaRPr lang="en-US" dirty="0"/>
          </a:p>
        </p:txBody>
      </p:sp>
      <p:sp>
        <p:nvSpPr>
          <p:cNvPr id="4" name="Slide Number Placeholder 3"/>
          <p:cNvSpPr>
            <a:spLocks noGrp="1"/>
          </p:cNvSpPr>
          <p:nvPr>
            <p:ph type="sldNum" sz="quarter" idx="10"/>
          </p:nvPr>
        </p:nvSpPr>
        <p:spPr/>
        <p:txBody>
          <a:bodyPr/>
          <a:lstStyle/>
          <a:p>
            <a:fld id="{86AA8698-A914-42E4-BEC5-AD51C4CD1C04}" type="slidenum">
              <a:rPr lang="en-US" smtClean="0"/>
              <a:t>11</a:t>
            </a:fld>
            <a:endParaRPr lang="en-US"/>
          </a:p>
        </p:txBody>
      </p:sp>
    </p:spTree>
    <p:extLst>
      <p:ext uri="{BB962C8B-B14F-4D97-AF65-F5344CB8AC3E}">
        <p14:creationId xmlns:p14="http://schemas.microsoft.com/office/powerpoint/2010/main" val="413176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Shame</a:t>
            </a:r>
            <a:r>
              <a:rPr lang="en-US" baseline="0" dirty="0" smtClean="0"/>
              <a:t> guilt and fear narrow our horizons and everything can take on a life or death quality</a:t>
            </a:r>
            <a:endParaRPr lang="en-US" dirty="0"/>
          </a:p>
        </p:txBody>
      </p:sp>
      <p:sp>
        <p:nvSpPr>
          <p:cNvPr id="4" name="Slide Number Placeholder 3"/>
          <p:cNvSpPr>
            <a:spLocks noGrp="1"/>
          </p:cNvSpPr>
          <p:nvPr>
            <p:ph type="sldNum" sz="quarter" idx="10"/>
          </p:nvPr>
        </p:nvSpPr>
        <p:spPr/>
        <p:txBody>
          <a:bodyPr/>
          <a:lstStyle/>
          <a:p>
            <a:fld id="{86AA8698-A914-42E4-BEC5-AD51C4CD1C04}" type="slidenum">
              <a:rPr lang="en-US" smtClean="0"/>
              <a:t>12</a:t>
            </a:fld>
            <a:endParaRPr lang="en-US"/>
          </a:p>
        </p:txBody>
      </p:sp>
    </p:spTree>
    <p:extLst>
      <p:ext uri="{BB962C8B-B14F-4D97-AF65-F5344CB8AC3E}">
        <p14:creationId xmlns:p14="http://schemas.microsoft.com/office/powerpoint/2010/main" val="828014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Spiritual</a:t>
            </a:r>
            <a:r>
              <a:rPr lang="en-US" baseline="0" dirty="0" smtClean="0"/>
              <a:t> practices that foster self-compassion widen our horizons.</a:t>
            </a:r>
            <a:endParaRPr lang="en-US" dirty="0"/>
          </a:p>
        </p:txBody>
      </p:sp>
      <p:sp>
        <p:nvSpPr>
          <p:cNvPr id="4" name="Slide Number Placeholder 3"/>
          <p:cNvSpPr>
            <a:spLocks noGrp="1"/>
          </p:cNvSpPr>
          <p:nvPr>
            <p:ph type="sldNum" sz="quarter" idx="10"/>
          </p:nvPr>
        </p:nvSpPr>
        <p:spPr/>
        <p:txBody>
          <a:bodyPr/>
          <a:lstStyle/>
          <a:p>
            <a:fld id="{5806E566-7B9A-4A47-A7C3-0BC65E1DAA73}" type="slidenum">
              <a:rPr lang="en-US" smtClean="0"/>
              <a:pPr/>
              <a:t>13</a:t>
            </a:fld>
            <a:endParaRPr lang="en-US" dirty="0"/>
          </a:p>
        </p:txBody>
      </p:sp>
    </p:spTree>
    <p:extLst>
      <p:ext uri="{BB962C8B-B14F-4D97-AF65-F5344CB8AC3E}">
        <p14:creationId xmlns:p14="http://schemas.microsoft.com/office/powerpoint/2010/main" val="2706430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solidFill>
                  <a:srgbClr val="C00000"/>
                </a:solidFill>
              </a:rPr>
              <a:t>We experience inevitable tensions of having multiple commitments, each involving core values:</a:t>
            </a:r>
          </a:p>
          <a:p>
            <a:r>
              <a:rPr lang="en-US" sz="1200" dirty="0" smtClean="0">
                <a:solidFill>
                  <a:srgbClr val="C00000"/>
                </a:solidFill>
              </a:rPr>
              <a:t>Being a good parent  / Doing a good job  / Self-care</a:t>
            </a:r>
          </a:p>
          <a:p>
            <a:r>
              <a:rPr lang="en-US" sz="1200" dirty="0" smtClean="0">
                <a:solidFill>
                  <a:srgbClr val="C00000"/>
                </a:solidFill>
              </a:rPr>
              <a:t>Core</a:t>
            </a:r>
            <a:r>
              <a:rPr lang="en-US" sz="1200" baseline="0" dirty="0" smtClean="0">
                <a:solidFill>
                  <a:srgbClr val="C00000"/>
                </a:solidFill>
              </a:rPr>
              <a:t> values conflicts undermine integrity when they give rise to shame and guilt and </a:t>
            </a:r>
            <a:r>
              <a:rPr lang="en-US" sz="1200" dirty="0" smtClean="0"/>
              <a:t>Fear about causing harm by putting ultimate commitments in jeopardy</a:t>
            </a:r>
            <a:endParaRPr lang="en-US" sz="1200" dirty="0" smtClean="0">
              <a:solidFill>
                <a:srgbClr val="C00000"/>
              </a:solidFill>
            </a:endParaRPr>
          </a:p>
          <a:p>
            <a:endParaRPr lang="en-US" dirty="0"/>
          </a:p>
        </p:txBody>
      </p:sp>
      <p:sp>
        <p:nvSpPr>
          <p:cNvPr id="4" name="Slide Number Placeholder 3"/>
          <p:cNvSpPr>
            <a:spLocks noGrp="1"/>
          </p:cNvSpPr>
          <p:nvPr>
            <p:ph type="sldNum" sz="quarter" idx="10"/>
          </p:nvPr>
        </p:nvSpPr>
        <p:spPr/>
        <p:txBody>
          <a:bodyPr/>
          <a:lstStyle/>
          <a:p>
            <a:fld id="{86AA8698-A914-42E4-BEC5-AD51C4CD1C04}" type="slidenum">
              <a:rPr lang="en-US" smtClean="0"/>
              <a:t>14</a:t>
            </a:fld>
            <a:endParaRPr lang="en-US"/>
          </a:p>
        </p:txBody>
      </p:sp>
    </p:spTree>
    <p:extLst>
      <p:ext uri="{BB962C8B-B14F-4D97-AF65-F5344CB8AC3E}">
        <p14:creationId xmlns:p14="http://schemas.microsoft.com/office/powerpoint/2010/main" val="2772960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solidFill>
                  <a:srgbClr val="C00000"/>
                </a:solidFill>
              </a:rPr>
              <a:t>We experience inevitable tensions of having multiple commitments, each involving core values:</a:t>
            </a:r>
          </a:p>
          <a:p>
            <a:r>
              <a:rPr lang="en-US" sz="1200" dirty="0" smtClean="0">
                <a:solidFill>
                  <a:srgbClr val="C00000"/>
                </a:solidFill>
              </a:rPr>
              <a:t>Being a good parent  / Doing a good job  / Self-care</a:t>
            </a:r>
          </a:p>
          <a:p>
            <a:r>
              <a:rPr lang="en-US" sz="1200" dirty="0" smtClean="0">
                <a:solidFill>
                  <a:srgbClr val="C00000"/>
                </a:solidFill>
              </a:rPr>
              <a:t>Core</a:t>
            </a:r>
            <a:r>
              <a:rPr lang="en-US" sz="1200" baseline="0" dirty="0" smtClean="0">
                <a:solidFill>
                  <a:srgbClr val="C00000"/>
                </a:solidFill>
              </a:rPr>
              <a:t> values conflicts undermine integrity when they give rise to shame and guilt and </a:t>
            </a:r>
            <a:r>
              <a:rPr lang="en-US" sz="1200" dirty="0" smtClean="0"/>
              <a:t>Fear about causing harm by putting ultimate commitments in jeopardy</a:t>
            </a:r>
            <a:endParaRPr lang="en-US" sz="1200" dirty="0" smtClean="0">
              <a:solidFill>
                <a:srgbClr val="C00000"/>
              </a:solidFill>
            </a:endParaRPr>
          </a:p>
          <a:p>
            <a:endParaRPr lang="en-US" dirty="0"/>
          </a:p>
        </p:txBody>
      </p:sp>
      <p:sp>
        <p:nvSpPr>
          <p:cNvPr id="4" name="Slide Number Placeholder 3"/>
          <p:cNvSpPr>
            <a:spLocks noGrp="1"/>
          </p:cNvSpPr>
          <p:nvPr>
            <p:ph type="sldNum" sz="quarter" idx="10"/>
          </p:nvPr>
        </p:nvSpPr>
        <p:spPr/>
        <p:txBody>
          <a:bodyPr/>
          <a:lstStyle/>
          <a:p>
            <a:fld id="{86AA8698-A914-42E4-BEC5-AD51C4CD1C04}" type="slidenum">
              <a:rPr lang="en-US" smtClean="0"/>
              <a:t>15</a:t>
            </a:fld>
            <a:endParaRPr lang="en-US"/>
          </a:p>
        </p:txBody>
      </p:sp>
    </p:spTree>
    <p:extLst>
      <p:ext uri="{BB962C8B-B14F-4D97-AF65-F5344CB8AC3E}">
        <p14:creationId xmlns:p14="http://schemas.microsoft.com/office/powerpoint/2010/main" val="692729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6E566-7B9A-4A47-A7C3-0BC65E1DAA73}" type="slidenum">
              <a:rPr lang="en-US" smtClean="0"/>
              <a:pPr/>
              <a:t>16</a:t>
            </a:fld>
            <a:endParaRPr lang="en-US"/>
          </a:p>
        </p:txBody>
      </p:sp>
    </p:spTree>
    <p:extLst>
      <p:ext uri="{BB962C8B-B14F-4D97-AF65-F5344CB8AC3E}">
        <p14:creationId xmlns:p14="http://schemas.microsoft.com/office/powerpoint/2010/main" val="637108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TWENTY MINUTES: </a:t>
            </a:r>
          </a:p>
          <a:p>
            <a:r>
              <a:rPr lang="en-US" b="1" dirty="0" smtClean="0"/>
              <a:t>Fifteen</a:t>
            </a:r>
            <a:r>
              <a:rPr lang="en-US" b="1" baseline="0" dirty="0" smtClean="0"/>
              <a:t> minutes of self reflection</a:t>
            </a:r>
            <a:r>
              <a:rPr lang="en-US" b="1" dirty="0" smtClean="0"/>
              <a:t>:</a:t>
            </a:r>
            <a:r>
              <a:rPr lang="en-US" b="1" baseline="0" dirty="0" smtClean="0"/>
              <a:t> go over the brief list of values, give them 10 - 15”</a:t>
            </a:r>
          </a:p>
          <a:p>
            <a:r>
              <a:rPr lang="en-US" b="1" baseline="0" dirty="0" smtClean="0"/>
              <a:t>Five minutes of plenary discussion about what that was like</a:t>
            </a:r>
            <a:endParaRPr lang="en-US" baseline="0" dirty="0" smtClean="0"/>
          </a:p>
        </p:txBody>
      </p:sp>
      <p:sp>
        <p:nvSpPr>
          <p:cNvPr id="4" name="Slide Number Placeholder 3"/>
          <p:cNvSpPr>
            <a:spLocks noGrp="1"/>
          </p:cNvSpPr>
          <p:nvPr>
            <p:ph type="sldNum" sz="quarter" idx="10"/>
          </p:nvPr>
        </p:nvSpPr>
        <p:spPr/>
        <p:txBody>
          <a:bodyPr/>
          <a:lstStyle/>
          <a:p>
            <a:pPr>
              <a:defRPr/>
            </a:pPr>
            <a:fld id="{69DE2CE3-11F4-45BA-A631-F516EF4D411A}"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1725227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5EDF15-C0F7-4CC8-911B-9F5605EB2041}" type="slidenum">
              <a:rPr lang="en-US" smtClean="0"/>
              <a:t>25</a:t>
            </a:fld>
            <a:endParaRPr lang="en-US"/>
          </a:p>
        </p:txBody>
      </p:sp>
    </p:spTree>
    <p:extLst>
      <p:ext uri="{BB962C8B-B14F-4D97-AF65-F5344CB8AC3E}">
        <p14:creationId xmlns:p14="http://schemas.microsoft.com/office/powerpoint/2010/main" val="1924922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93227B-5FC3-4FA7-A016-ECC4AD8AA0BE}"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9196E-DFFE-4BE3-A188-5A76522BB3AD}" type="slidenum">
              <a:rPr lang="en-US" smtClean="0"/>
              <a:t>‹#›</a:t>
            </a:fld>
            <a:endParaRPr lang="en-US"/>
          </a:p>
        </p:txBody>
      </p:sp>
    </p:spTree>
    <p:extLst>
      <p:ext uri="{BB962C8B-B14F-4D97-AF65-F5344CB8AC3E}">
        <p14:creationId xmlns:p14="http://schemas.microsoft.com/office/powerpoint/2010/main" val="311087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93227B-5FC3-4FA7-A016-ECC4AD8AA0BE}"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9196E-DFFE-4BE3-A188-5A76522BB3AD}" type="slidenum">
              <a:rPr lang="en-US" smtClean="0"/>
              <a:t>‹#›</a:t>
            </a:fld>
            <a:endParaRPr lang="en-US"/>
          </a:p>
        </p:txBody>
      </p:sp>
    </p:spTree>
    <p:extLst>
      <p:ext uri="{BB962C8B-B14F-4D97-AF65-F5344CB8AC3E}">
        <p14:creationId xmlns:p14="http://schemas.microsoft.com/office/powerpoint/2010/main" val="3045828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93227B-5FC3-4FA7-A016-ECC4AD8AA0BE}"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9196E-DFFE-4BE3-A188-5A76522BB3AD}" type="slidenum">
              <a:rPr lang="en-US" smtClean="0"/>
              <a:t>‹#›</a:t>
            </a:fld>
            <a:endParaRPr lang="en-US"/>
          </a:p>
        </p:txBody>
      </p:sp>
    </p:spTree>
    <p:extLst>
      <p:ext uri="{BB962C8B-B14F-4D97-AF65-F5344CB8AC3E}">
        <p14:creationId xmlns:p14="http://schemas.microsoft.com/office/powerpoint/2010/main" val="1935976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93227B-5FC3-4FA7-A016-ECC4AD8AA0BE}"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9196E-DFFE-4BE3-A188-5A76522BB3AD}" type="slidenum">
              <a:rPr lang="en-US" smtClean="0"/>
              <a:t>‹#›</a:t>
            </a:fld>
            <a:endParaRPr lang="en-US"/>
          </a:p>
        </p:txBody>
      </p:sp>
    </p:spTree>
    <p:extLst>
      <p:ext uri="{BB962C8B-B14F-4D97-AF65-F5344CB8AC3E}">
        <p14:creationId xmlns:p14="http://schemas.microsoft.com/office/powerpoint/2010/main" val="3923898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93227B-5FC3-4FA7-A016-ECC4AD8AA0BE}"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9196E-DFFE-4BE3-A188-5A76522BB3AD}" type="slidenum">
              <a:rPr lang="en-US" smtClean="0"/>
              <a:t>‹#›</a:t>
            </a:fld>
            <a:endParaRPr lang="en-US"/>
          </a:p>
        </p:txBody>
      </p:sp>
    </p:spTree>
    <p:extLst>
      <p:ext uri="{BB962C8B-B14F-4D97-AF65-F5344CB8AC3E}">
        <p14:creationId xmlns:p14="http://schemas.microsoft.com/office/powerpoint/2010/main" val="3590784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93227B-5FC3-4FA7-A016-ECC4AD8AA0BE}" type="datetimeFigureOut">
              <a:rPr lang="en-US" smtClean="0"/>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9196E-DFFE-4BE3-A188-5A76522BB3AD}" type="slidenum">
              <a:rPr lang="en-US" smtClean="0"/>
              <a:t>‹#›</a:t>
            </a:fld>
            <a:endParaRPr lang="en-US"/>
          </a:p>
        </p:txBody>
      </p:sp>
    </p:spTree>
    <p:extLst>
      <p:ext uri="{BB962C8B-B14F-4D97-AF65-F5344CB8AC3E}">
        <p14:creationId xmlns:p14="http://schemas.microsoft.com/office/powerpoint/2010/main" val="4237995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93227B-5FC3-4FA7-A016-ECC4AD8AA0BE}" type="datetimeFigureOut">
              <a:rPr lang="en-US" smtClean="0"/>
              <a:t>1/10/2017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49196E-DFFE-4BE3-A188-5A76522BB3AD}" type="slidenum">
              <a:rPr lang="en-US" smtClean="0"/>
              <a:t>‹#›</a:t>
            </a:fld>
            <a:endParaRPr lang="en-US"/>
          </a:p>
        </p:txBody>
      </p:sp>
    </p:spTree>
    <p:extLst>
      <p:ext uri="{BB962C8B-B14F-4D97-AF65-F5344CB8AC3E}">
        <p14:creationId xmlns:p14="http://schemas.microsoft.com/office/powerpoint/2010/main" val="838777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93227B-5FC3-4FA7-A016-ECC4AD8AA0BE}" type="datetimeFigureOut">
              <a:rPr lang="en-US" smtClean="0"/>
              <a:t>1/10/2017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49196E-DFFE-4BE3-A188-5A76522BB3AD}" type="slidenum">
              <a:rPr lang="en-US" smtClean="0"/>
              <a:t>‹#›</a:t>
            </a:fld>
            <a:endParaRPr lang="en-US"/>
          </a:p>
        </p:txBody>
      </p:sp>
    </p:spTree>
    <p:extLst>
      <p:ext uri="{BB962C8B-B14F-4D97-AF65-F5344CB8AC3E}">
        <p14:creationId xmlns:p14="http://schemas.microsoft.com/office/powerpoint/2010/main" val="764112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93227B-5FC3-4FA7-A016-ECC4AD8AA0BE}" type="datetimeFigureOut">
              <a:rPr lang="en-US" smtClean="0"/>
              <a:t>1/10/2017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49196E-DFFE-4BE3-A188-5A76522BB3AD}" type="slidenum">
              <a:rPr lang="en-US" smtClean="0"/>
              <a:t>‹#›</a:t>
            </a:fld>
            <a:endParaRPr lang="en-US"/>
          </a:p>
        </p:txBody>
      </p:sp>
    </p:spTree>
    <p:extLst>
      <p:ext uri="{BB962C8B-B14F-4D97-AF65-F5344CB8AC3E}">
        <p14:creationId xmlns:p14="http://schemas.microsoft.com/office/powerpoint/2010/main" val="3051780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93227B-5FC3-4FA7-A016-ECC4AD8AA0BE}" type="datetimeFigureOut">
              <a:rPr lang="en-US" smtClean="0"/>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9196E-DFFE-4BE3-A188-5A76522BB3AD}" type="slidenum">
              <a:rPr lang="en-US" smtClean="0"/>
              <a:t>‹#›</a:t>
            </a:fld>
            <a:endParaRPr lang="en-US"/>
          </a:p>
        </p:txBody>
      </p:sp>
    </p:spTree>
    <p:extLst>
      <p:ext uri="{BB962C8B-B14F-4D97-AF65-F5344CB8AC3E}">
        <p14:creationId xmlns:p14="http://schemas.microsoft.com/office/powerpoint/2010/main" val="3053558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93227B-5FC3-4FA7-A016-ECC4AD8AA0BE}" type="datetimeFigureOut">
              <a:rPr lang="en-US" smtClean="0"/>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9196E-DFFE-4BE3-A188-5A76522BB3AD}" type="slidenum">
              <a:rPr lang="en-US" smtClean="0"/>
              <a:t>‹#›</a:t>
            </a:fld>
            <a:endParaRPr lang="en-US"/>
          </a:p>
        </p:txBody>
      </p:sp>
    </p:spTree>
    <p:extLst>
      <p:ext uri="{BB962C8B-B14F-4D97-AF65-F5344CB8AC3E}">
        <p14:creationId xmlns:p14="http://schemas.microsoft.com/office/powerpoint/2010/main" val="1676589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000">
              <a:schemeClr val="accent4">
                <a:lumMod val="20000"/>
                <a:lumOff val="80000"/>
              </a:schemeClr>
            </a:gs>
            <a:gs pos="61280">
              <a:srgbClr val="FFE187"/>
            </a:gs>
            <a:gs pos="98000">
              <a:schemeClr val="accent4">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3227B-5FC3-4FA7-A016-ECC4AD8AA0BE}" type="datetimeFigureOut">
              <a:rPr lang="en-US" smtClean="0"/>
              <a:t>1/10/2017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49196E-DFFE-4BE3-A188-5A76522BB3AD}" type="slidenum">
              <a:rPr lang="en-US" smtClean="0"/>
              <a:t>‹#›</a:t>
            </a:fld>
            <a:endParaRPr lang="en-US"/>
          </a:p>
        </p:txBody>
      </p:sp>
    </p:spTree>
    <p:extLst>
      <p:ext uri="{BB962C8B-B14F-4D97-AF65-F5344CB8AC3E}">
        <p14:creationId xmlns:p14="http://schemas.microsoft.com/office/powerpoint/2010/main" val="52687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_ENREF_8"/><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dx.doi.org/10.1016/S0147-1767(03)00032-4"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moralfoundations.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5255"/>
            <a:ext cx="12192000" cy="2654681"/>
          </a:xfrm>
        </p:spPr>
        <p:txBody>
          <a:bodyPr>
            <a:normAutofit/>
          </a:bodyPr>
          <a:lstStyle/>
          <a:p>
            <a:pPr algn="ctr"/>
            <a:r>
              <a:rPr lang="en-US" b="1" dirty="0" smtClean="0">
                <a:latin typeface="+mn-lt"/>
              </a:rPr>
              <a:t>IST 3034 PTSD Course</a:t>
            </a:r>
            <a:endParaRPr lang="en-US" b="1" dirty="0">
              <a:latin typeface="+mn-lt"/>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2196"/>
          <a:stretch/>
        </p:blipFill>
        <p:spPr>
          <a:xfrm>
            <a:off x="0" y="155035"/>
            <a:ext cx="12192000" cy="2276495"/>
          </a:xfrm>
          <a:prstGeom prst="rect">
            <a:avLst/>
          </a:prstGeom>
        </p:spPr>
      </p:pic>
      <p:sp>
        <p:nvSpPr>
          <p:cNvPr id="5" name="Rectangle 4"/>
          <p:cNvSpPr/>
          <p:nvPr/>
        </p:nvSpPr>
        <p:spPr>
          <a:xfrm>
            <a:off x="2235200" y="4959201"/>
            <a:ext cx="7721600" cy="1815882"/>
          </a:xfrm>
          <a:prstGeom prst="rect">
            <a:avLst/>
          </a:prstGeom>
        </p:spPr>
        <p:txBody>
          <a:bodyPr wrap="square">
            <a:spAutoFit/>
          </a:bodyPr>
          <a:lstStyle/>
          <a:p>
            <a:pPr algn="ctr"/>
            <a:r>
              <a:rPr lang="en-US" sz="2800" i="1" dirty="0"/>
              <a:t>Carrie Doehring, Professor of Pastoral </a:t>
            </a:r>
            <a:r>
              <a:rPr lang="en-US" sz="2800" i="1" dirty="0" smtClean="0"/>
              <a:t>Care</a:t>
            </a:r>
          </a:p>
          <a:p>
            <a:pPr algn="ctr"/>
            <a:r>
              <a:rPr lang="en-US" sz="2800" i="1" dirty="0" smtClean="0"/>
              <a:t>Iliff School of Theology</a:t>
            </a:r>
          </a:p>
          <a:p>
            <a:pPr algn="ctr"/>
            <a:r>
              <a:rPr lang="en-US" sz="2800" i="1" dirty="0" smtClean="0"/>
              <a:t>cdoehring@Iliff.edu</a:t>
            </a:r>
            <a:endParaRPr lang="en-US" sz="2800" i="1" dirty="0"/>
          </a:p>
          <a:p>
            <a:pPr algn="ctr"/>
            <a:r>
              <a:rPr lang="en-US" sz="2800" dirty="0" smtClean="0"/>
              <a:t>January 8, 2017</a:t>
            </a:r>
            <a:endParaRPr lang="en-US" sz="2800" dirty="0"/>
          </a:p>
        </p:txBody>
      </p:sp>
    </p:spTree>
    <p:extLst>
      <p:ext uri="{BB962C8B-B14F-4D97-AF65-F5344CB8AC3E}">
        <p14:creationId xmlns:p14="http://schemas.microsoft.com/office/powerpoint/2010/main" val="1207393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smtClean="0"/>
              <a:t>Intercultural Co-Creation of Meanings</a:t>
            </a:r>
            <a:endParaRPr lang="en-US" dirty="0"/>
          </a:p>
        </p:txBody>
      </p:sp>
      <p:sp>
        <p:nvSpPr>
          <p:cNvPr id="3" name="Content Placeholder 2"/>
          <p:cNvSpPr>
            <a:spLocks noGrp="1"/>
          </p:cNvSpPr>
          <p:nvPr>
            <p:ph idx="1"/>
          </p:nvPr>
        </p:nvSpPr>
        <p:spPr>
          <a:xfrm>
            <a:off x="132735" y="1522178"/>
            <a:ext cx="12059265" cy="5335821"/>
          </a:xfrm>
        </p:spPr>
        <p:txBody>
          <a:bodyPr>
            <a:normAutofit fontScale="92500" lnSpcReduction="10000"/>
          </a:bodyPr>
          <a:lstStyle/>
          <a:p>
            <a:r>
              <a:rPr lang="en-US" sz="3600" dirty="0" smtClean="0"/>
              <a:t>Chaplains/spiritual care practitioners </a:t>
            </a:r>
            <a:r>
              <a:rPr lang="en-US" sz="3600" dirty="0" smtClean="0"/>
              <a:t>need to be literate in religions of the world, especially their spiritual and religious practices and ways of understanding suffering</a:t>
            </a:r>
          </a:p>
          <a:p>
            <a:r>
              <a:rPr lang="en-US" sz="3600" dirty="0"/>
              <a:t>Chaplains/spiritual care practitioners  </a:t>
            </a:r>
            <a:r>
              <a:rPr lang="en-US" sz="3600" dirty="0"/>
              <a:t>need </a:t>
            </a:r>
            <a:r>
              <a:rPr lang="en-US" sz="3600" dirty="0" smtClean="0"/>
              <a:t>to be theologically reflexive about how they themselves spiritually integrate personal suffering</a:t>
            </a:r>
          </a:p>
          <a:p>
            <a:r>
              <a:rPr lang="en-US" sz="3600" dirty="0" smtClean="0"/>
              <a:t>Chaplains/spiritual </a:t>
            </a:r>
            <a:r>
              <a:rPr lang="en-US" sz="3600" dirty="0"/>
              <a:t>care practitioners  </a:t>
            </a:r>
            <a:r>
              <a:rPr lang="en-US" sz="3600" dirty="0"/>
              <a:t>need </a:t>
            </a:r>
            <a:r>
              <a:rPr lang="en-US" sz="3600" dirty="0" smtClean="0"/>
              <a:t>to respectfully step into the existential/religious worlds of </a:t>
            </a:r>
            <a:r>
              <a:rPr lang="en-US" sz="3600" dirty="0" smtClean="0"/>
              <a:t>those experiencing PTS</a:t>
            </a:r>
            <a:r>
              <a:rPr lang="en-US" sz="3600" dirty="0" smtClean="0"/>
              <a:t> </a:t>
            </a:r>
            <a:r>
              <a:rPr lang="en-US" sz="3600" dirty="0" smtClean="0"/>
              <a:t>and deeply respect whatever is sacred for them</a:t>
            </a:r>
          </a:p>
          <a:p>
            <a:r>
              <a:rPr lang="en-US" sz="3600" dirty="0" smtClean="0"/>
              <a:t>Once trust is established, </a:t>
            </a:r>
            <a:r>
              <a:rPr lang="en-US" sz="3600" dirty="0"/>
              <a:t>chaplains/spiritual care </a:t>
            </a:r>
            <a:r>
              <a:rPr lang="en-US" sz="3600" dirty="0" smtClean="0"/>
              <a:t>practitioners </a:t>
            </a:r>
            <a:r>
              <a:rPr lang="en-US" sz="3600" dirty="0"/>
              <a:t>need to </a:t>
            </a:r>
            <a:r>
              <a:rPr lang="en-US" sz="3600" dirty="0" smtClean="0"/>
              <a:t>follow the </a:t>
            </a:r>
            <a:r>
              <a:rPr lang="en-US" sz="3600" dirty="0" smtClean="0"/>
              <a:t>other’s </a:t>
            </a:r>
            <a:r>
              <a:rPr lang="en-US" sz="3600" dirty="0" smtClean="0"/>
              <a:t>lead in co-creating meanings (if appropriate) and/or referring to those in that person’s tradition</a:t>
            </a:r>
          </a:p>
          <a:p>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1333" t="53421" r="1333" b="25407"/>
          <a:stretch/>
        </p:blipFill>
        <p:spPr>
          <a:xfrm>
            <a:off x="-141889" y="1178491"/>
            <a:ext cx="12192000" cy="145882"/>
          </a:xfrm>
          <a:prstGeom prst="rect">
            <a:avLst/>
          </a:prstGeom>
        </p:spPr>
      </p:pic>
    </p:spTree>
    <p:extLst>
      <p:ext uri="{BB962C8B-B14F-4D97-AF65-F5344CB8AC3E}">
        <p14:creationId xmlns:p14="http://schemas.microsoft.com/office/powerpoint/2010/main" val="773220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11"/>
          <p:cNvSpPr/>
          <p:nvPr/>
        </p:nvSpPr>
        <p:spPr>
          <a:xfrm>
            <a:off x="6339054" y="3982924"/>
            <a:ext cx="3206388" cy="638144"/>
          </a:xfrm>
          <a:prstGeom prst="rightArrow">
            <a:avLst/>
          </a:prstGeom>
          <a:solidFill>
            <a:schemeClr val="accent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3530" t="140" r="13730" b="8409"/>
          <a:stretch/>
        </p:blipFill>
        <p:spPr>
          <a:xfrm flipH="1">
            <a:off x="2358411" y="2281073"/>
            <a:ext cx="4502431" cy="3773714"/>
          </a:xfrm>
          <a:prstGeom prst="roundRect">
            <a:avLst/>
          </a:prstGeom>
        </p:spPr>
      </p:pic>
      <p:sp>
        <p:nvSpPr>
          <p:cNvPr id="2" name="Title 1"/>
          <p:cNvSpPr>
            <a:spLocks noGrp="1"/>
          </p:cNvSpPr>
          <p:nvPr>
            <p:ph type="title" idx="4294967295"/>
          </p:nvPr>
        </p:nvSpPr>
        <p:spPr>
          <a:xfrm>
            <a:off x="1045028" y="224633"/>
            <a:ext cx="10399112" cy="1001712"/>
          </a:xfrm>
        </p:spPr>
        <p:txBody>
          <a:bodyPr>
            <a:normAutofit fontScale="90000"/>
          </a:bodyPr>
          <a:lstStyle/>
          <a:p>
            <a:pPr algn="ctr"/>
            <a:r>
              <a:rPr lang="en-US" sz="4800" i="1" dirty="0" smtClean="0"/>
              <a:t>Religious &amp; Spiritual Struggles &amp; Moral Stress</a:t>
            </a:r>
            <a:endParaRPr lang="en-US" sz="4800" i="1" dirty="0"/>
          </a:p>
        </p:txBody>
      </p:sp>
      <p:sp>
        <p:nvSpPr>
          <p:cNvPr id="4" name="Content Placeholder 3"/>
          <p:cNvSpPr>
            <a:spLocks noGrp="1"/>
          </p:cNvSpPr>
          <p:nvPr>
            <p:ph sz="half" idx="4294967295"/>
          </p:nvPr>
        </p:nvSpPr>
        <p:spPr>
          <a:xfrm>
            <a:off x="206567" y="2639757"/>
            <a:ext cx="1901481" cy="2066402"/>
          </a:xfrm>
        </p:spPr>
        <p:txBody>
          <a:bodyPr>
            <a:noAutofit/>
          </a:bodyPr>
          <a:lstStyle/>
          <a:p>
            <a:pPr marL="0" indent="0" algn="r">
              <a:buNone/>
            </a:pPr>
            <a:r>
              <a:rPr lang="en-US" sz="3200" dirty="0" smtClean="0">
                <a:solidFill>
                  <a:srgbClr val="C00000"/>
                </a:solidFill>
              </a:rPr>
              <a:t>Being </a:t>
            </a:r>
            <a:r>
              <a:rPr lang="en-US" sz="3200" dirty="0">
                <a:solidFill>
                  <a:srgbClr val="C00000"/>
                </a:solidFill>
              </a:rPr>
              <a:t>a good </a:t>
            </a:r>
          </a:p>
          <a:p>
            <a:pPr marL="0" indent="0" algn="r">
              <a:buNone/>
            </a:pPr>
            <a:r>
              <a:rPr lang="en-US" sz="3200" dirty="0">
                <a:solidFill>
                  <a:srgbClr val="C00000"/>
                </a:solidFill>
              </a:rPr>
              <a:t>s</a:t>
            </a:r>
            <a:r>
              <a:rPr lang="en-US" sz="3200" dirty="0" smtClean="0">
                <a:solidFill>
                  <a:srgbClr val="C00000"/>
                </a:solidFill>
              </a:rPr>
              <a:t>on or daughter,</a:t>
            </a:r>
          </a:p>
          <a:p>
            <a:pPr marL="0" indent="0" algn="r">
              <a:buNone/>
            </a:pPr>
            <a:r>
              <a:rPr lang="en-US" sz="3200" dirty="0">
                <a:solidFill>
                  <a:srgbClr val="C00000"/>
                </a:solidFill>
              </a:rPr>
              <a:t>p</a:t>
            </a:r>
            <a:r>
              <a:rPr lang="en-US" sz="3200" dirty="0" smtClean="0">
                <a:solidFill>
                  <a:srgbClr val="C00000"/>
                </a:solidFill>
              </a:rPr>
              <a:t>artner,</a:t>
            </a:r>
          </a:p>
          <a:p>
            <a:pPr marL="0" indent="0" algn="r">
              <a:buNone/>
            </a:pPr>
            <a:r>
              <a:rPr lang="en-US" sz="3200" dirty="0" smtClean="0">
                <a:solidFill>
                  <a:srgbClr val="C00000"/>
                </a:solidFill>
              </a:rPr>
              <a:t>parent</a:t>
            </a:r>
          </a:p>
          <a:p>
            <a:endParaRPr lang="en-US" sz="3200" dirty="0"/>
          </a:p>
        </p:txBody>
      </p:sp>
      <p:sp>
        <p:nvSpPr>
          <p:cNvPr id="7" name="Curved Down Arrow 6"/>
          <p:cNvSpPr/>
          <p:nvPr/>
        </p:nvSpPr>
        <p:spPr>
          <a:xfrm>
            <a:off x="1408667" y="1602054"/>
            <a:ext cx="3206388" cy="936172"/>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Down Arrow 7"/>
          <p:cNvSpPr/>
          <p:nvPr/>
        </p:nvSpPr>
        <p:spPr>
          <a:xfrm flipH="1">
            <a:off x="4717083" y="1613033"/>
            <a:ext cx="3243943" cy="936172"/>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Explosion 2 9"/>
          <p:cNvSpPr/>
          <p:nvPr/>
        </p:nvSpPr>
        <p:spPr>
          <a:xfrm flipH="1">
            <a:off x="2729206" y="2538226"/>
            <a:ext cx="3760839" cy="2924107"/>
          </a:xfrm>
          <a:prstGeom prst="irregularSeal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Religious struggles, Moral stress</a:t>
            </a:r>
            <a:endParaRPr lang="en-US" sz="2800" b="1" dirty="0">
              <a:solidFill>
                <a:schemeClr val="bg1"/>
              </a:solidFill>
            </a:endParaRPr>
          </a:p>
        </p:txBody>
      </p:sp>
      <p:sp>
        <p:nvSpPr>
          <p:cNvPr id="11" name="Rectangle 10"/>
          <p:cNvSpPr/>
          <p:nvPr/>
        </p:nvSpPr>
        <p:spPr>
          <a:xfrm>
            <a:off x="7074580" y="2639757"/>
            <a:ext cx="1891990" cy="1077218"/>
          </a:xfrm>
          <a:prstGeom prst="rect">
            <a:avLst/>
          </a:prstGeom>
        </p:spPr>
        <p:txBody>
          <a:bodyPr wrap="square">
            <a:spAutoFit/>
          </a:bodyPr>
          <a:lstStyle/>
          <a:p>
            <a:r>
              <a:rPr lang="en-US" sz="3200" dirty="0">
                <a:solidFill>
                  <a:srgbClr val="C00000"/>
                </a:solidFill>
              </a:rPr>
              <a:t>Doing a good </a:t>
            </a:r>
            <a:r>
              <a:rPr lang="en-US" sz="3200" dirty="0" smtClean="0">
                <a:solidFill>
                  <a:srgbClr val="C00000"/>
                </a:solidFill>
              </a:rPr>
              <a:t>job</a:t>
            </a:r>
            <a:endParaRPr lang="en-US" sz="3200" dirty="0">
              <a:solidFill>
                <a:srgbClr val="C00000"/>
              </a:solidFill>
            </a:endParaRPr>
          </a:p>
        </p:txBody>
      </p:sp>
      <p:sp>
        <p:nvSpPr>
          <p:cNvPr id="13" name="TextBox 12"/>
          <p:cNvSpPr txBox="1"/>
          <p:nvPr/>
        </p:nvSpPr>
        <p:spPr>
          <a:xfrm>
            <a:off x="9061121" y="3069003"/>
            <a:ext cx="2623457" cy="3077766"/>
          </a:xfrm>
          <a:prstGeom prst="rect">
            <a:avLst/>
          </a:prstGeom>
          <a:noFill/>
        </p:spPr>
        <p:txBody>
          <a:bodyPr wrap="square" rtlCol="0">
            <a:spAutoFit/>
          </a:bodyPr>
          <a:lstStyle/>
          <a:p>
            <a:pPr algn="ctr"/>
            <a:r>
              <a:rPr lang="en-US" sz="1400" b="1" dirty="0" smtClean="0">
                <a:solidFill>
                  <a:schemeClr val="accent5">
                    <a:lumMod val="75000"/>
                  </a:schemeClr>
                </a:solidFill>
              </a:rPr>
              <a:t> </a:t>
            </a:r>
            <a:endParaRPr lang="en-US" sz="1400" b="1" dirty="0">
              <a:solidFill>
                <a:schemeClr val="accent5">
                  <a:lumMod val="75000"/>
                </a:schemeClr>
              </a:solidFill>
            </a:endParaRPr>
          </a:p>
          <a:p>
            <a:pPr algn="ctr"/>
            <a:r>
              <a:rPr lang="en-US" sz="3600" b="1" dirty="0" smtClean="0">
                <a:solidFill>
                  <a:schemeClr val="accent1">
                    <a:lumMod val="75000"/>
                  </a:schemeClr>
                </a:solidFill>
              </a:rPr>
              <a:t>SHAME</a:t>
            </a:r>
          </a:p>
          <a:p>
            <a:pPr algn="ctr"/>
            <a:r>
              <a:rPr lang="en-US" sz="2400" b="1" dirty="0" smtClean="0">
                <a:solidFill>
                  <a:schemeClr val="accent1">
                    <a:lumMod val="75000"/>
                  </a:schemeClr>
                </a:solidFill>
              </a:rPr>
              <a:t>  </a:t>
            </a:r>
            <a:endParaRPr lang="en-US" sz="2400" b="1" dirty="0">
              <a:solidFill>
                <a:schemeClr val="accent1">
                  <a:lumMod val="75000"/>
                </a:schemeClr>
              </a:solidFill>
            </a:endParaRPr>
          </a:p>
          <a:p>
            <a:pPr algn="ctr"/>
            <a:r>
              <a:rPr lang="en-US" sz="3600" b="1" dirty="0" smtClean="0">
                <a:solidFill>
                  <a:schemeClr val="accent1">
                    <a:lumMod val="75000"/>
                  </a:schemeClr>
                </a:solidFill>
              </a:rPr>
              <a:t>GUILT</a:t>
            </a:r>
          </a:p>
          <a:p>
            <a:pPr algn="ctr"/>
            <a:r>
              <a:rPr lang="en-US" sz="2400" b="1" dirty="0" smtClean="0">
                <a:solidFill>
                  <a:schemeClr val="accent1">
                    <a:lumMod val="75000"/>
                  </a:schemeClr>
                </a:solidFill>
              </a:rPr>
              <a:t>    </a:t>
            </a:r>
            <a:endParaRPr lang="en-US" sz="2400" b="1" dirty="0">
              <a:solidFill>
                <a:schemeClr val="accent1">
                  <a:lumMod val="75000"/>
                </a:schemeClr>
              </a:solidFill>
            </a:endParaRPr>
          </a:p>
          <a:p>
            <a:pPr algn="ctr"/>
            <a:r>
              <a:rPr lang="en-US" sz="3600" b="1" dirty="0" smtClean="0">
                <a:solidFill>
                  <a:schemeClr val="accent1">
                    <a:lumMod val="75000"/>
                  </a:schemeClr>
                </a:solidFill>
              </a:rPr>
              <a:t>FEAR</a:t>
            </a:r>
          </a:p>
          <a:p>
            <a:pPr algn="ctr"/>
            <a:r>
              <a:rPr lang="en-US" sz="2400" b="1" dirty="0" smtClean="0">
                <a:solidFill>
                  <a:schemeClr val="accent1">
                    <a:lumMod val="75000"/>
                  </a:schemeClr>
                </a:solidFill>
              </a:rPr>
              <a:t>  </a:t>
            </a:r>
            <a:endParaRPr lang="en-US" sz="2400" b="1" dirty="0">
              <a:solidFill>
                <a:schemeClr val="accent1">
                  <a:lumMod val="75000"/>
                </a:schemeClr>
              </a:solidFill>
            </a:endParaRPr>
          </a:p>
        </p:txBody>
      </p:sp>
    </p:spTree>
    <p:extLst>
      <p:ext uri="{BB962C8B-B14F-4D97-AF65-F5344CB8AC3E}">
        <p14:creationId xmlns:p14="http://schemas.microsoft.com/office/powerpoint/2010/main" val="311397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build="p"/>
      <p:bldP spid="7" grpId="0" animBg="1"/>
      <p:bldP spid="8" grpId="0" animBg="1"/>
      <p:bldP spid="10" grpId="0" animBg="1"/>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41488" y="274638"/>
            <a:ext cx="10450512" cy="1143000"/>
          </a:xfrm>
        </p:spPr>
        <p:txBody>
          <a:bodyPr>
            <a:normAutofit/>
          </a:bodyPr>
          <a:lstStyle/>
          <a:p>
            <a:r>
              <a:rPr lang="en-US" sz="4000" dirty="0" smtClean="0"/>
              <a:t>Shame/Guilt/Fear Narrow </a:t>
            </a:r>
            <a:r>
              <a:rPr lang="en-US" sz="4000" dirty="0"/>
              <a:t>O</a:t>
            </a:r>
            <a:r>
              <a:rPr lang="en-US" sz="4000" dirty="0" smtClean="0"/>
              <a:t>ur Horizons</a:t>
            </a:r>
            <a:endParaRPr lang="en-US" sz="4000" dirty="0"/>
          </a:p>
        </p:txBody>
      </p:sp>
      <p:pic>
        <p:nvPicPr>
          <p:cNvPr id="4" name="Content Placeholder 3"/>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t="10855" b="13902"/>
          <a:stretch/>
        </p:blipFill>
        <p:spPr>
          <a:xfrm>
            <a:off x="0" y="1"/>
            <a:ext cx="12192000" cy="6880302"/>
          </a:xfrm>
        </p:spPr>
      </p:pic>
    </p:spTree>
    <p:extLst>
      <p:ext uri="{BB962C8B-B14F-4D97-AF65-F5344CB8AC3E}">
        <p14:creationId xmlns:p14="http://schemas.microsoft.com/office/powerpoint/2010/main" val="971551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25317"/>
          <a:stretch/>
        </p:blipFill>
        <p:spPr>
          <a:xfrm>
            <a:off x="0" y="0"/>
            <a:ext cx="12192000" cy="6863256"/>
          </a:xfrm>
          <a:prstGeom prst="rect">
            <a:avLst/>
          </a:prstGeom>
        </p:spPr>
      </p:pic>
    </p:spTree>
    <p:extLst>
      <p:ext uri="{BB962C8B-B14F-4D97-AF65-F5344CB8AC3E}">
        <p14:creationId xmlns:p14="http://schemas.microsoft.com/office/powerpoint/2010/main" val="19152459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11"/>
          <p:cNvSpPr/>
          <p:nvPr/>
        </p:nvSpPr>
        <p:spPr>
          <a:xfrm>
            <a:off x="5311815" y="4068015"/>
            <a:ext cx="1443709" cy="638144"/>
          </a:xfrm>
          <a:prstGeom prst="rightArrow">
            <a:avLst/>
          </a:prstGeom>
          <a:solidFill>
            <a:schemeClr val="accent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3530" t="140" r="13730" b="8409"/>
          <a:stretch/>
        </p:blipFill>
        <p:spPr>
          <a:xfrm flipH="1">
            <a:off x="1814258" y="3194899"/>
            <a:ext cx="3396108" cy="2846449"/>
          </a:xfrm>
          <a:prstGeom prst="roundRect">
            <a:avLst/>
          </a:prstGeom>
        </p:spPr>
      </p:pic>
      <p:sp>
        <p:nvSpPr>
          <p:cNvPr id="2" name="Title 1"/>
          <p:cNvSpPr>
            <a:spLocks noGrp="1"/>
          </p:cNvSpPr>
          <p:nvPr>
            <p:ph type="title" idx="4294967295"/>
          </p:nvPr>
        </p:nvSpPr>
        <p:spPr>
          <a:xfrm>
            <a:off x="1045028" y="224633"/>
            <a:ext cx="10399112" cy="1001712"/>
          </a:xfrm>
        </p:spPr>
        <p:txBody>
          <a:bodyPr>
            <a:normAutofit fontScale="90000"/>
          </a:bodyPr>
          <a:lstStyle/>
          <a:p>
            <a:pPr algn="ctr"/>
            <a:r>
              <a:rPr lang="en-US" sz="4800" i="1" dirty="0" smtClean="0"/>
              <a:t>Religious &amp; Spiritual Struggles &amp; Moral Stress</a:t>
            </a:r>
            <a:endParaRPr lang="en-US" sz="4800" i="1" dirty="0"/>
          </a:p>
        </p:txBody>
      </p:sp>
      <p:sp>
        <p:nvSpPr>
          <p:cNvPr id="4" name="Content Placeholder 3"/>
          <p:cNvSpPr>
            <a:spLocks noGrp="1"/>
          </p:cNvSpPr>
          <p:nvPr>
            <p:ph sz="half" idx="4294967295"/>
          </p:nvPr>
        </p:nvSpPr>
        <p:spPr>
          <a:xfrm>
            <a:off x="55179" y="2281073"/>
            <a:ext cx="1576551" cy="2425086"/>
          </a:xfrm>
        </p:spPr>
        <p:txBody>
          <a:bodyPr>
            <a:noAutofit/>
          </a:bodyPr>
          <a:lstStyle/>
          <a:p>
            <a:pPr marL="0" indent="0" algn="r">
              <a:buNone/>
            </a:pPr>
            <a:r>
              <a:rPr lang="en-US" dirty="0" smtClean="0">
                <a:solidFill>
                  <a:srgbClr val="C00000"/>
                </a:solidFill>
              </a:rPr>
              <a:t>Being </a:t>
            </a:r>
            <a:r>
              <a:rPr lang="en-US" dirty="0">
                <a:solidFill>
                  <a:srgbClr val="C00000"/>
                </a:solidFill>
              </a:rPr>
              <a:t>a good </a:t>
            </a:r>
          </a:p>
          <a:p>
            <a:pPr marL="0" indent="0" algn="r">
              <a:buNone/>
            </a:pPr>
            <a:r>
              <a:rPr lang="en-US" dirty="0">
                <a:solidFill>
                  <a:srgbClr val="C00000"/>
                </a:solidFill>
              </a:rPr>
              <a:t>s</a:t>
            </a:r>
            <a:r>
              <a:rPr lang="en-US" dirty="0" smtClean="0">
                <a:solidFill>
                  <a:srgbClr val="C00000"/>
                </a:solidFill>
              </a:rPr>
              <a:t>on or daughter,</a:t>
            </a:r>
          </a:p>
          <a:p>
            <a:pPr marL="0" indent="0" algn="r">
              <a:buNone/>
            </a:pPr>
            <a:r>
              <a:rPr lang="en-US" dirty="0">
                <a:solidFill>
                  <a:srgbClr val="C00000"/>
                </a:solidFill>
              </a:rPr>
              <a:t>p</a:t>
            </a:r>
            <a:r>
              <a:rPr lang="en-US" dirty="0" smtClean="0">
                <a:solidFill>
                  <a:srgbClr val="C00000"/>
                </a:solidFill>
              </a:rPr>
              <a:t>artner,</a:t>
            </a:r>
          </a:p>
          <a:p>
            <a:pPr marL="0" indent="0" algn="r">
              <a:buNone/>
            </a:pPr>
            <a:r>
              <a:rPr lang="en-US" dirty="0" smtClean="0">
                <a:solidFill>
                  <a:srgbClr val="C00000"/>
                </a:solidFill>
              </a:rPr>
              <a:t>parent</a:t>
            </a:r>
          </a:p>
          <a:p>
            <a:endParaRPr lang="en-US" sz="3200" dirty="0"/>
          </a:p>
        </p:txBody>
      </p:sp>
      <p:sp>
        <p:nvSpPr>
          <p:cNvPr id="7" name="Curved Down Arrow 6"/>
          <p:cNvSpPr/>
          <p:nvPr/>
        </p:nvSpPr>
        <p:spPr>
          <a:xfrm>
            <a:off x="105106" y="956210"/>
            <a:ext cx="2464673" cy="728397"/>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Down Arrow 7"/>
          <p:cNvSpPr/>
          <p:nvPr/>
        </p:nvSpPr>
        <p:spPr>
          <a:xfrm flipH="1">
            <a:off x="3592834" y="987390"/>
            <a:ext cx="1934126" cy="817762"/>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Explosion 2 9"/>
          <p:cNvSpPr/>
          <p:nvPr/>
        </p:nvSpPr>
        <p:spPr>
          <a:xfrm flipH="1">
            <a:off x="1365701" y="1391311"/>
            <a:ext cx="3760839" cy="2924107"/>
          </a:xfrm>
          <a:prstGeom prst="irregularSeal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Religious struggles, Moral stress</a:t>
            </a:r>
            <a:endParaRPr lang="en-US" sz="2800" b="1" dirty="0">
              <a:solidFill>
                <a:schemeClr val="bg1"/>
              </a:solidFill>
            </a:endParaRPr>
          </a:p>
        </p:txBody>
      </p:sp>
      <p:sp>
        <p:nvSpPr>
          <p:cNvPr id="11" name="Rectangle 10"/>
          <p:cNvSpPr/>
          <p:nvPr/>
        </p:nvSpPr>
        <p:spPr>
          <a:xfrm>
            <a:off x="5126540" y="1926099"/>
            <a:ext cx="1568669" cy="1621076"/>
          </a:xfrm>
          <a:prstGeom prst="rect">
            <a:avLst/>
          </a:prstGeom>
        </p:spPr>
        <p:txBody>
          <a:bodyPr wrap="square">
            <a:spAutoFit/>
          </a:bodyPr>
          <a:lstStyle/>
          <a:p>
            <a:r>
              <a:rPr lang="en-US" sz="3200" dirty="0">
                <a:solidFill>
                  <a:srgbClr val="C00000"/>
                </a:solidFill>
              </a:rPr>
              <a:t>Do</a:t>
            </a:r>
            <a:r>
              <a:rPr lang="en-US" sz="2800" dirty="0">
                <a:solidFill>
                  <a:srgbClr val="C00000"/>
                </a:solidFill>
              </a:rPr>
              <a:t>i</a:t>
            </a:r>
            <a:r>
              <a:rPr lang="en-US" sz="3200" dirty="0">
                <a:solidFill>
                  <a:srgbClr val="C00000"/>
                </a:solidFill>
              </a:rPr>
              <a:t>ng a good </a:t>
            </a:r>
            <a:r>
              <a:rPr lang="en-US" sz="3200" dirty="0" smtClean="0">
                <a:solidFill>
                  <a:srgbClr val="C00000"/>
                </a:solidFill>
              </a:rPr>
              <a:t>job</a:t>
            </a:r>
            <a:endParaRPr lang="en-US" sz="3200" dirty="0">
              <a:solidFill>
                <a:srgbClr val="C00000"/>
              </a:solidFill>
            </a:endParaRPr>
          </a:p>
        </p:txBody>
      </p:sp>
      <p:sp>
        <p:nvSpPr>
          <p:cNvPr id="13" name="TextBox 12"/>
          <p:cNvSpPr txBox="1"/>
          <p:nvPr/>
        </p:nvSpPr>
        <p:spPr>
          <a:xfrm>
            <a:off x="2404240" y="4288814"/>
            <a:ext cx="2412126" cy="2893100"/>
          </a:xfrm>
          <a:prstGeom prst="rect">
            <a:avLst/>
          </a:prstGeom>
          <a:noFill/>
        </p:spPr>
        <p:txBody>
          <a:bodyPr wrap="square" rtlCol="0">
            <a:spAutoFit/>
          </a:bodyPr>
          <a:lstStyle/>
          <a:p>
            <a:pPr algn="ctr"/>
            <a:r>
              <a:rPr lang="en-US" sz="1400" b="1" dirty="0" smtClean="0">
                <a:solidFill>
                  <a:schemeClr val="accent5">
                    <a:lumMod val="75000"/>
                  </a:schemeClr>
                </a:solidFill>
              </a:rPr>
              <a:t> </a:t>
            </a:r>
            <a:endParaRPr lang="en-US" sz="1400" b="1" dirty="0">
              <a:solidFill>
                <a:schemeClr val="accent5">
                  <a:lumMod val="75000"/>
                </a:schemeClr>
              </a:solidFill>
            </a:endParaRPr>
          </a:p>
          <a:p>
            <a:pPr algn="ctr"/>
            <a:r>
              <a:rPr lang="en-US" sz="3600" b="1" dirty="0" smtClean="0">
                <a:solidFill>
                  <a:schemeClr val="accent1">
                    <a:lumMod val="75000"/>
                  </a:schemeClr>
                </a:solidFill>
              </a:rPr>
              <a:t>SHAME</a:t>
            </a:r>
          </a:p>
          <a:p>
            <a:pPr algn="ctr"/>
            <a:r>
              <a:rPr lang="en-US" sz="2400" b="1" dirty="0" smtClean="0">
                <a:solidFill>
                  <a:schemeClr val="accent1">
                    <a:lumMod val="75000"/>
                  </a:schemeClr>
                </a:solidFill>
              </a:rPr>
              <a:t> </a:t>
            </a:r>
            <a:r>
              <a:rPr lang="en-US" sz="3600" b="1" dirty="0" smtClean="0">
                <a:solidFill>
                  <a:schemeClr val="accent1">
                    <a:lumMod val="75000"/>
                  </a:schemeClr>
                </a:solidFill>
              </a:rPr>
              <a:t>GUILT</a:t>
            </a:r>
            <a:endParaRPr lang="en-US" sz="3600" b="1" dirty="0" smtClean="0">
              <a:solidFill>
                <a:schemeClr val="accent1">
                  <a:lumMod val="75000"/>
                </a:schemeClr>
              </a:solidFill>
            </a:endParaRPr>
          </a:p>
          <a:p>
            <a:pPr algn="ctr"/>
            <a:r>
              <a:rPr lang="en-US" sz="2400" b="1" dirty="0" smtClean="0">
                <a:solidFill>
                  <a:schemeClr val="accent1">
                    <a:lumMod val="75000"/>
                  </a:schemeClr>
                </a:solidFill>
              </a:rPr>
              <a:t>    </a:t>
            </a:r>
            <a:r>
              <a:rPr lang="en-US" sz="3600" b="1" dirty="0" smtClean="0">
                <a:solidFill>
                  <a:schemeClr val="accent1">
                    <a:lumMod val="75000"/>
                  </a:schemeClr>
                </a:solidFill>
              </a:rPr>
              <a:t>FEAR</a:t>
            </a:r>
          </a:p>
          <a:p>
            <a:pPr algn="ctr"/>
            <a:r>
              <a:rPr lang="en-US" sz="3600" b="1" dirty="0" smtClean="0">
                <a:solidFill>
                  <a:schemeClr val="accent1">
                    <a:lumMod val="75000"/>
                  </a:schemeClr>
                </a:solidFill>
              </a:rPr>
              <a:t>ANGER</a:t>
            </a:r>
            <a:endParaRPr lang="en-US" sz="3600" b="1" dirty="0" smtClean="0">
              <a:solidFill>
                <a:schemeClr val="accent1">
                  <a:lumMod val="75000"/>
                </a:schemeClr>
              </a:solidFill>
            </a:endParaRPr>
          </a:p>
          <a:p>
            <a:pPr algn="ctr"/>
            <a:r>
              <a:rPr lang="en-US" sz="2400" b="1" dirty="0" smtClean="0">
                <a:solidFill>
                  <a:schemeClr val="accent1">
                    <a:lumMod val="75000"/>
                  </a:schemeClr>
                </a:solidFill>
              </a:rPr>
              <a:t>  </a:t>
            </a:r>
            <a:endParaRPr lang="en-US" sz="2400" b="1" dirty="0">
              <a:solidFill>
                <a:schemeClr val="accent1">
                  <a:lumMod val="75000"/>
                </a:schemeClr>
              </a:solidFill>
            </a:endParaRPr>
          </a:p>
        </p:txBody>
      </p:sp>
      <p:sp>
        <p:nvSpPr>
          <p:cNvPr id="3" name="TextBox 2"/>
          <p:cNvSpPr txBox="1"/>
          <p:nvPr/>
        </p:nvSpPr>
        <p:spPr>
          <a:xfrm>
            <a:off x="6952593" y="1226346"/>
            <a:ext cx="5239407" cy="5509200"/>
          </a:xfrm>
          <a:prstGeom prst="rect">
            <a:avLst/>
          </a:prstGeom>
          <a:noFill/>
        </p:spPr>
        <p:txBody>
          <a:bodyPr wrap="square" rtlCol="0">
            <a:spAutoFit/>
          </a:bodyPr>
          <a:lstStyle/>
          <a:p>
            <a:r>
              <a:rPr lang="en-US" sz="4400" dirty="0" smtClean="0">
                <a:solidFill>
                  <a:srgbClr val="FF0000"/>
                </a:solidFill>
              </a:rPr>
              <a:t>INJURY:</a:t>
            </a:r>
          </a:p>
          <a:p>
            <a:r>
              <a:rPr lang="en-US" sz="2800" dirty="0" smtClean="0">
                <a:solidFill>
                  <a:srgbClr val="FF0000"/>
                </a:solidFill>
              </a:rPr>
              <a:t>PTSD</a:t>
            </a:r>
            <a:r>
              <a:rPr lang="en-US" sz="2800" dirty="0" smtClean="0"/>
              <a:t> where fear of death sets off intense neurophysiological traumatic response, resulting in </a:t>
            </a:r>
            <a:r>
              <a:rPr lang="en-US" sz="2800" dirty="0" err="1" smtClean="0"/>
              <a:t>atute</a:t>
            </a:r>
            <a:r>
              <a:rPr lang="en-US" sz="2800" dirty="0" smtClean="0"/>
              <a:t> stress response that over times develops into all symptoms of PTSD</a:t>
            </a:r>
            <a:endParaRPr lang="en-US" sz="2800" dirty="0"/>
          </a:p>
          <a:p>
            <a:r>
              <a:rPr lang="en-US" sz="2800" dirty="0" smtClean="0">
                <a:solidFill>
                  <a:srgbClr val="FF0000"/>
                </a:solidFill>
              </a:rPr>
              <a:t>MORAL INJURY </a:t>
            </a:r>
            <a:r>
              <a:rPr lang="en-US" sz="2800" dirty="0" smtClean="0"/>
              <a:t>where someone else is actually harmed in irrevocable ways, and the ‘perpetrator’ is haunted by shame  guilt</a:t>
            </a:r>
            <a:endParaRPr lang="en-US" sz="2800" dirty="0"/>
          </a:p>
        </p:txBody>
      </p:sp>
    </p:spTree>
    <p:extLst>
      <p:ext uri="{BB962C8B-B14F-4D97-AF65-F5344CB8AC3E}">
        <p14:creationId xmlns:p14="http://schemas.microsoft.com/office/powerpoint/2010/main" val="72189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build="p"/>
      <p:bldP spid="7" grpId="0" animBg="1"/>
      <p:bldP spid="8" grpId="0" animBg="1"/>
      <p:bldP spid="10" grpId="0" animBg="1"/>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3530" t="140" r="13730" b="8409"/>
          <a:stretch/>
        </p:blipFill>
        <p:spPr>
          <a:xfrm flipH="1">
            <a:off x="2034510" y="3132354"/>
            <a:ext cx="2927252" cy="2453477"/>
          </a:xfrm>
          <a:prstGeom prst="roundRect">
            <a:avLst/>
          </a:prstGeom>
        </p:spPr>
      </p:pic>
      <p:sp>
        <p:nvSpPr>
          <p:cNvPr id="2" name="Title 1"/>
          <p:cNvSpPr>
            <a:spLocks noGrp="1"/>
          </p:cNvSpPr>
          <p:nvPr>
            <p:ph type="title" idx="4294967295"/>
          </p:nvPr>
        </p:nvSpPr>
        <p:spPr>
          <a:xfrm>
            <a:off x="0" y="-56155"/>
            <a:ext cx="11499319" cy="1288955"/>
          </a:xfrm>
        </p:spPr>
        <p:txBody>
          <a:bodyPr>
            <a:normAutofit/>
          </a:bodyPr>
          <a:lstStyle/>
          <a:p>
            <a:pPr algn="ctr"/>
            <a:r>
              <a:rPr lang="en-US" sz="4800" i="1" dirty="0" smtClean="0"/>
              <a:t>Spiritual Care prevents PTSD and Moral Injury</a:t>
            </a:r>
            <a:endParaRPr lang="en-US" sz="4800" i="1" dirty="0"/>
          </a:p>
        </p:txBody>
      </p:sp>
      <p:sp>
        <p:nvSpPr>
          <p:cNvPr id="4" name="Content Placeholder 3"/>
          <p:cNvSpPr>
            <a:spLocks noGrp="1"/>
          </p:cNvSpPr>
          <p:nvPr>
            <p:ph sz="half" idx="4294967295"/>
          </p:nvPr>
        </p:nvSpPr>
        <p:spPr>
          <a:xfrm>
            <a:off x="55179" y="2281073"/>
            <a:ext cx="1576551" cy="2425086"/>
          </a:xfrm>
        </p:spPr>
        <p:txBody>
          <a:bodyPr>
            <a:noAutofit/>
          </a:bodyPr>
          <a:lstStyle/>
          <a:p>
            <a:pPr marL="0" indent="0" algn="r">
              <a:buNone/>
            </a:pPr>
            <a:r>
              <a:rPr lang="en-US" dirty="0" smtClean="0">
                <a:solidFill>
                  <a:srgbClr val="C00000"/>
                </a:solidFill>
              </a:rPr>
              <a:t>Being </a:t>
            </a:r>
            <a:r>
              <a:rPr lang="en-US" dirty="0">
                <a:solidFill>
                  <a:srgbClr val="C00000"/>
                </a:solidFill>
              </a:rPr>
              <a:t>a good </a:t>
            </a:r>
          </a:p>
          <a:p>
            <a:pPr marL="0" indent="0" algn="r">
              <a:buNone/>
            </a:pPr>
            <a:r>
              <a:rPr lang="en-US" dirty="0">
                <a:solidFill>
                  <a:srgbClr val="C00000"/>
                </a:solidFill>
              </a:rPr>
              <a:t>s</a:t>
            </a:r>
            <a:r>
              <a:rPr lang="en-US" dirty="0" smtClean="0">
                <a:solidFill>
                  <a:srgbClr val="C00000"/>
                </a:solidFill>
              </a:rPr>
              <a:t>on or daughter,</a:t>
            </a:r>
          </a:p>
          <a:p>
            <a:pPr marL="0" indent="0" algn="r">
              <a:buNone/>
            </a:pPr>
            <a:r>
              <a:rPr lang="en-US" dirty="0">
                <a:solidFill>
                  <a:srgbClr val="C00000"/>
                </a:solidFill>
              </a:rPr>
              <a:t>p</a:t>
            </a:r>
            <a:r>
              <a:rPr lang="en-US" dirty="0" smtClean="0">
                <a:solidFill>
                  <a:srgbClr val="C00000"/>
                </a:solidFill>
              </a:rPr>
              <a:t>artner,</a:t>
            </a:r>
          </a:p>
          <a:p>
            <a:pPr marL="0" indent="0" algn="r">
              <a:buNone/>
            </a:pPr>
            <a:r>
              <a:rPr lang="en-US" dirty="0" smtClean="0">
                <a:solidFill>
                  <a:srgbClr val="C00000"/>
                </a:solidFill>
              </a:rPr>
              <a:t>parent</a:t>
            </a:r>
          </a:p>
          <a:p>
            <a:endParaRPr lang="en-US" sz="3200" dirty="0"/>
          </a:p>
        </p:txBody>
      </p:sp>
      <p:sp>
        <p:nvSpPr>
          <p:cNvPr id="7" name="Curved Down Arrow 6"/>
          <p:cNvSpPr/>
          <p:nvPr/>
        </p:nvSpPr>
        <p:spPr>
          <a:xfrm rot="19671612">
            <a:off x="-30311" y="1280580"/>
            <a:ext cx="1849818" cy="787767"/>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Down Arrow 7"/>
          <p:cNvSpPr/>
          <p:nvPr/>
        </p:nvSpPr>
        <p:spPr>
          <a:xfrm rot="1659037" flipH="1">
            <a:off x="5269423" y="1146594"/>
            <a:ext cx="1681636" cy="658250"/>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p:cNvSpPr/>
          <p:nvPr/>
        </p:nvSpPr>
        <p:spPr>
          <a:xfrm>
            <a:off x="5364543" y="2033751"/>
            <a:ext cx="1330666" cy="1569660"/>
          </a:xfrm>
          <a:prstGeom prst="rect">
            <a:avLst/>
          </a:prstGeom>
        </p:spPr>
        <p:txBody>
          <a:bodyPr wrap="square">
            <a:spAutoFit/>
          </a:bodyPr>
          <a:lstStyle/>
          <a:p>
            <a:r>
              <a:rPr lang="en-US" sz="3200" dirty="0">
                <a:solidFill>
                  <a:srgbClr val="C00000"/>
                </a:solidFill>
              </a:rPr>
              <a:t>Do</a:t>
            </a:r>
            <a:r>
              <a:rPr lang="en-US" sz="2800" dirty="0">
                <a:solidFill>
                  <a:srgbClr val="C00000"/>
                </a:solidFill>
              </a:rPr>
              <a:t>i</a:t>
            </a:r>
            <a:r>
              <a:rPr lang="en-US" sz="3200" dirty="0">
                <a:solidFill>
                  <a:srgbClr val="C00000"/>
                </a:solidFill>
              </a:rPr>
              <a:t>ng a good </a:t>
            </a:r>
            <a:r>
              <a:rPr lang="en-US" sz="3200" dirty="0" smtClean="0">
                <a:solidFill>
                  <a:srgbClr val="C00000"/>
                </a:solidFill>
              </a:rPr>
              <a:t>job</a:t>
            </a:r>
            <a:endParaRPr lang="en-US" sz="3200" dirty="0">
              <a:solidFill>
                <a:srgbClr val="C00000"/>
              </a:solidFill>
            </a:endParaRPr>
          </a:p>
        </p:txBody>
      </p:sp>
      <p:sp>
        <p:nvSpPr>
          <p:cNvPr id="13" name="TextBox 12"/>
          <p:cNvSpPr txBox="1"/>
          <p:nvPr/>
        </p:nvSpPr>
        <p:spPr>
          <a:xfrm>
            <a:off x="-98112" y="5206510"/>
            <a:ext cx="12576519" cy="1785104"/>
          </a:xfrm>
          <a:prstGeom prst="rect">
            <a:avLst/>
          </a:prstGeom>
          <a:noFill/>
        </p:spPr>
        <p:txBody>
          <a:bodyPr wrap="square" rtlCol="0">
            <a:spAutoFit/>
          </a:bodyPr>
          <a:lstStyle/>
          <a:p>
            <a:pPr algn="ctr"/>
            <a:r>
              <a:rPr lang="en-US" sz="1400" b="1" dirty="0" smtClean="0">
                <a:solidFill>
                  <a:schemeClr val="accent5">
                    <a:lumMod val="75000"/>
                  </a:schemeClr>
                </a:solidFill>
              </a:rPr>
              <a:t> </a:t>
            </a:r>
            <a:endParaRPr lang="en-US" sz="1400" b="1" dirty="0">
              <a:solidFill>
                <a:schemeClr val="accent5">
                  <a:lumMod val="75000"/>
                </a:schemeClr>
              </a:solidFill>
            </a:endParaRPr>
          </a:p>
          <a:p>
            <a:pPr algn="ctr"/>
            <a:r>
              <a:rPr lang="en-US" sz="3600" b="1" dirty="0" smtClean="0">
                <a:solidFill>
                  <a:schemeClr val="accent1">
                    <a:lumMod val="75000"/>
                  </a:schemeClr>
                </a:solidFill>
              </a:rPr>
              <a:t>SPIRITUAL PRACTICES fostering compassion embraces shame</a:t>
            </a:r>
            <a:r>
              <a:rPr lang="en-US" sz="3600" b="1" dirty="0" smtClean="0">
                <a:solidFill>
                  <a:schemeClr val="accent1">
                    <a:lumMod val="75000"/>
                  </a:schemeClr>
                </a:solidFill>
              </a:rPr>
              <a:t>,</a:t>
            </a:r>
            <a:r>
              <a:rPr lang="en-US" sz="2400" b="1" dirty="0" smtClean="0">
                <a:solidFill>
                  <a:schemeClr val="accent1">
                    <a:lumMod val="75000"/>
                  </a:schemeClr>
                </a:solidFill>
              </a:rPr>
              <a:t> </a:t>
            </a:r>
            <a:r>
              <a:rPr lang="en-US" sz="3600" b="1" dirty="0" smtClean="0">
                <a:solidFill>
                  <a:schemeClr val="accent1">
                    <a:lumMod val="75000"/>
                  </a:schemeClr>
                </a:solidFill>
              </a:rPr>
              <a:t>guilt,</a:t>
            </a:r>
            <a:r>
              <a:rPr lang="en-US" sz="2400" b="1" dirty="0" smtClean="0">
                <a:solidFill>
                  <a:schemeClr val="accent1">
                    <a:lumMod val="75000"/>
                  </a:schemeClr>
                </a:solidFill>
              </a:rPr>
              <a:t> </a:t>
            </a:r>
            <a:r>
              <a:rPr lang="en-US" sz="3600" b="1" dirty="0" smtClean="0">
                <a:solidFill>
                  <a:schemeClr val="accent1">
                    <a:lumMod val="75000"/>
                  </a:schemeClr>
                </a:solidFill>
              </a:rPr>
              <a:t>fear, </a:t>
            </a:r>
            <a:r>
              <a:rPr lang="en-US" sz="3600" b="1" dirty="0" smtClean="0">
                <a:solidFill>
                  <a:schemeClr val="accent1">
                    <a:lumMod val="75000"/>
                  </a:schemeClr>
                </a:solidFill>
              </a:rPr>
              <a:t>anger; COMPLEX MEANINGS are co-created</a:t>
            </a:r>
            <a:endParaRPr lang="en-US" sz="3600" b="1" dirty="0" smtClean="0">
              <a:solidFill>
                <a:schemeClr val="accent1">
                  <a:lumMod val="75000"/>
                </a:schemeClr>
              </a:solidFill>
            </a:endParaRPr>
          </a:p>
          <a:p>
            <a:pPr algn="ctr"/>
            <a:r>
              <a:rPr lang="en-US" sz="2400" b="1" dirty="0" smtClean="0">
                <a:solidFill>
                  <a:schemeClr val="accent1">
                    <a:lumMod val="75000"/>
                  </a:schemeClr>
                </a:solidFill>
              </a:rPr>
              <a:t>  </a:t>
            </a:r>
            <a:endParaRPr lang="en-US" sz="2400" b="1" dirty="0">
              <a:solidFill>
                <a:schemeClr val="accent1">
                  <a:lumMod val="75000"/>
                </a:schemeClr>
              </a:solidFill>
            </a:endParaRPr>
          </a:p>
        </p:txBody>
      </p:sp>
      <p:sp>
        <p:nvSpPr>
          <p:cNvPr id="3" name="TextBox 2"/>
          <p:cNvSpPr txBox="1"/>
          <p:nvPr/>
        </p:nvSpPr>
        <p:spPr>
          <a:xfrm>
            <a:off x="8293601" y="3547175"/>
            <a:ext cx="5239407" cy="1200329"/>
          </a:xfrm>
          <a:prstGeom prst="rect">
            <a:avLst/>
          </a:prstGeom>
          <a:noFill/>
        </p:spPr>
        <p:txBody>
          <a:bodyPr wrap="square" rtlCol="0">
            <a:spAutoFit/>
          </a:bodyPr>
          <a:lstStyle/>
          <a:p>
            <a:r>
              <a:rPr lang="en-US" sz="4400" dirty="0" smtClean="0">
                <a:solidFill>
                  <a:srgbClr val="FF0000"/>
                </a:solidFill>
              </a:rPr>
              <a:t>INJURY:</a:t>
            </a:r>
          </a:p>
          <a:p>
            <a:r>
              <a:rPr lang="en-US" sz="2800" dirty="0" smtClean="0">
                <a:solidFill>
                  <a:srgbClr val="FF0000"/>
                </a:solidFill>
              </a:rPr>
              <a:t>PTSD</a:t>
            </a:r>
            <a:r>
              <a:rPr lang="en-US" sz="2800" dirty="0" smtClean="0"/>
              <a:t> &amp; </a:t>
            </a:r>
            <a:r>
              <a:rPr lang="en-US" sz="2800" dirty="0" smtClean="0">
                <a:solidFill>
                  <a:srgbClr val="FF0000"/>
                </a:solidFill>
              </a:rPr>
              <a:t>MORAL INJURY</a:t>
            </a:r>
            <a:endParaRPr lang="en-US" sz="2800" dirty="0"/>
          </a:p>
        </p:txBody>
      </p:sp>
      <p:sp>
        <p:nvSpPr>
          <p:cNvPr id="5" name="Left-Right Arrow 4"/>
          <p:cNvSpPr/>
          <p:nvPr/>
        </p:nvSpPr>
        <p:spPr>
          <a:xfrm>
            <a:off x="5783937" y="3668073"/>
            <a:ext cx="2509664" cy="103701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Prevents</a:t>
            </a:r>
            <a:endParaRPr lang="en-US" dirty="0"/>
          </a:p>
        </p:txBody>
      </p:sp>
      <p:sp>
        <p:nvSpPr>
          <p:cNvPr id="6" name="Vertical Scroll 5"/>
          <p:cNvSpPr/>
          <p:nvPr/>
        </p:nvSpPr>
        <p:spPr>
          <a:xfrm>
            <a:off x="1631730" y="1529255"/>
            <a:ext cx="3799491" cy="187582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Religious struggles, Moral stress are integrated through </a:t>
            </a:r>
            <a:r>
              <a:rPr lang="en-US" b="1" dirty="0" smtClean="0">
                <a:solidFill>
                  <a:schemeClr val="bg1"/>
                </a:solidFill>
              </a:rPr>
              <a:t>spiritual </a:t>
            </a:r>
            <a:r>
              <a:rPr lang="en-US" b="1" dirty="0">
                <a:solidFill>
                  <a:schemeClr val="bg1"/>
                </a:solidFill>
              </a:rPr>
              <a:t>care</a:t>
            </a:r>
            <a:endParaRPr lang="en-US" b="1" dirty="0">
              <a:solidFill>
                <a:schemeClr val="bg1"/>
              </a:solidFill>
            </a:endParaRPr>
          </a:p>
        </p:txBody>
      </p:sp>
    </p:spTree>
    <p:extLst>
      <p:ext uri="{BB962C8B-B14F-4D97-AF65-F5344CB8AC3E}">
        <p14:creationId xmlns:p14="http://schemas.microsoft.com/office/powerpoint/2010/main" val="183194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animBg="1"/>
      <p:bldP spid="8" grpId="0" animBg="1"/>
      <p:bldP spid="11"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rt 2"/>
          <p:cNvSpPr/>
          <p:nvPr/>
        </p:nvSpPr>
        <p:spPr>
          <a:xfrm>
            <a:off x="1760377" y="1975923"/>
            <a:ext cx="4183222" cy="3965028"/>
          </a:xfrm>
          <a:prstGeom prst="heart">
            <a:avLst/>
          </a:prstGeom>
          <a:gradFill flip="none" rotWithShape="1">
            <a:gsLst>
              <a:gs pos="0">
                <a:srgbClr val="DA101E">
                  <a:shade val="30000"/>
                  <a:satMod val="115000"/>
                </a:srgbClr>
              </a:gs>
              <a:gs pos="50000">
                <a:srgbClr val="DA101E">
                  <a:shade val="67500"/>
                  <a:satMod val="115000"/>
                </a:srgbClr>
              </a:gs>
              <a:gs pos="100000">
                <a:srgbClr val="DA101E">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600" b="1" dirty="0">
                <a:solidFill>
                  <a:schemeClr val="bg1">
                    <a:lumMod val="50000"/>
                  </a:schemeClr>
                </a:solidFill>
              </a:rPr>
              <a:t>Compassion-based practices</a:t>
            </a:r>
            <a:endParaRPr lang="en-US" sz="3600" b="1" dirty="0">
              <a:solidFill>
                <a:schemeClr val="bg1">
                  <a:lumMod val="50000"/>
                </a:schemeClr>
              </a:solidFill>
            </a:endParaRPr>
          </a:p>
        </p:txBody>
      </p:sp>
      <p:sp>
        <p:nvSpPr>
          <p:cNvPr id="23" name="Rounded Rectangle 22"/>
          <p:cNvSpPr/>
          <p:nvPr/>
        </p:nvSpPr>
        <p:spPr>
          <a:xfrm>
            <a:off x="7428504" y="1375312"/>
            <a:ext cx="2553697" cy="1399908"/>
          </a:xfrm>
          <a:prstGeom prst="roundRect">
            <a:avLst/>
          </a:prstGeom>
          <a:solidFill>
            <a:schemeClr val="accent4"/>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a:solidFill>
                  <a:schemeClr val="bg1"/>
                </a:solidFill>
                <a:latin typeface="Arial" pitchFamily="34" charset="0"/>
                <a:cs typeface="Arial" pitchFamily="34" charset="0"/>
              </a:rPr>
              <a:t>COUNTERACTS FEAR</a:t>
            </a:r>
            <a:endParaRPr lang="en-US" sz="2000" b="1" dirty="0">
              <a:solidFill>
                <a:schemeClr val="bg1"/>
              </a:solidFill>
              <a:latin typeface="Arial" pitchFamily="34" charset="0"/>
              <a:cs typeface="Arial" pitchFamily="34" charset="0"/>
            </a:endParaRPr>
          </a:p>
        </p:txBody>
      </p:sp>
      <p:sp>
        <p:nvSpPr>
          <p:cNvPr id="24" name="Rounded Rectangle 23"/>
          <p:cNvSpPr/>
          <p:nvPr/>
        </p:nvSpPr>
        <p:spPr>
          <a:xfrm>
            <a:off x="7416012" y="2979872"/>
            <a:ext cx="2566189" cy="1058113"/>
          </a:xfrm>
          <a:prstGeom prst="roundRect">
            <a:avLst/>
          </a:prstGeom>
          <a:solidFill>
            <a:schemeClr val="accent4"/>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a:solidFill>
                  <a:schemeClr val="bg1"/>
                </a:solidFill>
                <a:latin typeface="Arial" pitchFamily="34" charset="0"/>
                <a:cs typeface="Arial" pitchFamily="34" charset="0"/>
              </a:rPr>
              <a:t>EXPORES ANGER</a:t>
            </a:r>
            <a:endParaRPr lang="en-US" sz="2000" b="1" dirty="0">
              <a:solidFill>
                <a:schemeClr val="bg1"/>
              </a:solidFill>
              <a:latin typeface="Arial" pitchFamily="34" charset="0"/>
              <a:cs typeface="Arial" pitchFamily="34" charset="0"/>
            </a:endParaRPr>
          </a:p>
        </p:txBody>
      </p:sp>
      <p:sp>
        <p:nvSpPr>
          <p:cNvPr id="25" name="Rounded Rectangle 24"/>
          <p:cNvSpPr/>
          <p:nvPr/>
        </p:nvSpPr>
        <p:spPr>
          <a:xfrm>
            <a:off x="7439746" y="4221562"/>
            <a:ext cx="2542454" cy="902620"/>
          </a:xfrm>
          <a:prstGeom prst="roundRect">
            <a:avLst/>
          </a:prstGeom>
          <a:solidFill>
            <a:schemeClr val="accent4"/>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a:solidFill>
                  <a:schemeClr val="bg1"/>
                </a:solidFill>
                <a:latin typeface="Arial" pitchFamily="34" charset="0"/>
                <a:cs typeface="Arial" pitchFamily="34" charset="0"/>
              </a:rPr>
              <a:t>UNCOVERS SHAME</a:t>
            </a:r>
            <a:endParaRPr lang="en-US" sz="2000" b="1" dirty="0">
              <a:solidFill>
                <a:schemeClr val="bg1"/>
              </a:solidFill>
              <a:latin typeface="Arial" pitchFamily="34" charset="0"/>
              <a:cs typeface="Arial" pitchFamily="34" charset="0"/>
            </a:endParaRPr>
          </a:p>
        </p:txBody>
      </p:sp>
      <p:cxnSp>
        <p:nvCxnSpPr>
          <p:cNvPr id="30" name="Straight Arrow Connector 29"/>
          <p:cNvCxnSpPr>
            <a:endCxn id="23" idx="1"/>
          </p:cNvCxnSpPr>
          <p:nvPr/>
        </p:nvCxnSpPr>
        <p:spPr>
          <a:xfrm flipV="1">
            <a:off x="5943599" y="2075266"/>
            <a:ext cx="1484904" cy="117378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24" idx="1"/>
          </p:cNvCxnSpPr>
          <p:nvPr/>
        </p:nvCxnSpPr>
        <p:spPr>
          <a:xfrm>
            <a:off x="5943599" y="3275774"/>
            <a:ext cx="1472412" cy="23315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25" idx="1"/>
          </p:cNvCxnSpPr>
          <p:nvPr/>
        </p:nvCxnSpPr>
        <p:spPr>
          <a:xfrm>
            <a:off x="5943600" y="3244002"/>
            <a:ext cx="1496147" cy="142887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356945" y="3275774"/>
            <a:ext cx="3586655" cy="46166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COMPASSION</a:t>
            </a:r>
            <a:endParaRPr lang="en-US" sz="2400" dirty="0">
              <a:solidFill>
                <a:schemeClr val="bg1"/>
              </a:solidFill>
              <a:latin typeface="Arial" panose="020B0604020202020204" pitchFamily="34" charset="0"/>
              <a:cs typeface="Arial" panose="020B0604020202020204" pitchFamily="34" charset="0"/>
            </a:endParaRPr>
          </a:p>
        </p:txBody>
      </p:sp>
      <p:sp>
        <p:nvSpPr>
          <p:cNvPr id="14" name="Rounded Rectangle 13"/>
          <p:cNvSpPr/>
          <p:nvPr/>
        </p:nvSpPr>
        <p:spPr>
          <a:xfrm>
            <a:off x="7439746" y="5390297"/>
            <a:ext cx="2542454" cy="902620"/>
          </a:xfrm>
          <a:prstGeom prst="roundRect">
            <a:avLst/>
          </a:prstGeom>
          <a:solidFill>
            <a:schemeClr val="accent4"/>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a:solidFill>
                  <a:schemeClr val="bg1"/>
                </a:solidFill>
                <a:latin typeface="Arial" pitchFamily="34" charset="0"/>
                <a:cs typeface="Arial" pitchFamily="34" charset="0"/>
              </a:rPr>
              <a:t>FOSTERS ACCOUNTABILITY</a:t>
            </a:r>
            <a:endParaRPr lang="en-US" sz="2000" b="1" dirty="0">
              <a:solidFill>
                <a:schemeClr val="bg1"/>
              </a:solidFill>
              <a:latin typeface="Arial" pitchFamily="34" charset="0"/>
              <a:cs typeface="Arial" pitchFamily="34" charset="0"/>
            </a:endParaRPr>
          </a:p>
        </p:txBody>
      </p:sp>
      <p:sp>
        <p:nvSpPr>
          <p:cNvPr id="8" name="Down Arrow 7"/>
          <p:cNvSpPr/>
          <p:nvPr/>
        </p:nvSpPr>
        <p:spPr>
          <a:xfrm>
            <a:off x="8305800" y="5124183"/>
            <a:ext cx="762000" cy="2661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58505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a:xfrm>
            <a:off x="4572000" y="5715000"/>
            <a:ext cx="2895600" cy="762000"/>
          </a:xfrm>
          <a:prstGeom prst="roundRect">
            <a:avLst/>
          </a:prstGeom>
          <a:solidFill>
            <a:schemeClr val="accent6">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Low priority values</a:t>
            </a:r>
            <a:endParaRPr lang="en-US" sz="2400" b="1" dirty="0">
              <a:solidFill>
                <a:schemeClr val="tx1"/>
              </a:solidFill>
            </a:endParaRPr>
          </a:p>
        </p:txBody>
      </p:sp>
      <p:sp>
        <p:nvSpPr>
          <p:cNvPr id="15" name="Curved Right Arrow 14"/>
          <p:cNvSpPr/>
          <p:nvPr/>
        </p:nvSpPr>
        <p:spPr>
          <a:xfrm rot="10217140">
            <a:off x="8564944" y="3183984"/>
            <a:ext cx="1190234" cy="1828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26" name="Rounded Rectangle 25"/>
          <p:cNvSpPr/>
          <p:nvPr/>
        </p:nvSpPr>
        <p:spPr>
          <a:xfrm>
            <a:off x="3599046" y="4343400"/>
            <a:ext cx="4993909" cy="1066800"/>
          </a:xfrm>
          <a:prstGeom prst="roundRect">
            <a:avLst/>
          </a:prstGeom>
          <a:solidFill>
            <a:schemeClr val="accent1">
              <a:lumMod val="60000"/>
              <a:lumOff val="40000"/>
            </a:schemeClr>
          </a:solidFill>
          <a:scene3d>
            <a:camera prst="orthographicFront"/>
            <a:lightRig rig="threePt" dir="t"/>
          </a:scene3d>
          <a:sp3d>
            <a:bevelT prst="angle"/>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solidFill>
                  <a:schemeClr val="tx1"/>
                </a:solidFill>
              </a:rPr>
              <a:t>Under-attention to values that ought to be higher priority </a:t>
            </a:r>
            <a:endParaRPr lang="en-US" sz="2400" b="1" dirty="0">
              <a:solidFill>
                <a:schemeClr val="tx1"/>
              </a:solidFill>
            </a:endParaRPr>
          </a:p>
        </p:txBody>
      </p:sp>
      <p:sp>
        <p:nvSpPr>
          <p:cNvPr id="24" name="Rounded Rectangle 23"/>
          <p:cNvSpPr/>
          <p:nvPr/>
        </p:nvSpPr>
        <p:spPr>
          <a:xfrm>
            <a:off x="4267200" y="1905000"/>
            <a:ext cx="3505200" cy="762001"/>
          </a:xfrm>
          <a:prstGeom prst="roundRect">
            <a:avLst/>
          </a:prstGeom>
          <a:solidFill>
            <a:srgbClr val="ACCCE6"/>
          </a:solidFill>
          <a:scene3d>
            <a:camera prst="orthographicFront"/>
            <a:lightRig rig="threePt" dir="t"/>
          </a:scene3d>
          <a:sp3d>
            <a:bevelT prst="angle"/>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solidFill>
                  <a:schemeClr val="tx1"/>
                </a:solidFill>
              </a:rPr>
              <a:t>High priority values</a:t>
            </a:r>
            <a:endParaRPr lang="en-US" sz="2400" b="1" dirty="0">
              <a:solidFill>
                <a:schemeClr val="tx1"/>
              </a:solidFill>
            </a:endParaRPr>
          </a:p>
        </p:txBody>
      </p:sp>
      <p:sp>
        <p:nvSpPr>
          <p:cNvPr id="2" name="Title 1"/>
          <p:cNvSpPr>
            <a:spLocks noGrp="1"/>
          </p:cNvSpPr>
          <p:nvPr>
            <p:ph type="title"/>
          </p:nvPr>
        </p:nvSpPr>
        <p:spPr>
          <a:xfrm>
            <a:off x="1905000" y="304800"/>
            <a:ext cx="8763000" cy="990600"/>
          </a:xfrm>
        </p:spPr>
        <p:txBody>
          <a:bodyPr/>
          <a:lstStyle/>
          <a:p>
            <a:r>
              <a:rPr lang="en-US" sz="4800" b="1" dirty="0"/>
              <a:t>Doing A Life Values Inventory</a:t>
            </a:r>
            <a:endParaRPr lang="en-US" sz="4800" b="1" dirty="0"/>
          </a:p>
        </p:txBody>
      </p:sp>
      <p:sp>
        <p:nvSpPr>
          <p:cNvPr id="14" name="TextBox 13"/>
          <p:cNvSpPr txBox="1"/>
          <p:nvPr/>
        </p:nvSpPr>
        <p:spPr>
          <a:xfrm>
            <a:off x="6096001" y="3124200"/>
            <a:ext cx="184731" cy="369332"/>
          </a:xfrm>
          <a:prstGeom prst="rect">
            <a:avLst/>
          </a:prstGeom>
          <a:noFill/>
        </p:spPr>
        <p:txBody>
          <a:bodyPr wrap="none" rtlCol="0">
            <a:spAutoFit/>
          </a:bodyPr>
          <a:lstStyle/>
          <a:p>
            <a:endParaRPr lang="en-US" dirty="0">
              <a:solidFill>
                <a:prstClr val="black"/>
              </a:solidFill>
            </a:endParaRPr>
          </a:p>
        </p:txBody>
      </p:sp>
      <p:sp>
        <p:nvSpPr>
          <p:cNvPr id="28" name="Curved Right Arrow 27"/>
          <p:cNvSpPr/>
          <p:nvPr/>
        </p:nvSpPr>
        <p:spPr>
          <a:xfrm rot="652890">
            <a:off x="2272169" y="3261603"/>
            <a:ext cx="1374373" cy="1828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25" name="Rounded Rectangle 24"/>
          <p:cNvSpPr/>
          <p:nvPr/>
        </p:nvSpPr>
        <p:spPr>
          <a:xfrm>
            <a:off x="3886199" y="2971800"/>
            <a:ext cx="4419601" cy="1143000"/>
          </a:xfrm>
          <a:prstGeom prst="roundRect">
            <a:avLst/>
          </a:prstGeom>
          <a:solidFill>
            <a:schemeClr val="accent6">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Over-attention to values that are not truly high priority</a:t>
            </a:r>
            <a:endParaRPr lang="en-US" sz="2400" b="1" dirty="0">
              <a:solidFill>
                <a:schemeClr val="tx1"/>
              </a:solidFill>
            </a:endParaRPr>
          </a:p>
        </p:txBody>
      </p:sp>
      <p:sp>
        <p:nvSpPr>
          <p:cNvPr id="16" name="TextBox 7"/>
          <p:cNvSpPr txBox="1">
            <a:spLocks noChangeArrowheads="1"/>
          </p:cNvSpPr>
          <p:nvPr/>
        </p:nvSpPr>
        <p:spPr bwMode="auto">
          <a:xfrm>
            <a:off x="8382000" y="6611938"/>
            <a:ext cx="2286000" cy="215900"/>
          </a:xfrm>
          <a:prstGeom prst="rect">
            <a:avLst/>
          </a:prstGeom>
          <a:noFill/>
          <a:ln w="9525">
            <a:noFill/>
            <a:miter lim="800000"/>
            <a:headEnd/>
            <a:tailEnd/>
          </a:ln>
        </p:spPr>
        <p:txBody>
          <a:bodyPr>
            <a:spAutoFit/>
          </a:bodyPr>
          <a:lstStyle/>
          <a:p>
            <a:pPr algn="r"/>
            <a:r>
              <a:rPr lang="en-US" sz="800" dirty="0">
                <a:solidFill>
                  <a:prstClr val="black"/>
                </a:solidFill>
              </a:rPr>
              <a:t>© The Iliff School of Theology, </a:t>
            </a:r>
            <a:r>
              <a:rPr lang="en-US" sz="800" dirty="0">
                <a:solidFill>
                  <a:prstClr val="black"/>
                </a:solidFill>
              </a:rPr>
              <a:t>2015</a:t>
            </a:r>
            <a:endParaRPr lang="en-US" sz="800" dirty="0">
              <a:solidFill>
                <a:prstClr val="black"/>
              </a:solidFill>
            </a:endParaRPr>
          </a:p>
        </p:txBody>
      </p:sp>
      <p:pic>
        <p:nvPicPr>
          <p:cNvPr id="11" name="Picture 2" descr="C:\Users\ggloven\AppData\Local\Microsoft\Windows\Temporary Internet Files\Content.IE5\BIAZO90C\IST1211_Authentic_Eng_52AB8-white-box.jpg"/>
          <p:cNvPicPr>
            <a:picLocks noChangeAspect="1" noChangeArrowheads="1"/>
          </p:cNvPicPr>
          <p:nvPr/>
        </p:nvPicPr>
        <p:blipFill>
          <a:blip r:embed="rId3" cstate="print"/>
          <a:srcRect/>
          <a:stretch>
            <a:fillRect/>
          </a:stretch>
        </p:blipFill>
        <p:spPr bwMode="auto">
          <a:xfrm>
            <a:off x="8763002" y="5943601"/>
            <a:ext cx="1904999" cy="608541"/>
          </a:xfrm>
          <a:prstGeom prst="rect">
            <a:avLst/>
          </a:prstGeom>
          <a:noFill/>
        </p:spPr>
      </p:pic>
    </p:spTree>
    <p:extLst>
      <p:ext uri="{BB962C8B-B14F-4D97-AF65-F5344CB8AC3E}">
        <p14:creationId xmlns:p14="http://schemas.microsoft.com/office/powerpoint/2010/main" val="40933881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spiritually oriented care</a:t>
            </a:r>
            <a:endParaRPr lang="en-US" dirty="0"/>
          </a:p>
        </p:txBody>
      </p:sp>
      <p:sp>
        <p:nvSpPr>
          <p:cNvPr id="3" name="Content Placeholder 2"/>
          <p:cNvSpPr>
            <a:spLocks noGrp="1"/>
          </p:cNvSpPr>
          <p:nvPr>
            <p:ph sz="half" idx="1"/>
          </p:nvPr>
        </p:nvSpPr>
        <p:spPr>
          <a:xfrm>
            <a:off x="838200" y="1825625"/>
            <a:ext cx="580697" cy="4351338"/>
          </a:xfrm>
        </p:spPr>
        <p:txBody>
          <a:bodyPr/>
          <a:lstStyle/>
          <a:p>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927992940"/>
              </p:ext>
            </p:extLst>
          </p:nvPr>
        </p:nvGraphicFramePr>
        <p:xfrm>
          <a:off x="709449" y="1825625"/>
          <a:ext cx="10644351" cy="4695792"/>
        </p:xfrm>
        <a:graphic>
          <a:graphicData uri="http://schemas.openxmlformats.org/drawingml/2006/table">
            <a:tbl>
              <a:tblPr firstRow="1" bandRow="1">
                <a:tableStyleId>{5C22544A-7EE6-4342-B048-85BDC9FD1C3A}</a:tableStyleId>
              </a:tblPr>
              <a:tblGrid>
                <a:gridCol w="3548117"/>
                <a:gridCol w="3548117"/>
                <a:gridCol w="3548117"/>
              </a:tblGrid>
              <a:tr h="2086577">
                <a:tc>
                  <a:txBody>
                    <a:bodyPr/>
                    <a:lstStyle/>
                    <a:p>
                      <a:pPr algn="ctr">
                        <a:lnSpc>
                          <a:spcPct val="107000"/>
                        </a:lnSpc>
                      </a:pPr>
                      <a:r>
                        <a:rPr lang="en-US" sz="3200" b="1" dirty="0">
                          <a:effectLst/>
                          <a:latin typeface="+mn-lt"/>
                        </a:rPr>
                        <a:t>Short-term Pastoral/ Spiritual Care:</a:t>
                      </a:r>
                      <a:endParaRPr lang="en-US" sz="3200" dirty="0">
                        <a:effectLst/>
                        <a:latin typeface="+mn-lt"/>
                      </a:endParaRPr>
                    </a:p>
                    <a:p>
                      <a:pPr algn="ctr">
                        <a:lnSpc>
                          <a:spcPct val="107000"/>
                        </a:lnSpc>
                      </a:pPr>
                      <a:r>
                        <a:rPr lang="en-US" sz="3200" b="1" dirty="0">
                          <a:effectLst/>
                          <a:latin typeface="+mn-lt"/>
                        </a:rPr>
                        <a:t>Community of Faith or Chaplaincy</a:t>
                      </a:r>
                      <a:endParaRPr lang="en-US" sz="3200" dirty="0">
                        <a:effectLst/>
                        <a:latin typeface="+mn-lt"/>
                      </a:endParaRPr>
                    </a:p>
                  </a:txBody>
                  <a:tcPr marL="68580" marR="68580" marT="0" marB="0"/>
                </a:tc>
                <a:tc>
                  <a:txBody>
                    <a:bodyPr/>
                    <a:lstStyle/>
                    <a:p>
                      <a:pPr algn="ctr">
                        <a:lnSpc>
                          <a:spcPct val="107000"/>
                        </a:lnSpc>
                      </a:pPr>
                      <a:r>
                        <a:rPr lang="en-US" sz="3200" b="1" dirty="0">
                          <a:effectLst/>
                          <a:latin typeface="+mn-lt"/>
                        </a:rPr>
                        <a:t>Spiritual Direction</a:t>
                      </a:r>
                      <a:endParaRPr lang="en-US" sz="3200" dirty="0">
                        <a:effectLst/>
                        <a:latin typeface="+mn-lt"/>
                      </a:endParaRPr>
                    </a:p>
                    <a:p>
                      <a:pPr algn="ctr">
                        <a:lnSpc>
                          <a:spcPct val="107000"/>
                        </a:lnSpc>
                      </a:pPr>
                      <a:r>
                        <a:rPr lang="en-US" sz="3200" b="1" dirty="0">
                          <a:effectLst/>
                          <a:latin typeface="+mn-lt"/>
                        </a:rPr>
                        <a:t>(Long-term)</a:t>
                      </a:r>
                      <a:endParaRPr lang="en-US" sz="3200" dirty="0">
                        <a:effectLst/>
                        <a:latin typeface="+mn-lt"/>
                      </a:endParaRPr>
                    </a:p>
                  </a:txBody>
                  <a:tcPr marL="68580" marR="68580" marT="0" marB="0"/>
                </a:tc>
                <a:tc>
                  <a:txBody>
                    <a:bodyPr/>
                    <a:lstStyle/>
                    <a:p>
                      <a:pPr algn="ctr">
                        <a:lnSpc>
                          <a:spcPct val="107000"/>
                        </a:lnSpc>
                      </a:pPr>
                      <a:r>
                        <a:rPr lang="en-US" sz="3200" b="1" dirty="0">
                          <a:effectLst/>
                          <a:latin typeface="+mn-lt"/>
                        </a:rPr>
                        <a:t>Behavioral Health Counseling/</a:t>
                      </a:r>
                      <a:endParaRPr lang="en-US" sz="3200" dirty="0">
                        <a:effectLst/>
                        <a:latin typeface="+mn-lt"/>
                      </a:endParaRPr>
                    </a:p>
                    <a:p>
                      <a:pPr algn="ctr">
                        <a:lnSpc>
                          <a:spcPct val="107000"/>
                        </a:lnSpc>
                      </a:pPr>
                      <a:r>
                        <a:rPr lang="en-US" sz="3200" b="1" dirty="0">
                          <a:effectLst/>
                          <a:latin typeface="+mn-lt"/>
                        </a:rPr>
                        <a:t>Therapy</a:t>
                      </a:r>
                      <a:endParaRPr lang="en-US" sz="3200" dirty="0">
                        <a:effectLst/>
                        <a:latin typeface="+mn-lt"/>
                      </a:endParaRPr>
                    </a:p>
                  </a:txBody>
                  <a:tcPr marL="68580" marR="68580" marT="0" marB="0"/>
                </a:tc>
              </a:tr>
              <a:tr h="2086577">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001331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07578" cy="1016726"/>
          </a:xfrm>
        </p:spPr>
        <p:txBody>
          <a:bodyPr/>
          <a:lstStyle/>
          <a:p>
            <a:r>
              <a:rPr lang="en-US" b="1" dirty="0" smtClean="0"/>
              <a:t>Intercultural Competency</a:t>
            </a:r>
            <a:endParaRPr lang="en-US" b="1" dirty="0"/>
          </a:p>
        </p:txBody>
      </p:sp>
      <p:sp>
        <p:nvSpPr>
          <p:cNvPr id="3" name="Content Placeholder 2"/>
          <p:cNvSpPr>
            <a:spLocks noGrp="1"/>
          </p:cNvSpPr>
          <p:nvPr>
            <p:ph idx="1"/>
          </p:nvPr>
        </p:nvSpPr>
        <p:spPr>
          <a:xfrm>
            <a:off x="345057" y="1268082"/>
            <a:ext cx="11008743" cy="5468779"/>
          </a:xfrm>
        </p:spPr>
        <p:txBody>
          <a:bodyPr>
            <a:normAutofit/>
          </a:bodyPr>
          <a:lstStyle/>
          <a:p>
            <a:pPr marL="0" indent="0">
              <a:buNone/>
            </a:pPr>
            <a:endParaRPr lang="en-US" dirty="0" smtClean="0"/>
          </a:p>
          <a:p>
            <a:endParaRPr lang="en-US" dirty="0" smtClean="0"/>
          </a:p>
          <a:p>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1333" t="53421" r="1333" b="25407"/>
          <a:stretch/>
        </p:blipFill>
        <p:spPr>
          <a:xfrm>
            <a:off x="0" y="820379"/>
            <a:ext cx="12192000" cy="167570"/>
          </a:xfrm>
          <a:prstGeom prst="rect">
            <a:avLst/>
          </a:prstGeom>
        </p:spPr>
      </p:pic>
      <p:pic>
        <p:nvPicPr>
          <p:cNvPr id="5" name="Picture 4"/>
          <p:cNvPicPr/>
          <p:nvPr/>
        </p:nvPicPr>
        <p:blipFill>
          <a:blip r:embed="rId3"/>
          <a:stretch>
            <a:fillRect/>
          </a:stretch>
        </p:blipFill>
        <p:spPr>
          <a:xfrm>
            <a:off x="1248032" y="987949"/>
            <a:ext cx="9489990" cy="6290181"/>
          </a:xfrm>
          <a:prstGeom prst="rect">
            <a:avLst/>
          </a:prstGeom>
        </p:spPr>
      </p:pic>
    </p:spTree>
    <p:extLst>
      <p:ext uri="{BB962C8B-B14F-4D97-AF65-F5344CB8AC3E}">
        <p14:creationId xmlns:p14="http://schemas.microsoft.com/office/powerpoint/2010/main" val="2402155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63" y="1"/>
            <a:ext cx="12128938" cy="1690687"/>
          </a:xfrm>
        </p:spPr>
        <p:txBody>
          <a:bodyPr/>
          <a:lstStyle/>
          <a:p>
            <a:r>
              <a:rPr lang="en-US" dirty="0" smtClean="0"/>
              <a:t>Paradigms of Pastoral Care: </a:t>
            </a:r>
            <a:r>
              <a:rPr lang="en-US" b="1" dirty="0" smtClean="0"/>
              <a:t>HISTORICAL</a:t>
            </a:r>
            <a:endParaRPr lang="en-US" b="1" dirty="0"/>
          </a:p>
        </p:txBody>
      </p:sp>
      <p:sp>
        <p:nvSpPr>
          <p:cNvPr id="3" name="Content Placeholder 2"/>
          <p:cNvSpPr>
            <a:spLocks noGrp="1"/>
          </p:cNvSpPr>
          <p:nvPr>
            <p:ph idx="1"/>
          </p:nvPr>
        </p:nvSpPr>
        <p:spPr>
          <a:xfrm>
            <a:off x="0" y="1595120"/>
            <a:ext cx="12580374" cy="5262880"/>
          </a:xfrm>
        </p:spPr>
        <p:txBody>
          <a:bodyPr>
            <a:normAutofit lnSpcReduction="10000"/>
          </a:bodyPr>
          <a:lstStyle/>
          <a:p>
            <a:pPr marL="0" indent="0">
              <a:buNone/>
            </a:pPr>
            <a:r>
              <a:rPr lang="en-US" sz="3600" b="1" dirty="0" smtClean="0"/>
              <a:t>WHY</a:t>
            </a:r>
            <a:r>
              <a:rPr lang="en-US" sz="3600" dirty="0" smtClean="0"/>
              <a:t>: To save souls (salvation) through faith in God/Jesus Christ</a:t>
            </a:r>
          </a:p>
          <a:p>
            <a:pPr marL="0" indent="0">
              <a:buNone/>
            </a:pPr>
            <a:r>
              <a:rPr lang="en-US" sz="3600" b="1" dirty="0" smtClean="0"/>
              <a:t>WHO</a:t>
            </a:r>
            <a:r>
              <a:rPr lang="en-US" sz="3600" dirty="0" smtClean="0"/>
              <a:t>: By ordained priests/ministers; endorsed chaplains</a:t>
            </a:r>
          </a:p>
          <a:p>
            <a:pPr marL="0" indent="0">
              <a:buNone/>
            </a:pPr>
            <a:r>
              <a:rPr lang="en-US" sz="3600" b="1" dirty="0" smtClean="0"/>
              <a:t>HOW</a:t>
            </a:r>
            <a:r>
              <a:rPr lang="en-US" sz="3600" dirty="0" smtClean="0"/>
              <a:t>: Directing/guiding people to belief (teaching adherence)</a:t>
            </a:r>
          </a:p>
          <a:p>
            <a:pPr marL="0" indent="0">
              <a:buNone/>
            </a:pPr>
            <a:r>
              <a:rPr lang="en-US" sz="3600" dirty="0"/>
              <a:t>	</a:t>
            </a:r>
            <a:r>
              <a:rPr lang="en-US" sz="3600" dirty="0" smtClean="0"/>
              <a:t>Reconciling people to God/Jesus (through ritual/discipline)</a:t>
            </a:r>
          </a:p>
          <a:p>
            <a:pPr marL="0" indent="0">
              <a:buNone/>
            </a:pPr>
            <a:r>
              <a:rPr lang="en-US" sz="3600" dirty="0" smtClean="0"/>
              <a:t>	Healing souls (care of souls)</a:t>
            </a:r>
            <a:endParaRPr lang="en-US" sz="3600" dirty="0"/>
          </a:p>
          <a:p>
            <a:pPr marL="0" indent="0">
              <a:buNone/>
            </a:pPr>
            <a:r>
              <a:rPr lang="en-US" sz="3600" b="1" dirty="0" smtClean="0"/>
              <a:t>WHAT</a:t>
            </a:r>
            <a:r>
              <a:rPr lang="en-US" sz="3600" dirty="0" smtClean="0"/>
              <a:t>: Ministry of guidance/witness that guides through witness to bible (the textual/excusive source of authority/truth)</a:t>
            </a:r>
          </a:p>
          <a:p>
            <a:pPr marL="0" indent="0">
              <a:buNone/>
            </a:pPr>
            <a:r>
              <a:rPr lang="en-US" sz="3600" dirty="0"/>
              <a:t>Ministry of presence that heals/reconciles through personal relationship with God/ </a:t>
            </a:r>
            <a:r>
              <a:rPr lang="en-US" sz="3600" dirty="0" smtClean="0"/>
              <a:t>Jesus</a:t>
            </a:r>
            <a:endParaRPr lang="en-US" sz="3600" dirty="0"/>
          </a:p>
          <a:p>
            <a:pPr marL="0" indent="0">
              <a:buNone/>
            </a:pPr>
            <a:endParaRPr lang="en-US" sz="3600"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1333" t="53421" r="1333" b="25407"/>
          <a:stretch/>
        </p:blipFill>
        <p:spPr>
          <a:xfrm>
            <a:off x="0" y="1254130"/>
            <a:ext cx="12192000" cy="167570"/>
          </a:xfrm>
          <a:prstGeom prst="rect">
            <a:avLst/>
          </a:prstGeom>
        </p:spPr>
      </p:pic>
    </p:spTree>
    <p:extLst>
      <p:ext uri="{BB962C8B-B14F-4D97-AF65-F5344CB8AC3E}">
        <p14:creationId xmlns:p14="http://schemas.microsoft.com/office/powerpoint/2010/main" val="2625716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192001" cy="1268360"/>
          </a:xfrm>
        </p:spPr>
        <p:txBody>
          <a:bodyPr>
            <a:normAutofit/>
          </a:bodyPr>
          <a:lstStyle/>
          <a:p>
            <a:r>
              <a:rPr lang="en-US" dirty="0" smtClean="0"/>
              <a:t>1. </a:t>
            </a:r>
            <a:r>
              <a:rPr lang="en-US" b="1" dirty="0" smtClean="0"/>
              <a:t>An Intercultural Capacity </a:t>
            </a:r>
            <a:r>
              <a:rPr lang="en-US" dirty="0" smtClean="0"/>
              <a:t>&amp; </a:t>
            </a:r>
            <a:r>
              <a:rPr lang="en-US" dirty="0"/>
              <a:t>Differentiation of Self</a:t>
            </a:r>
          </a:p>
        </p:txBody>
      </p:sp>
      <p:sp>
        <p:nvSpPr>
          <p:cNvPr id="3" name="Content Placeholder 2"/>
          <p:cNvSpPr>
            <a:spLocks noGrp="1"/>
          </p:cNvSpPr>
          <p:nvPr>
            <p:ph idx="1"/>
          </p:nvPr>
        </p:nvSpPr>
        <p:spPr>
          <a:xfrm>
            <a:off x="1" y="1150375"/>
            <a:ext cx="12192000" cy="5707626"/>
          </a:xfrm>
        </p:spPr>
        <p:txBody>
          <a:bodyPr>
            <a:noAutofit/>
          </a:bodyPr>
          <a:lstStyle/>
          <a:p>
            <a:pPr marL="0" indent="0">
              <a:buNone/>
            </a:pPr>
            <a:r>
              <a:rPr lang="en-US" sz="3600" dirty="0" smtClean="0"/>
              <a:t>Understanding </a:t>
            </a:r>
            <a:r>
              <a:rPr lang="en-US" sz="3600" dirty="0"/>
              <a:t>and </a:t>
            </a:r>
            <a:r>
              <a:rPr lang="en-US" sz="3600" dirty="0" smtClean="0"/>
              <a:t>responding </a:t>
            </a:r>
            <a:r>
              <a:rPr lang="en-US" sz="3600" dirty="0"/>
              <a:t>to the unique contextual ways people live out values, beliefs, and ways of coping/connecting to the sacred (their relational spirituality and orienting systems). </a:t>
            </a:r>
            <a:endParaRPr lang="en-US" sz="3600" dirty="0" smtClean="0"/>
          </a:p>
          <a:p>
            <a:pPr marL="0" indent="0">
              <a:buNone/>
            </a:pPr>
            <a:r>
              <a:rPr lang="en-US" sz="3600" dirty="0" smtClean="0"/>
              <a:t>Moving </a:t>
            </a:r>
            <a:r>
              <a:rPr lang="en-US" sz="3600" dirty="0"/>
              <a:t>from being </a:t>
            </a:r>
            <a:r>
              <a:rPr lang="en-US" sz="3600" i="1" dirty="0" smtClean="0"/>
              <a:t> Ethnocentrically </a:t>
            </a:r>
            <a:r>
              <a:rPr lang="en-US" sz="3600" i="1" dirty="0"/>
              <a:t>oriented </a:t>
            </a:r>
            <a:r>
              <a:rPr lang="en-US" sz="3600" dirty="0" smtClean="0"/>
              <a:t>by defending one’s </a:t>
            </a:r>
            <a:r>
              <a:rPr lang="en-US" sz="3600" dirty="0"/>
              <a:t>culture and/or minimizing cultural </a:t>
            </a:r>
            <a:r>
              <a:rPr lang="en-US" sz="3600" dirty="0" smtClean="0"/>
              <a:t>differences </a:t>
            </a:r>
            <a:r>
              <a:rPr lang="en-US" sz="3600" dirty="0"/>
              <a:t>to </a:t>
            </a:r>
            <a:endParaRPr lang="en-US" sz="3600" dirty="0" smtClean="0"/>
          </a:p>
          <a:p>
            <a:pPr marL="0" indent="0">
              <a:buNone/>
            </a:pPr>
            <a:r>
              <a:rPr lang="en-US" sz="3600" i="1" dirty="0" err="1"/>
              <a:t>E</a:t>
            </a:r>
            <a:r>
              <a:rPr lang="en-US" sz="3600" i="1" dirty="0" err="1" smtClean="0"/>
              <a:t>thnorelative</a:t>
            </a:r>
            <a:r>
              <a:rPr lang="en-US" sz="3600" i="1" dirty="0" smtClean="0"/>
              <a:t> </a:t>
            </a:r>
            <a:r>
              <a:rPr lang="en-US" sz="3600" i="1" dirty="0"/>
              <a:t>orientations</a:t>
            </a:r>
            <a:r>
              <a:rPr lang="en-US" sz="3600" dirty="0"/>
              <a:t> of </a:t>
            </a:r>
            <a:r>
              <a:rPr lang="en-US" sz="3600" dirty="0" smtClean="0"/>
              <a:t>(1) accepting one’s </a:t>
            </a:r>
            <a:r>
              <a:rPr lang="en-US" sz="3600" dirty="0"/>
              <a:t>own worldviews as one among many valid </a:t>
            </a:r>
            <a:r>
              <a:rPr lang="en-US" sz="3600" dirty="0" smtClean="0"/>
              <a:t>worldviews, (2) being </a:t>
            </a:r>
            <a:r>
              <a:rPr lang="en-US" sz="3600" dirty="0"/>
              <a:t>respectful guests </a:t>
            </a:r>
            <a:r>
              <a:rPr lang="en-US" sz="3600" dirty="0" smtClean="0"/>
              <a:t>entering into </a:t>
            </a:r>
            <a:r>
              <a:rPr lang="en-US" sz="3600" dirty="0"/>
              <a:t>another’s worldview, and </a:t>
            </a:r>
            <a:r>
              <a:rPr lang="en-US" sz="3600" dirty="0" smtClean="0"/>
              <a:t>(3) adjusting one’s </a:t>
            </a:r>
            <a:r>
              <a:rPr lang="en-US" sz="3600" dirty="0"/>
              <a:t>behaviors in ways that communicate respect and intercultural empathy. </a:t>
            </a:r>
          </a:p>
        </p:txBody>
      </p:sp>
    </p:spTree>
    <p:extLst>
      <p:ext uri="{BB962C8B-B14F-4D97-AF65-F5344CB8AC3E}">
        <p14:creationId xmlns:p14="http://schemas.microsoft.com/office/powerpoint/2010/main" val="17078036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04335"/>
          </a:xfrm>
        </p:spPr>
        <p:txBody>
          <a:bodyPr/>
          <a:lstStyle/>
          <a:p>
            <a:r>
              <a:rPr lang="en-US" dirty="0"/>
              <a:t>1. An Intercultural Capacity &amp; </a:t>
            </a:r>
            <a:r>
              <a:rPr lang="en-US" b="1" dirty="0"/>
              <a:t>Differentiation of Self</a:t>
            </a:r>
          </a:p>
        </p:txBody>
      </p:sp>
      <p:sp>
        <p:nvSpPr>
          <p:cNvPr id="3" name="Content Placeholder 2"/>
          <p:cNvSpPr>
            <a:spLocks noGrp="1"/>
          </p:cNvSpPr>
          <p:nvPr>
            <p:ph idx="1"/>
          </p:nvPr>
        </p:nvSpPr>
        <p:spPr>
          <a:xfrm>
            <a:off x="0" y="1194620"/>
            <a:ext cx="12191999" cy="5663380"/>
          </a:xfrm>
        </p:spPr>
        <p:txBody>
          <a:bodyPr>
            <a:noAutofit/>
          </a:bodyPr>
          <a:lstStyle/>
          <a:p>
            <a:pPr marL="0" indent="0">
              <a:buNone/>
            </a:pPr>
            <a:r>
              <a:rPr lang="en-US" sz="3200" dirty="0" smtClean="0"/>
              <a:t>Identifying </a:t>
            </a:r>
            <a:r>
              <a:rPr lang="en-US" sz="3200" dirty="0"/>
              <a:t>stress/emotional reactions in the midst of care </a:t>
            </a:r>
            <a:r>
              <a:rPr lang="en-US" sz="3200" dirty="0" smtClean="0"/>
              <a:t>conversations </a:t>
            </a:r>
          </a:p>
          <a:p>
            <a:pPr marL="0" indent="0">
              <a:buNone/>
            </a:pPr>
            <a:r>
              <a:rPr lang="en-US" sz="3200" dirty="0" smtClean="0"/>
              <a:t>Discerning </a:t>
            </a:r>
            <a:r>
              <a:rPr lang="en-US" sz="3200" dirty="0"/>
              <a:t>whether these reactions arise from </a:t>
            </a:r>
            <a:endParaRPr lang="en-US" sz="3200" dirty="0" smtClean="0"/>
          </a:p>
          <a:p>
            <a:pPr marL="0" indent="0">
              <a:buNone/>
            </a:pPr>
            <a:r>
              <a:rPr lang="en-US" sz="3200" dirty="0"/>
              <a:t>	</a:t>
            </a:r>
            <a:r>
              <a:rPr lang="en-US" sz="3200" dirty="0" smtClean="0"/>
              <a:t>-within </a:t>
            </a:r>
            <a:r>
              <a:rPr lang="en-US" sz="3200" dirty="0"/>
              <a:t>themselves (and their ‘lived theologies/orienting systems</a:t>
            </a:r>
            <a:r>
              <a:rPr lang="en-US" sz="3200" dirty="0" smtClean="0"/>
              <a:t>’) </a:t>
            </a:r>
          </a:p>
          <a:p>
            <a:pPr marL="0" indent="0">
              <a:buNone/>
            </a:pPr>
            <a:r>
              <a:rPr lang="en-US" sz="3200" dirty="0" smtClean="0"/>
              <a:t>	-between </a:t>
            </a:r>
            <a:r>
              <a:rPr lang="en-US" sz="3200" dirty="0"/>
              <a:t>them and the care </a:t>
            </a:r>
            <a:r>
              <a:rPr lang="en-US" sz="3200" dirty="0" smtClean="0"/>
              <a:t>seeker </a:t>
            </a:r>
          </a:p>
          <a:p>
            <a:pPr marL="0" indent="0">
              <a:buNone/>
            </a:pPr>
            <a:r>
              <a:rPr lang="en-US" sz="3200" dirty="0"/>
              <a:t>	</a:t>
            </a:r>
            <a:r>
              <a:rPr lang="en-US" sz="3200" dirty="0" smtClean="0"/>
              <a:t>-from </a:t>
            </a:r>
            <a:r>
              <a:rPr lang="en-US" sz="3200" dirty="0"/>
              <a:t>intersecting aspects of either their or the care seeker’s social </a:t>
            </a:r>
            <a:r>
              <a:rPr lang="en-US" sz="3200" dirty="0" smtClean="0"/>
              <a:t>	identities (</a:t>
            </a:r>
            <a:r>
              <a:rPr lang="en-US" sz="3200" dirty="0"/>
              <a:t>i.e. implicit biases about race, gender, </a:t>
            </a:r>
            <a:r>
              <a:rPr lang="en-US" sz="3200" dirty="0" smtClean="0"/>
              <a:t> orientation</a:t>
            </a:r>
            <a:r>
              <a:rPr lang="en-US" sz="3200" dirty="0"/>
              <a:t>)</a:t>
            </a:r>
            <a:r>
              <a:rPr lang="en-US" sz="3200" dirty="0" smtClean="0"/>
              <a:t>. </a:t>
            </a:r>
            <a:endParaRPr lang="en-US" sz="3200" dirty="0"/>
          </a:p>
          <a:p>
            <a:pPr marL="0" indent="0">
              <a:buNone/>
            </a:pPr>
            <a:r>
              <a:rPr lang="en-US" sz="3200" dirty="0"/>
              <a:t>Differentiation of self is needed for </a:t>
            </a:r>
            <a:r>
              <a:rPr lang="en-US" sz="3200" dirty="0" smtClean="0"/>
              <a:t>theological empathy: stepping into another’s spiritual orientation and respecting unique values, beliefs, ways of coping and connecting and with sacred.</a:t>
            </a:r>
            <a:endParaRPr lang="en-US" sz="3200" dirty="0"/>
          </a:p>
        </p:txBody>
      </p:sp>
    </p:spTree>
    <p:extLst>
      <p:ext uri="{BB962C8B-B14F-4D97-AF65-F5344CB8AC3E}">
        <p14:creationId xmlns:p14="http://schemas.microsoft.com/office/powerpoint/2010/main" val="35137826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0" y="0"/>
            <a:ext cx="10515600" cy="1325563"/>
          </a:xfrm>
        </p:spPr>
        <p:txBody>
          <a:bodyPr/>
          <a:lstStyle/>
          <a:p>
            <a:r>
              <a:rPr lang="en-US" dirty="0" smtClean="0"/>
              <a:t>2. </a:t>
            </a:r>
            <a:r>
              <a:rPr lang="en-US" b="1" dirty="0" smtClean="0"/>
              <a:t>Theological Fluency </a:t>
            </a:r>
            <a:r>
              <a:rPr lang="en-US" dirty="0" smtClean="0"/>
              <a:t>&amp; Reflexivity</a:t>
            </a:r>
            <a:endParaRPr lang="en-US" dirty="0"/>
          </a:p>
        </p:txBody>
      </p:sp>
      <p:sp>
        <p:nvSpPr>
          <p:cNvPr id="3" name="Content Placeholder 2"/>
          <p:cNvSpPr>
            <a:spLocks noGrp="1"/>
          </p:cNvSpPr>
          <p:nvPr>
            <p:ph idx="1"/>
          </p:nvPr>
        </p:nvSpPr>
        <p:spPr>
          <a:xfrm>
            <a:off x="0" y="1325562"/>
            <a:ext cx="12192000" cy="5532437"/>
          </a:xfrm>
        </p:spPr>
        <p:txBody>
          <a:bodyPr>
            <a:normAutofit/>
          </a:bodyPr>
          <a:lstStyle/>
          <a:p>
            <a:pPr marL="0" indent="0">
              <a:buNone/>
            </a:pPr>
            <a:r>
              <a:rPr lang="en-US" sz="4000" b="1" dirty="0" smtClean="0"/>
              <a:t>Theological literacy</a:t>
            </a:r>
            <a:r>
              <a:rPr lang="en-US" sz="4000" dirty="0" smtClean="0"/>
              <a:t>: knowing </a:t>
            </a:r>
            <a:r>
              <a:rPr lang="en-US" sz="4000" dirty="0"/>
              <a:t>about various theological </a:t>
            </a:r>
            <a:r>
              <a:rPr lang="en-US" sz="4000" dirty="0" smtClean="0"/>
              <a:t>perspectives, methods, </a:t>
            </a:r>
            <a:r>
              <a:rPr lang="en-US" sz="4000" dirty="0"/>
              <a:t>or second-order ways of reflecting upon religious and spiritual </a:t>
            </a:r>
            <a:r>
              <a:rPr lang="en-US" sz="4000" dirty="0" smtClean="0"/>
              <a:t>experiences (e.g., comparative </a:t>
            </a:r>
            <a:r>
              <a:rPr lang="en-US" sz="4000" dirty="0"/>
              <a:t>studies of religions, biblical studies, historical </a:t>
            </a:r>
            <a:r>
              <a:rPr lang="en-US" sz="4000" dirty="0" smtClean="0"/>
              <a:t>studies, </a:t>
            </a:r>
            <a:r>
              <a:rPr lang="en-US" sz="4000" dirty="0"/>
              <a:t>theological and ethical studies and practical theological </a:t>
            </a:r>
            <a:r>
              <a:rPr lang="en-US" sz="4000" dirty="0" smtClean="0"/>
              <a:t>studies). </a:t>
            </a:r>
          </a:p>
          <a:p>
            <a:pPr marL="0" indent="0">
              <a:buNone/>
            </a:pPr>
            <a:r>
              <a:rPr lang="en-US" sz="4000" b="1" dirty="0" smtClean="0"/>
              <a:t>Theological fluency</a:t>
            </a:r>
            <a:r>
              <a:rPr lang="en-US" sz="4000" dirty="0" smtClean="0"/>
              <a:t>: being </a:t>
            </a:r>
            <a:r>
              <a:rPr lang="en-US" sz="4000" dirty="0"/>
              <a:t>able to use these perspectives in a fluid and embodied way in the practice of pastoral and spiritual care (</a:t>
            </a:r>
            <a:r>
              <a:rPr lang="en-US" sz="4000" dirty="0">
                <a:hlinkClick r:id="rId2" action="ppaction://hlinkfile" tooltip="Doehring, 2002 #565"/>
              </a:rPr>
              <a:t>Doehring, 2002</a:t>
            </a:r>
            <a:r>
              <a:rPr lang="en-US" sz="4000" dirty="0"/>
              <a:t>).</a:t>
            </a:r>
            <a:r>
              <a:rPr lang="en-US" sz="4000" b="1" dirty="0"/>
              <a:t>  </a:t>
            </a:r>
            <a:endParaRPr lang="en-US" sz="4000" dirty="0"/>
          </a:p>
        </p:txBody>
      </p:sp>
    </p:spTree>
    <p:extLst>
      <p:ext uri="{BB962C8B-B14F-4D97-AF65-F5344CB8AC3E}">
        <p14:creationId xmlns:p14="http://schemas.microsoft.com/office/powerpoint/2010/main" val="13002101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smtClean="0"/>
              <a:t>2. Theological Fluency &amp; </a:t>
            </a:r>
            <a:r>
              <a:rPr lang="en-US" b="1" dirty="0" smtClean="0"/>
              <a:t>Reflexivity</a:t>
            </a:r>
            <a:endParaRPr lang="en-US" b="1" dirty="0"/>
          </a:p>
        </p:txBody>
      </p:sp>
      <p:sp>
        <p:nvSpPr>
          <p:cNvPr id="3" name="Content Placeholder 2"/>
          <p:cNvSpPr>
            <a:spLocks noGrp="1"/>
          </p:cNvSpPr>
          <p:nvPr>
            <p:ph idx="1"/>
          </p:nvPr>
        </p:nvSpPr>
        <p:spPr>
          <a:xfrm>
            <a:off x="0" y="1002890"/>
            <a:ext cx="12192000" cy="5855109"/>
          </a:xfrm>
        </p:spPr>
        <p:txBody>
          <a:bodyPr>
            <a:noAutofit/>
          </a:bodyPr>
          <a:lstStyle/>
          <a:p>
            <a:pPr marL="0" indent="0">
              <a:buNone/>
            </a:pPr>
            <a:r>
              <a:rPr lang="en-US" sz="3000" b="1" dirty="0"/>
              <a:t>S</a:t>
            </a:r>
            <a:r>
              <a:rPr lang="en-US" sz="3000" b="1" dirty="0" smtClean="0"/>
              <a:t>elf-reflexivity</a:t>
            </a:r>
            <a:r>
              <a:rPr lang="en-US" sz="3000" dirty="0"/>
              <a:t>: the process of reflecting upon one’s own story from multiple diverging standpoints </a:t>
            </a:r>
            <a:r>
              <a:rPr lang="en-US" sz="3000" dirty="0" smtClean="0"/>
              <a:t>take </a:t>
            </a:r>
            <a:r>
              <a:rPr lang="en-US" sz="3000" dirty="0"/>
              <a:t>into account </a:t>
            </a:r>
            <a:r>
              <a:rPr lang="en-US" sz="3000" dirty="0" smtClean="0"/>
              <a:t>one’s privilege </a:t>
            </a:r>
            <a:r>
              <a:rPr lang="en-US" sz="3000" dirty="0"/>
              <a:t>and disadvantage within intersecting social systems like sexism, racism, </a:t>
            </a:r>
            <a:r>
              <a:rPr lang="en-US" sz="3000" dirty="0" smtClean="0"/>
              <a:t> and heterosexism. </a:t>
            </a:r>
          </a:p>
          <a:p>
            <a:pPr marL="0" indent="0">
              <a:buNone/>
            </a:pPr>
            <a:r>
              <a:rPr lang="en-US" sz="3000" b="1" dirty="0" smtClean="0"/>
              <a:t>Theological reflexivity</a:t>
            </a:r>
            <a:r>
              <a:rPr lang="en-US" sz="3000" dirty="0" smtClean="0"/>
              <a:t>: (1) Tracking one’s </a:t>
            </a:r>
            <a:r>
              <a:rPr lang="en-US" sz="3000" dirty="0"/>
              <a:t>personal theology/orienting system (stress-related and intentional beliefs, values and practices for coping) </a:t>
            </a:r>
            <a:r>
              <a:rPr lang="en-US" sz="3000" dirty="0" smtClean="0"/>
              <a:t>and discerning how it shapes </a:t>
            </a:r>
            <a:r>
              <a:rPr lang="en-US" sz="3000" dirty="0"/>
              <a:t>a care-giving relationship. </a:t>
            </a:r>
            <a:endParaRPr lang="en-US" sz="3000" dirty="0" smtClean="0"/>
          </a:p>
          <a:p>
            <a:pPr marL="0" indent="0">
              <a:buNone/>
            </a:pPr>
            <a:r>
              <a:rPr lang="en-US" sz="3000" dirty="0" smtClean="0"/>
              <a:t>(2) Using one’s </a:t>
            </a:r>
            <a:r>
              <a:rPr lang="en-US" sz="3000" dirty="0"/>
              <a:t>theological education to assess whether </a:t>
            </a:r>
            <a:r>
              <a:rPr lang="en-US" sz="3000" dirty="0" smtClean="0"/>
              <a:t>one’s </a:t>
            </a:r>
            <a:r>
              <a:rPr lang="en-US" sz="3000" dirty="0"/>
              <a:t>personal theologies are life-giving or life-limiting in particular contexts of care. </a:t>
            </a:r>
            <a:endParaRPr lang="en-US" sz="3000" dirty="0" smtClean="0"/>
          </a:p>
          <a:p>
            <a:pPr marL="0" indent="0">
              <a:buNone/>
            </a:pPr>
            <a:r>
              <a:rPr lang="en-US" sz="3000" dirty="0" smtClean="0"/>
              <a:t>(3) Being accountable </a:t>
            </a:r>
            <a:r>
              <a:rPr lang="en-US" sz="3000" dirty="0"/>
              <a:t>for drawing upon </a:t>
            </a:r>
            <a:r>
              <a:rPr lang="en-US" sz="3000" dirty="0" smtClean="0"/>
              <a:t>one’s </a:t>
            </a:r>
            <a:r>
              <a:rPr lang="en-US" sz="3000" dirty="0"/>
              <a:t>theological education to assess the care seeker’s embedded and espoused beliefs, values, and </a:t>
            </a:r>
            <a:r>
              <a:rPr lang="en-US" sz="3000" dirty="0" smtClean="0"/>
              <a:t>practices.</a:t>
            </a:r>
          </a:p>
          <a:p>
            <a:pPr marL="0" indent="0">
              <a:buNone/>
            </a:pPr>
            <a:r>
              <a:rPr lang="en-US" sz="3000" dirty="0" smtClean="0"/>
              <a:t>(4) Drawing upon </a:t>
            </a:r>
            <a:r>
              <a:rPr lang="en-US" sz="3000" dirty="0"/>
              <a:t>personal as well as public theologies to collaborate with care seekers in co-constructing </a:t>
            </a:r>
            <a:r>
              <a:rPr lang="en-US" sz="3000" dirty="0" smtClean="0"/>
              <a:t>life-giving </a:t>
            </a:r>
            <a:r>
              <a:rPr lang="en-US" sz="3000" dirty="0"/>
              <a:t>contextual beliefs and values that can be tested in practice. </a:t>
            </a:r>
            <a:endParaRPr lang="en-US" sz="3000" dirty="0" smtClean="0"/>
          </a:p>
        </p:txBody>
      </p:sp>
    </p:spTree>
    <p:extLst>
      <p:ext uri="{BB962C8B-B14F-4D97-AF65-F5344CB8AC3E}">
        <p14:creationId xmlns:p14="http://schemas.microsoft.com/office/powerpoint/2010/main" val="13202697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960692"/>
            <a:ext cx="12314903" cy="5847755"/>
          </a:xfrm>
          <a:prstGeom prst="rect">
            <a:avLst/>
          </a:prstGeom>
          <a:noFill/>
        </p:spPr>
        <p:txBody>
          <a:bodyPr wrap="square" rtlCol="0">
            <a:spAutoFit/>
          </a:bodyPr>
          <a:lstStyle/>
          <a:p>
            <a:pPr marL="257175" indent="-257175">
              <a:buFont typeface="Arial" panose="020B0604020202020204" pitchFamily="34" charset="0"/>
              <a:buChar char="•"/>
            </a:pPr>
            <a:r>
              <a:rPr lang="en-US" sz="3400" b="1" dirty="0" smtClean="0"/>
              <a:t>Using spiritual </a:t>
            </a:r>
            <a:r>
              <a:rPr lang="en-US" sz="3400" b="1" dirty="0"/>
              <a:t>practices </a:t>
            </a:r>
            <a:r>
              <a:rPr lang="en-US" sz="3400" dirty="0" smtClean="0"/>
              <a:t>(communal/personal) to experience love or </a:t>
            </a:r>
            <a:r>
              <a:rPr lang="en-US" sz="3400" b="1" dirty="0" smtClean="0"/>
              <a:t>goodness or benevolence </a:t>
            </a:r>
            <a:r>
              <a:rPr lang="en-US" sz="3400" dirty="0" smtClean="0"/>
              <a:t>from God (in theistic traditions) and others, especially </a:t>
            </a:r>
            <a:r>
              <a:rPr lang="en-US" sz="3400" dirty="0"/>
              <a:t>in </a:t>
            </a:r>
            <a:r>
              <a:rPr lang="en-US" sz="3400" dirty="0" smtClean="0"/>
              <a:t>one’s </a:t>
            </a:r>
            <a:r>
              <a:rPr lang="en-US" sz="3400" dirty="0"/>
              <a:t>bodies</a:t>
            </a:r>
          </a:p>
          <a:p>
            <a:pPr marL="257175" indent="-257175">
              <a:buFont typeface="Arial" panose="020B0604020202020204" pitchFamily="34" charset="0"/>
              <a:buChar char="•"/>
            </a:pPr>
            <a:r>
              <a:rPr lang="en-US" sz="3400" dirty="0" smtClean="0"/>
              <a:t>Experiencing goodness reveals the </a:t>
            </a:r>
            <a:r>
              <a:rPr lang="en-US" sz="3400" b="1" dirty="0" smtClean="0"/>
              <a:t>life-limiting embedded orienting systems</a:t>
            </a:r>
            <a:r>
              <a:rPr lang="en-US" sz="3400" dirty="0" smtClean="0"/>
              <a:t> shaped by intersecting social oppressions, and helps people </a:t>
            </a:r>
            <a:r>
              <a:rPr lang="en-US" sz="3400" b="1" dirty="0" smtClean="0"/>
              <a:t>co-create</a:t>
            </a:r>
            <a:r>
              <a:rPr lang="en-US" sz="3400" dirty="0" smtClean="0"/>
              <a:t> </a:t>
            </a:r>
            <a:r>
              <a:rPr lang="en-US" sz="3400" b="1" dirty="0" smtClean="0"/>
              <a:t>complex </a:t>
            </a:r>
            <a:r>
              <a:rPr lang="en-US" sz="3400" b="1" dirty="0"/>
              <a:t>intentional meanings </a:t>
            </a:r>
            <a:r>
              <a:rPr lang="en-US" sz="3400" dirty="0"/>
              <a:t>about </a:t>
            </a:r>
            <a:r>
              <a:rPr lang="en-US" sz="3400" dirty="0" smtClean="0"/>
              <a:t>suffering</a:t>
            </a:r>
          </a:p>
          <a:p>
            <a:pPr marL="257175" indent="-257175">
              <a:buFont typeface="Arial" panose="020B0604020202020204" pitchFamily="34" charset="0"/>
              <a:buChar char="•"/>
            </a:pPr>
            <a:r>
              <a:rPr lang="en-US" sz="3400" dirty="0" smtClean="0"/>
              <a:t>Experiencing goodness and complex meanings make people use </a:t>
            </a:r>
            <a:r>
              <a:rPr lang="en-US" sz="3400" b="1" dirty="0" smtClean="0"/>
              <a:t>more flexible coping </a:t>
            </a:r>
            <a:r>
              <a:rPr lang="en-US" sz="3400" dirty="0" smtClean="0"/>
              <a:t>that counteracts consumerism </a:t>
            </a:r>
            <a:endParaRPr lang="en-US" sz="3400" dirty="0"/>
          </a:p>
          <a:p>
            <a:pPr marL="257175" indent="-257175">
              <a:buFont typeface="Arial" panose="020B0604020202020204" pitchFamily="34" charset="0"/>
              <a:buChar char="•"/>
            </a:pPr>
            <a:r>
              <a:rPr lang="en-US" sz="3400" b="1" dirty="0"/>
              <a:t>Integrating spiritual practices and intentional meanings </a:t>
            </a:r>
            <a:r>
              <a:rPr lang="en-US" sz="3400" dirty="0" smtClean="0"/>
              <a:t>into </a:t>
            </a:r>
            <a:r>
              <a:rPr lang="en-US" sz="3400" dirty="0"/>
              <a:t>daily </a:t>
            </a:r>
            <a:r>
              <a:rPr lang="en-US" sz="3400" dirty="0" smtClean="0"/>
              <a:t>life has liberative ripple effects </a:t>
            </a:r>
            <a:endParaRPr lang="en-US" sz="3400" dirty="0"/>
          </a:p>
        </p:txBody>
      </p:sp>
      <p:sp>
        <p:nvSpPr>
          <p:cNvPr id="3" name="Title 2"/>
          <p:cNvSpPr>
            <a:spLocks noGrp="1"/>
          </p:cNvSpPr>
          <p:nvPr>
            <p:ph type="title"/>
          </p:nvPr>
        </p:nvSpPr>
        <p:spPr>
          <a:xfrm>
            <a:off x="117987" y="103239"/>
            <a:ext cx="10473813" cy="857453"/>
          </a:xfrm>
        </p:spPr>
        <p:txBody>
          <a:bodyPr/>
          <a:lstStyle/>
          <a:p>
            <a:r>
              <a:rPr lang="en-US" sz="4000" dirty="0"/>
              <a:t>3</a:t>
            </a:r>
            <a:r>
              <a:rPr lang="en-US" sz="4000" dirty="0" smtClean="0"/>
              <a:t>. </a:t>
            </a:r>
            <a:r>
              <a:rPr lang="en-US" sz="4000" b="1" dirty="0" smtClean="0"/>
              <a:t>Spiritual Integration</a:t>
            </a:r>
            <a:endParaRPr lang="en-US" dirty="0"/>
          </a:p>
        </p:txBody>
      </p:sp>
      <p:sp>
        <p:nvSpPr>
          <p:cNvPr id="4" name="TextBox 3"/>
          <p:cNvSpPr txBox="1"/>
          <p:nvPr/>
        </p:nvSpPr>
        <p:spPr>
          <a:xfrm>
            <a:off x="7359444" y="6238569"/>
            <a:ext cx="4365524" cy="646331"/>
          </a:xfrm>
          <a:prstGeom prst="rect">
            <a:avLst/>
          </a:prstGeom>
          <a:noFill/>
        </p:spPr>
        <p:txBody>
          <a:bodyPr wrap="square" rtlCol="0">
            <a:spAutoFit/>
          </a:bodyPr>
          <a:lstStyle/>
          <a:p>
            <a:r>
              <a:rPr lang="en-US" dirty="0"/>
              <a:t>*Pargament, Desai &amp; McConnell, 2006; Doehring, 2015a, Doehring, 2015b</a:t>
            </a:r>
          </a:p>
        </p:txBody>
      </p:sp>
      <p:pic>
        <p:nvPicPr>
          <p:cNvPr id="8" name="Picture 7"/>
          <p:cNvPicPr/>
          <p:nvPr/>
        </p:nvPicPr>
        <p:blipFill rotWithShape="1">
          <a:blip r:embed="rId2" cstate="print">
            <a:extLst>
              <a:ext uri="{28A0092B-C50C-407E-A947-70E740481C1C}">
                <a14:useLocalDpi xmlns:a14="http://schemas.microsoft.com/office/drawing/2010/main" val="0"/>
              </a:ext>
            </a:extLst>
          </a:blip>
          <a:srcRect l="1333" t="53421" r="1333" b="25407"/>
          <a:stretch/>
        </p:blipFill>
        <p:spPr>
          <a:xfrm>
            <a:off x="0" y="879124"/>
            <a:ext cx="12192000" cy="163135"/>
          </a:xfrm>
          <a:prstGeom prst="rect">
            <a:avLst/>
          </a:prstGeom>
        </p:spPr>
      </p:pic>
      <p:sp>
        <p:nvSpPr>
          <p:cNvPr id="2" name="Content Placeholder 1"/>
          <p:cNvSpPr>
            <a:spLocks noGrp="1"/>
          </p:cNvSpPr>
          <p:nvPr>
            <p:ph idx="1"/>
          </p:nvPr>
        </p:nvSpPr>
        <p:spPr>
          <a:xfrm flipH="1">
            <a:off x="1514229" y="8029611"/>
            <a:ext cx="238993" cy="1153549"/>
          </a:xfrm>
        </p:spPr>
        <p:txBody>
          <a:bodyPr/>
          <a:lstStyle/>
          <a:p>
            <a:endParaRPr lang="en-US" dirty="0"/>
          </a:p>
        </p:txBody>
      </p:sp>
    </p:spTree>
    <p:extLst>
      <p:ext uri="{BB962C8B-B14F-4D97-AF65-F5344CB8AC3E}">
        <p14:creationId xmlns:p14="http://schemas.microsoft.com/office/powerpoint/2010/main" val="17293960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3631600" y="2218967"/>
            <a:ext cx="1467764" cy="4241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120732" y="2182801"/>
            <a:ext cx="45435" cy="30088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3428825" y="5188816"/>
            <a:ext cx="5429250" cy="94790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tx1"/>
                </a:solidFill>
              </a:rPr>
              <a:t>Dialogue with full awareness  of biases &amp; “intractable otherness”</a:t>
            </a:r>
          </a:p>
        </p:txBody>
      </p:sp>
      <p:sp>
        <p:nvSpPr>
          <p:cNvPr id="3" name="Title 2"/>
          <p:cNvSpPr>
            <a:spLocks noGrp="1"/>
          </p:cNvSpPr>
          <p:nvPr>
            <p:ph type="title"/>
          </p:nvPr>
        </p:nvSpPr>
        <p:spPr>
          <a:xfrm>
            <a:off x="-63910" y="128272"/>
            <a:ext cx="12192000" cy="2218967"/>
          </a:xfrm>
        </p:spPr>
        <p:txBody>
          <a:bodyPr>
            <a:noAutofit/>
          </a:bodyPr>
          <a:lstStyle/>
          <a:p>
            <a:pPr algn="ctr"/>
            <a:r>
              <a:rPr lang="en-US" sz="3600" b="1" dirty="0" smtClean="0"/>
              <a:t>Attitude: </a:t>
            </a:r>
            <a:r>
              <a:rPr lang="en-US" sz="3600" dirty="0"/>
              <a:t>“The implicit and explicit perspectives and/or biases people hold about spirituality and religion and how they relate to the practice of [spiritual care]” (</a:t>
            </a:r>
            <a:r>
              <a:rPr lang="en-US" sz="3600" dirty="0" err="1"/>
              <a:t>Vieten</a:t>
            </a:r>
            <a:r>
              <a:rPr lang="en-US" sz="3600" dirty="0"/>
              <a:t> et al, 2013, p. 4). </a:t>
            </a:r>
            <a:br>
              <a:rPr lang="en-US" sz="3600" dirty="0"/>
            </a:br>
            <a:r>
              <a:rPr lang="en-US" sz="3600" b="1" i="1" dirty="0"/>
              <a:t>Radical Respect for Religious Differences</a:t>
            </a:r>
          </a:p>
        </p:txBody>
      </p:sp>
      <p:sp>
        <p:nvSpPr>
          <p:cNvPr id="11" name="Rounded Rectangle 10"/>
          <p:cNvSpPr/>
          <p:nvPr/>
        </p:nvSpPr>
        <p:spPr>
          <a:xfrm>
            <a:off x="2361375" y="2622089"/>
            <a:ext cx="2667001" cy="236310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tx1"/>
                </a:solidFill>
              </a:rPr>
              <a:t>Respect irreducible differences without searching for “one God”</a:t>
            </a:r>
          </a:p>
        </p:txBody>
      </p:sp>
      <p:sp>
        <p:nvSpPr>
          <p:cNvPr id="13" name="Rounded Rectangle 12"/>
          <p:cNvSpPr/>
          <p:nvPr/>
        </p:nvSpPr>
        <p:spPr>
          <a:xfrm>
            <a:off x="7187535" y="2622089"/>
            <a:ext cx="2429202" cy="2363101"/>
          </a:xfrm>
          <a:prstGeom prst="roundRect">
            <a:avLst/>
          </a:prstGeom>
          <a:solidFill>
            <a:srgbClr val="92D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tx1"/>
                </a:solidFill>
              </a:rPr>
              <a:t>Focus on </a:t>
            </a:r>
            <a:r>
              <a:rPr lang="en-US" sz="2100" b="1" i="1" dirty="0">
                <a:solidFill>
                  <a:schemeClr val="tx1"/>
                </a:solidFill>
              </a:rPr>
              <a:t>lived</a:t>
            </a:r>
            <a:r>
              <a:rPr lang="en-US" sz="2100" b="1" dirty="0">
                <a:solidFill>
                  <a:schemeClr val="tx1"/>
                </a:solidFill>
              </a:rPr>
              <a:t> practices,  values, and beliefs </a:t>
            </a:r>
          </a:p>
        </p:txBody>
      </p:sp>
      <p:cxnSp>
        <p:nvCxnSpPr>
          <p:cNvPr id="17" name="Straight Connector 16"/>
          <p:cNvCxnSpPr/>
          <p:nvPr/>
        </p:nvCxnSpPr>
        <p:spPr>
          <a:xfrm>
            <a:off x="7291872" y="2182801"/>
            <a:ext cx="1498841" cy="4241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0" y="6194323"/>
            <a:ext cx="12064181" cy="615553"/>
          </a:xfrm>
          <a:prstGeom prst="rect">
            <a:avLst/>
          </a:prstGeom>
        </p:spPr>
        <p:txBody>
          <a:bodyPr wrap="square">
            <a:spAutoFit/>
          </a:bodyPr>
          <a:lstStyle/>
          <a:p>
            <a:r>
              <a:rPr lang="en-US" sz="17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Moyaert</a:t>
            </a:r>
            <a:r>
              <a:rPr lang="en-US" sz="1700" dirty="0">
                <a:solidFill>
                  <a:srgbClr val="000000"/>
                </a:solidFill>
                <a:latin typeface="Arial" panose="020B0604020202020204" pitchFamily="34" charset="0"/>
                <a:ea typeface="Times New Roman" panose="02020603050405020304" pitchFamily="18" charset="0"/>
                <a:cs typeface="Arial" panose="020B0604020202020204" pitchFamily="34" charset="0"/>
              </a:rPr>
              <a:t>, M. (2012). Recent developments in the theology of interreligious dialogue: From soteriological openness to hermeneutical openness. </a:t>
            </a:r>
            <a:r>
              <a:rPr lang="en-US" sz="1700" i="1" dirty="0">
                <a:solidFill>
                  <a:srgbClr val="000000"/>
                </a:solidFill>
                <a:latin typeface="Arial" panose="020B0604020202020204" pitchFamily="34" charset="0"/>
                <a:ea typeface="Times New Roman" panose="02020603050405020304" pitchFamily="18" charset="0"/>
                <a:cs typeface="Arial" panose="020B0604020202020204" pitchFamily="34" charset="0"/>
              </a:rPr>
              <a:t>Modern Theology, 28</a:t>
            </a:r>
            <a:r>
              <a:rPr lang="en-US" sz="1700" dirty="0">
                <a:solidFill>
                  <a:srgbClr val="000000"/>
                </a:solidFill>
                <a:latin typeface="Arial" panose="020B0604020202020204" pitchFamily="34" charset="0"/>
                <a:ea typeface="Times New Roman" panose="02020603050405020304" pitchFamily="18" charset="0"/>
                <a:cs typeface="Arial" panose="020B0604020202020204" pitchFamily="34" charset="0"/>
              </a:rPr>
              <a:t>(1), 25-52.</a:t>
            </a: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340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par>
                                <p:cTn id="26" presetID="53" presetClass="entr" presetSubtype="16"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473813" cy="858991"/>
          </a:xfrm>
        </p:spPr>
        <p:txBody>
          <a:bodyPr>
            <a:normAutofit/>
          </a:bodyPr>
          <a:lstStyle/>
          <a:p>
            <a:pPr algn="ctr"/>
            <a:r>
              <a:rPr lang="en-US" sz="4800" b="1" dirty="0" smtClean="0"/>
              <a:t>Knowledge</a:t>
            </a:r>
            <a:endParaRPr lang="en-US" sz="4800" b="1" dirty="0"/>
          </a:p>
        </p:txBody>
      </p:sp>
      <p:sp>
        <p:nvSpPr>
          <p:cNvPr id="3" name="Content Placeholder 2"/>
          <p:cNvSpPr>
            <a:spLocks noGrp="1"/>
          </p:cNvSpPr>
          <p:nvPr>
            <p:ph idx="1"/>
          </p:nvPr>
        </p:nvSpPr>
        <p:spPr>
          <a:xfrm>
            <a:off x="0" y="1430594"/>
            <a:ext cx="12192000" cy="5427406"/>
          </a:xfrm>
        </p:spPr>
        <p:txBody>
          <a:bodyPr>
            <a:normAutofit/>
          </a:bodyPr>
          <a:lstStyle/>
          <a:p>
            <a:pPr marL="0" indent="0">
              <a:buNone/>
            </a:pPr>
            <a:r>
              <a:rPr lang="en-US" sz="4000" dirty="0" smtClean="0"/>
              <a:t>“Information</a:t>
            </a:r>
            <a:r>
              <a:rPr lang="en-US" sz="4000" dirty="0"/>
              <a:t>, facts, concepts, and awareness of research literature [spiritual caregivers] should possess about spirituality and religion as it relates to the practice of [spiritual care]” (</a:t>
            </a:r>
            <a:r>
              <a:rPr lang="en-US" sz="4000" dirty="0" err="1"/>
              <a:t>Vieten</a:t>
            </a:r>
            <a:r>
              <a:rPr lang="en-US" sz="4000" dirty="0"/>
              <a:t> et al, 2013, p. 4</a:t>
            </a:r>
            <a:r>
              <a:rPr lang="en-US" sz="4000" dirty="0" smtClean="0"/>
              <a:t>).</a:t>
            </a:r>
          </a:p>
          <a:p>
            <a:pPr fontAlgn="base"/>
            <a:r>
              <a:rPr lang="en-US" sz="4000" dirty="0"/>
              <a:t>Pastoral &amp; practical theology</a:t>
            </a:r>
          </a:p>
          <a:p>
            <a:pPr fontAlgn="base"/>
            <a:r>
              <a:rPr lang="en-US" sz="4000" dirty="0"/>
              <a:t>Spirituality and health (research literacy &amp; evidence-based chaplaincy care)</a:t>
            </a:r>
          </a:p>
          <a:p>
            <a:pPr fontAlgn="base"/>
            <a:r>
              <a:rPr lang="en-US" sz="4000" dirty="0"/>
              <a:t>Religious and theological studies (traveling knowledge from various religious/theological methods)</a:t>
            </a:r>
          </a:p>
          <a:p>
            <a:endParaRPr lang="en-US" dirty="0"/>
          </a:p>
        </p:txBody>
      </p:sp>
    </p:spTree>
    <p:extLst>
      <p:ext uri="{BB962C8B-B14F-4D97-AF65-F5344CB8AC3E}">
        <p14:creationId xmlns:p14="http://schemas.microsoft.com/office/powerpoint/2010/main" val="19975795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t>Skills</a:t>
            </a:r>
            <a:endParaRPr lang="en-US" sz="4800" b="1" dirty="0"/>
          </a:p>
        </p:txBody>
      </p:sp>
      <p:sp>
        <p:nvSpPr>
          <p:cNvPr id="3" name="Content Placeholder 2"/>
          <p:cNvSpPr>
            <a:spLocks noGrp="1"/>
          </p:cNvSpPr>
          <p:nvPr>
            <p:ph idx="1"/>
          </p:nvPr>
        </p:nvSpPr>
        <p:spPr>
          <a:xfrm>
            <a:off x="103239" y="1489587"/>
            <a:ext cx="11250561" cy="4687376"/>
          </a:xfrm>
        </p:spPr>
        <p:txBody>
          <a:bodyPr>
            <a:normAutofit lnSpcReduction="10000"/>
          </a:bodyPr>
          <a:lstStyle/>
          <a:p>
            <a:pPr fontAlgn="base"/>
            <a:r>
              <a:rPr lang="en-US" sz="4800" dirty="0" smtClean="0"/>
              <a:t>Explore </a:t>
            </a:r>
            <a:r>
              <a:rPr lang="en-US" sz="4800" dirty="0"/>
              <a:t>spiritual practices that connect with goodness</a:t>
            </a:r>
          </a:p>
          <a:p>
            <a:pPr fontAlgn="base"/>
            <a:r>
              <a:rPr lang="en-US" sz="4800" dirty="0"/>
              <a:t>Co-create meanings</a:t>
            </a:r>
          </a:p>
          <a:p>
            <a:pPr fontAlgn="base"/>
            <a:r>
              <a:rPr lang="en-US" sz="4800" dirty="0" smtClean="0"/>
              <a:t>Communication skills using motivational interviewing to help people explore the value of change (why change) and tools for change (how to change)</a:t>
            </a:r>
            <a:endParaRPr lang="en-US" sz="4800" dirty="0"/>
          </a:p>
          <a:p>
            <a:endParaRPr lang="en-US" dirty="0"/>
          </a:p>
        </p:txBody>
      </p:sp>
    </p:spTree>
    <p:extLst>
      <p:ext uri="{BB962C8B-B14F-4D97-AF65-F5344CB8AC3E}">
        <p14:creationId xmlns:p14="http://schemas.microsoft.com/office/powerpoint/2010/main" val="30124730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530"/>
            <a:ext cx="11353800" cy="857435"/>
          </a:xfrm>
        </p:spPr>
        <p:txBody>
          <a:bodyPr/>
          <a:lstStyle/>
          <a:p>
            <a:r>
              <a:rPr lang="en-US" dirty="0" smtClean="0"/>
              <a:t>References</a:t>
            </a:r>
            <a:endParaRPr lang="en-US" dirty="0"/>
          </a:p>
        </p:txBody>
      </p:sp>
      <p:sp>
        <p:nvSpPr>
          <p:cNvPr id="3" name="Content Placeholder 2"/>
          <p:cNvSpPr>
            <a:spLocks noGrp="1"/>
          </p:cNvSpPr>
          <p:nvPr>
            <p:ph idx="1"/>
          </p:nvPr>
        </p:nvSpPr>
        <p:spPr>
          <a:xfrm>
            <a:off x="55179" y="685800"/>
            <a:ext cx="12136820" cy="6172199"/>
          </a:xfrm>
        </p:spPr>
        <p:txBody>
          <a:bodyPr>
            <a:normAutofit fontScale="92500" lnSpcReduction="10000"/>
          </a:bodyPr>
          <a:lstStyle/>
          <a:p>
            <a:pPr marL="0" indent="-457200">
              <a:lnSpc>
                <a:spcPct val="110000"/>
              </a:lnSpc>
              <a:buNone/>
            </a:pPr>
            <a:r>
              <a:rPr lang="en-US" sz="2000" dirty="0" err="1">
                <a:latin typeface="Arial Narrow" panose="020B0606020202030204" pitchFamily="34" charset="0"/>
              </a:rPr>
              <a:t>Clebsch</a:t>
            </a:r>
            <a:r>
              <a:rPr lang="en-US" sz="2000" dirty="0">
                <a:latin typeface="Arial Narrow" panose="020B0606020202030204" pitchFamily="34" charset="0"/>
              </a:rPr>
              <a:t>, W. A., &amp; </a:t>
            </a:r>
            <a:r>
              <a:rPr lang="en-US" sz="2000" dirty="0" err="1">
                <a:latin typeface="Arial Narrow" panose="020B0606020202030204" pitchFamily="34" charset="0"/>
              </a:rPr>
              <a:t>Jaekle</a:t>
            </a:r>
            <a:r>
              <a:rPr lang="en-US" sz="2000" dirty="0">
                <a:latin typeface="Arial Narrow" panose="020B0606020202030204" pitchFamily="34" charset="0"/>
              </a:rPr>
              <a:t>, C. R. (1964). </a:t>
            </a:r>
            <a:r>
              <a:rPr lang="en-US" sz="2000" i="1" dirty="0">
                <a:latin typeface="Arial Narrow" panose="020B0606020202030204" pitchFamily="34" charset="0"/>
              </a:rPr>
              <a:t>Pastoral care in historical perspective</a:t>
            </a:r>
            <a:r>
              <a:rPr lang="en-US" sz="2000" dirty="0">
                <a:latin typeface="Arial Narrow" panose="020B0606020202030204" pitchFamily="34" charset="0"/>
              </a:rPr>
              <a:t>. Englewood Cliffs, NJ: Prentice-Hall.</a:t>
            </a:r>
          </a:p>
          <a:p>
            <a:pPr marL="0" indent="-457200">
              <a:lnSpc>
                <a:spcPct val="110000"/>
              </a:lnSpc>
              <a:buNone/>
            </a:pPr>
            <a:r>
              <a:rPr lang="en-US" sz="2000" dirty="0" smtClean="0">
                <a:latin typeface="Arial Narrow" panose="020B0606020202030204" pitchFamily="34" charset="0"/>
              </a:rPr>
              <a:t>Doehring, C. (2002). Theological literacy and fluency in a new millennium: A pastoral theological perspective. In R. L. Petersen &amp; N. M. Rourke (Eds.), </a:t>
            </a:r>
            <a:r>
              <a:rPr lang="en-US" sz="2000" i="1" dirty="0" smtClean="0">
                <a:latin typeface="Arial Narrow" panose="020B0606020202030204" pitchFamily="34" charset="0"/>
              </a:rPr>
              <a:t>Theological literacy for the twenty-first century</a:t>
            </a:r>
            <a:r>
              <a:rPr lang="en-US" sz="2000" dirty="0" smtClean="0">
                <a:latin typeface="Arial Narrow" panose="020B0606020202030204" pitchFamily="34" charset="0"/>
              </a:rPr>
              <a:t> (pp. 311-324). Grand Rapids, MI: Eerdmans Press.</a:t>
            </a:r>
            <a:endParaRPr lang="en-US" sz="1900" dirty="0" smtClean="0">
              <a:latin typeface="Arial Narrow" panose="020B0606020202030204" pitchFamily="34" charset="0"/>
            </a:endParaRPr>
          </a:p>
          <a:p>
            <a:pPr marL="0" indent="-457200">
              <a:lnSpc>
                <a:spcPct val="110000"/>
              </a:lnSpc>
              <a:buNone/>
            </a:pPr>
            <a:r>
              <a:rPr lang="en-US" sz="1900" dirty="0" smtClean="0">
                <a:latin typeface="Arial Narrow" panose="020B0606020202030204" pitchFamily="34" charset="0"/>
              </a:rPr>
              <a:t>Doehring, C. (2015a). </a:t>
            </a:r>
            <a:r>
              <a:rPr lang="en-US" sz="1900" i="1" dirty="0" smtClean="0">
                <a:latin typeface="Arial Narrow" panose="020B0606020202030204" pitchFamily="34" charset="0"/>
              </a:rPr>
              <a:t>The practice of pastoral care: A postmodern approach</a:t>
            </a:r>
            <a:r>
              <a:rPr lang="en-US" sz="1900" dirty="0" smtClean="0">
                <a:latin typeface="Arial Narrow" panose="020B0606020202030204" pitchFamily="34" charset="0"/>
              </a:rPr>
              <a:t> (Rev. &amp; Expanded). Louisville, KY: Westminster John Knox.</a:t>
            </a:r>
          </a:p>
          <a:p>
            <a:pPr marL="0" indent="-457200">
              <a:lnSpc>
                <a:spcPct val="110000"/>
              </a:lnSpc>
              <a:buNone/>
            </a:pPr>
            <a:r>
              <a:rPr lang="en-US" sz="1900" dirty="0" smtClean="0">
                <a:latin typeface="Arial Narrow" panose="020B0606020202030204" pitchFamily="34" charset="0"/>
              </a:rPr>
              <a:t>Doehring, C. (2015b). Resilience as the relational ability to spiritually integrate moral stress. </a:t>
            </a:r>
            <a:r>
              <a:rPr lang="en-US" sz="1900" i="1" dirty="0" smtClean="0">
                <a:latin typeface="Arial Narrow" panose="020B0606020202030204" pitchFamily="34" charset="0"/>
              </a:rPr>
              <a:t>Pastoral Psychology, 64</a:t>
            </a:r>
            <a:r>
              <a:rPr lang="en-US" sz="1900" dirty="0" smtClean="0">
                <a:latin typeface="Arial Narrow" panose="020B0606020202030204" pitchFamily="34" charset="0"/>
              </a:rPr>
              <a:t>(5), 635-649. </a:t>
            </a:r>
            <a:r>
              <a:rPr lang="en-US" sz="1900" dirty="0" err="1" smtClean="0">
                <a:latin typeface="Arial Narrow" panose="020B0606020202030204" pitchFamily="34" charset="0"/>
              </a:rPr>
              <a:t>doi</a:t>
            </a:r>
            <a:r>
              <a:rPr lang="en-US" sz="1900" dirty="0" smtClean="0">
                <a:latin typeface="Arial Narrow" panose="020B0606020202030204" pitchFamily="34" charset="0"/>
              </a:rPr>
              <a:t>: 10.1007/s11089-015-0643-7</a:t>
            </a:r>
          </a:p>
          <a:p>
            <a:pPr marL="0" indent="-457200">
              <a:lnSpc>
                <a:spcPct val="110000"/>
              </a:lnSpc>
              <a:buNone/>
            </a:pPr>
            <a:r>
              <a:rPr lang="en-US" sz="1900" dirty="0" err="1" smtClean="0">
                <a:latin typeface="Arial Narrow" panose="020B0606020202030204" pitchFamily="34" charset="0"/>
              </a:rPr>
              <a:t>Exline</a:t>
            </a:r>
            <a:r>
              <a:rPr lang="en-US" sz="1900" dirty="0" smtClean="0">
                <a:latin typeface="Arial Narrow" panose="020B0606020202030204" pitchFamily="34" charset="0"/>
              </a:rPr>
              <a:t>, J. J., Pargament, K., Grubbs, J. B., &amp; </a:t>
            </a:r>
            <a:r>
              <a:rPr lang="en-US" sz="1900" dirty="0" err="1" smtClean="0">
                <a:latin typeface="Arial Narrow" panose="020B0606020202030204" pitchFamily="34" charset="0"/>
              </a:rPr>
              <a:t>Yali</a:t>
            </a:r>
            <a:r>
              <a:rPr lang="en-US" sz="1900" dirty="0" smtClean="0">
                <a:latin typeface="Arial Narrow" panose="020B0606020202030204" pitchFamily="34" charset="0"/>
              </a:rPr>
              <a:t>, A. M. (2014). The Religious and Spiritual Struggles Scale: Development and initial validation. </a:t>
            </a:r>
            <a:r>
              <a:rPr lang="en-US" sz="1900" i="1" dirty="0" smtClean="0">
                <a:latin typeface="Arial Narrow" panose="020B0606020202030204" pitchFamily="34" charset="0"/>
              </a:rPr>
              <a:t>Psychology of Religion and Spirituality, 6</a:t>
            </a:r>
            <a:r>
              <a:rPr lang="en-US" sz="1900" dirty="0" smtClean="0">
                <a:latin typeface="Arial Narrow" panose="020B0606020202030204" pitchFamily="34" charset="0"/>
              </a:rPr>
              <a:t>(3), 208-222. </a:t>
            </a:r>
            <a:r>
              <a:rPr lang="en-US" sz="1900" dirty="0" err="1" smtClean="0">
                <a:latin typeface="Arial Narrow" panose="020B0606020202030204" pitchFamily="34" charset="0"/>
              </a:rPr>
              <a:t>doi</a:t>
            </a:r>
            <a:r>
              <a:rPr lang="en-US" sz="1900" dirty="0" smtClean="0">
                <a:latin typeface="Arial Narrow" panose="020B0606020202030204" pitchFamily="34" charset="0"/>
              </a:rPr>
              <a:t>: 10.1037/a0036465.sup</a:t>
            </a:r>
          </a:p>
          <a:p>
            <a:pPr marL="0" indent="-457200">
              <a:lnSpc>
                <a:spcPct val="110000"/>
              </a:lnSpc>
              <a:buNone/>
            </a:pPr>
            <a:r>
              <a:rPr lang="en-US" sz="1900" dirty="0" smtClean="0">
                <a:latin typeface="Arial Narrow" panose="020B0606020202030204" pitchFamily="34" charset="0"/>
              </a:rPr>
              <a:t>Graham, L. (2014). </a:t>
            </a:r>
            <a:r>
              <a:rPr lang="en-US" sz="1900" i="1" dirty="0" smtClean="0">
                <a:latin typeface="Arial Narrow" panose="020B0606020202030204" pitchFamily="34" charset="0"/>
              </a:rPr>
              <a:t>Lecture on war: Theology and religious practice</a:t>
            </a:r>
            <a:r>
              <a:rPr lang="en-US" sz="1900" dirty="0" smtClean="0">
                <a:latin typeface="Arial Narrow" panose="020B0606020202030204" pitchFamily="34" charset="0"/>
              </a:rPr>
              <a:t>. Denver, CO. </a:t>
            </a:r>
          </a:p>
          <a:p>
            <a:pPr marL="0" indent="-457200">
              <a:lnSpc>
                <a:spcPct val="110000"/>
              </a:lnSpc>
              <a:buNone/>
            </a:pPr>
            <a:r>
              <a:rPr lang="en-US" sz="1900" dirty="0" err="1" smtClean="0">
                <a:latin typeface="Arial Narrow" panose="020B0606020202030204" pitchFamily="34" charset="0"/>
              </a:rPr>
              <a:t>Haidt</a:t>
            </a:r>
            <a:r>
              <a:rPr lang="en-US" sz="1900" dirty="0" smtClean="0">
                <a:latin typeface="Arial Narrow" panose="020B0606020202030204" pitchFamily="34" charset="0"/>
              </a:rPr>
              <a:t>, J. (2003). The moral emotions. In R. J. Davidson, K. R. Scherer &amp; H. H. Goldsmith (Eds.), </a:t>
            </a:r>
            <a:r>
              <a:rPr lang="en-US" sz="1900" i="1" dirty="0" smtClean="0">
                <a:latin typeface="Arial Narrow" panose="020B0606020202030204" pitchFamily="34" charset="0"/>
              </a:rPr>
              <a:t>Handbook of affective sciences.</a:t>
            </a:r>
            <a:r>
              <a:rPr lang="en-US" sz="1900" dirty="0" smtClean="0">
                <a:latin typeface="Arial Narrow" panose="020B0606020202030204" pitchFamily="34" charset="0"/>
              </a:rPr>
              <a:t> (pp. 852-870). New York, NY: Oxford University Press.</a:t>
            </a:r>
          </a:p>
          <a:p>
            <a:pPr marL="0" indent="-457200">
              <a:lnSpc>
                <a:spcPct val="110000"/>
              </a:lnSpc>
              <a:buNone/>
            </a:pPr>
            <a:r>
              <a:rPr lang="en-US" sz="2000" dirty="0">
                <a:latin typeface="Arial Narrow" panose="020B0606020202030204" pitchFamily="34" charset="0"/>
              </a:rPr>
              <a:t>Hammer, M. R., Bennett, M. J., &amp; Wiseman, R. (2003). Measuring intercultural sensitivity: The intercultural development inventory. </a:t>
            </a:r>
            <a:r>
              <a:rPr lang="en-US" sz="2000" i="1" dirty="0">
                <a:latin typeface="Arial Narrow" panose="020B0606020202030204" pitchFamily="34" charset="0"/>
              </a:rPr>
              <a:t>International Journal of Intercultural Relations, 27</a:t>
            </a:r>
            <a:r>
              <a:rPr lang="en-US" sz="2000" dirty="0">
                <a:latin typeface="Arial Narrow" panose="020B0606020202030204" pitchFamily="34" charset="0"/>
              </a:rPr>
              <a:t>(4), 421-443. </a:t>
            </a:r>
            <a:r>
              <a:rPr lang="en-US" sz="2000" dirty="0" err="1">
                <a:latin typeface="Arial Narrow" panose="020B0606020202030204" pitchFamily="34" charset="0"/>
              </a:rPr>
              <a:t>doi</a:t>
            </a:r>
            <a:r>
              <a:rPr lang="en-US" sz="2000" dirty="0">
                <a:latin typeface="Arial Narrow" panose="020B0606020202030204" pitchFamily="34" charset="0"/>
              </a:rPr>
              <a:t>: </a:t>
            </a:r>
            <a:r>
              <a:rPr lang="en-US" sz="2000" dirty="0">
                <a:latin typeface="Arial Narrow" panose="020B0606020202030204" pitchFamily="34" charset="0"/>
                <a:hlinkClick r:id="rId2"/>
              </a:rPr>
              <a:t>http://</a:t>
            </a:r>
            <a:r>
              <a:rPr lang="en-US" sz="2000" dirty="0" smtClean="0">
                <a:latin typeface="Arial Narrow" panose="020B0606020202030204" pitchFamily="34" charset="0"/>
                <a:hlinkClick r:id="rId2"/>
              </a:rPr>
              <a:t>dx.doi.org/10.1016/S0147-1767(03)00032-4</a:t>
            </a:r>
            <a:endParaRPr lang="en-US" sz="2000" dirty="0" smtClean="0">
              <a:latin typeface="Arial Narrow" panose="020B0606020202030204" pitchFamily="34" charset="0"/>
            </a:endParaRPr>
          </a:p>
          <a:p>
            <a:pPr marL="0" indent="-457200">
              <a:lnSpc>
                <a:spcPct val="110000"/>
              </a:lnSpc>
              <a:buNone/>
            </a:pPr>
            <a:r>
              <a:rPr lang="en-US" sz="2000" dirty="0" err="1" smtClean="0">
                <a:latin typeface="Arial Narrow" panose="020B0606020202030204" pitchFamily="34" charset="0"/>
              </a:rPr>
              <a:t>Handzo</a:t>
            </a:r>
            <a:r>
              <a:rPr lang="en-US" sz="2000" dirty="0">
                <a:latin typeface="Arial Narrow" panose="020B0606020202030204" pitchFamily="34" charset="0"/>
              </a:rPr>
              <a:t>, G. F., Cobb, M., Holmes, C., Kelly, E., &amp; Sinclair, S. (2014). Outcomes for professional health care chaplaincy: An international call to action. </a:t>
            </a:r>
            <a:r>
              <a:rPr lang="en-US" sz="2000" i="1" dirty="0">
                <a:latin typeface="Arial Narrow" panose="020B0606020202030204" pitchFamily="34" charset="0"/>
              </a:rPr>
              <a:t>Journal of Health Care Chaplaincy, 20</a:t>
            </a:r>
            <a:r>
              <a:rPr lang="en-US" sz="2000" dirty="0">
                <a:latin typeface="Arial Narrow" panose="020B0606020202030204" pitchFamily="34" charset="0"/>
              </a:rPr>
              <a:t>(2), 43-53. </a:t>
            </a:r>
            <a:r>
              <a:rPr lang="en-US" sz="2000" dirty="0" err="1">
                <a:latin typeface="Arial Narrow" panose="020B0606020202030204" pitchFamily="34" charset="0"/>
              </a:rPr>
              <a:t>doi</a:t>
            </a:r>
            <a:r>
              <a:rPr lang="en-US" sz="2000" dirty="0">
                <a:latin typeface="Arial Narrow" panose="020B0606020202030204" pitchFamily="34" charset="0"/>
              </a:rPr>
              <a:t>: </a:t>
            </a:r>
            <a:r>
              <a:rPr lang="en-US" sz="2000" dirty="0" smtClean="0">
                <a:latin typeface="Arial Narrow" panose="020B0606020202030204" pitchFamily="34" charset="0"/>
              </a:rPr>
              <a:t>10.1080/08854726.2014.902713</a:t>
            </a:r>
            <a:endParaRPr lang="en-US" sz="1900" dirty="0" smtClean="0">
              <a:latin typeface="Arial Narrow" panose="020B0606020202030204" pitchFamily="34" charset="0"/>
            </a:endParaRPr>
          </a:p>
          <a:p>
            <a:pPr marL="0" indent="-457200">
              <a:lnSpc>
                <a:spcPct val="110000"/>
              </a:lnSpc>
              <a:buNone/>
            </a:pPr>
            <a:r>
              <a:rPr lang="en-US" sz="1900" dirty="0" err="1" smtClean="0">
                <a:solidFill>
                  <a:srgbClr val="000000"/>
                </a:solidFill>
                <a:latin typeface="Arial Narrow" panose="020B0606020202030204" pitchFamily="34" charset="0"/>
                <a:ea typeface="Times New Roman" panose="02020603050405020304" pitchFamily="18" charset="0"/>
                <a:cs typeface="Arial" panose="020B0604020202020204" pitchFamily="34" charset="0"/>
              </a:rPr>
              <a:t>Moyaert</a:t>
            </a:r>
            <a:r>
              <a:rPr lang="en-US" sz="1900" dirty="0" smtClean="0">
                <a:solidFill>
                  <a:srgbClr val="000000"/>
                </a:solidFill>
                <a:latin typeface="Arial Narrow" panose="020B0606020202030204" pitchFamily="34" charset="0"/>
                <a:ea typeface="Times New Roman" panose="02020603050405020304" pitchFamily="18" charset="0"/>
                <a:cs typeface="Arial" panose="020B0604020202020204" pitchFamily="34" charset="0"/>
              </a:rPr>
              <a:t>, M. (2012). Recent developments in the theology of interreligious dialogue: From soteriological openness to hermeneutical openness. </a:t>
            </a:r>
            <a:r>
              <a:rPr lang="en-US" sz="1900" i="1" dirty="0" smtClean="0">
                <a:solidFill>
                  <a:srgbClr val="000000"/>
                </a:solidFill>
                <a:latin typeface="Arial Narrow" panose="020B0606020202030204" pitchFamily="34" charset="0"/>
                <a:ea typeface="Times New Roman" panose="02020603050405020304" pitchFamily="18" charset="0"/>
                <a:cs typeface="Arial" panose="020B0604020202020204" pitchFamily="34" charset="0"/>
              </a:rPr>
              <a:t>Modern Theology, 28</a:t>
            </a:r>
            <a:r>
              <a:rPr lang="en-US" sz="1900" dirty="0" smtClean="0">
                <a:solidFill>
                  <a:srgbClr val="000000"/>
                </a:solidFill>
                <a:latin typeface="Arial Narrow" panose="020B0606020202030204" pitchFamily="34" charset="0"/>
                <a:ea typeface="Times New Roman" panose="02020603050405020304" pitchFamily="18" charset="0"/>
                <a:cs typeface="Arial" panose="020B0604020202020204" pitchFamily="34" charset="0"/>
              </a:rPr>
              <a:t>(1), 25-52.</a:t>
            </a:r>
            <a:endParaRPr lang="en-US" sz="1900" dirty="0" smtClean="0">
              <a:latin typeface="Arial Narrow" panose="020B0606020202030204" pitchFamily="34" charset="0"/>
            </a:endParaRPr>
          </a:p>
          <a:p>
            <a:pPr marL="0" indent="0">
              <a:buNone/>
            </a:pPr>
            <a:endParaRPr lang="en-US" sz="1900" dirty="0" smtClean="0">
              <a:latin typeface="Arial Narrow" panose="020B0606020202030204" pitchFamily="34" charset="0"/>
            </a:endParaRPr>
          </a:p>
          <a:p>
            <a:pPr marL="0" indent="0">
              <a:buNone/>
            </a:pPr>
            <a:endParaRPr lang="en-US" dirty="0" smtClean="0">
              <a:latin typeface="Arial Narrow" panose="020B0606020202030204" pitchFamily="34" charset="0"/>
            </a:endParaRPr>
          </a:p>
          <a:p>
            <a:pPr marL="0" indent="-457200">
              <a:lnSpc>
                <a:spcPct val="110000"/>
              </a:lnSpc>
              <a:buNone/>
            </a:pPr>
            <a:endParaRPr lang="en-US" dirty="0">
              <a:latin typeface="Arial Narrow" panose="020B0606020202030204" pitchFamily="34" charset="0"/>
            </a:endParaRPr>
          </a:p>
        </p:txBody>
      </p:sp>
    </p:spTree>
    <p:extLst>
      <p:ext uri="{BB962C8B-B14F-4D97-AF65-F5344CB8AC3E}">
        <p14:creationId xmlns:p14="http://schemas.microsoft.com/office/powerpoint/2010/main" val="139536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353800" cy="857435"/>
          </a:xfrm>
        </p:spPr>
        <p:txBody>
          <a:bodyPr/>
          <a:lstStyle/>
          <a:p>
            <a:r>
              <a:rPr lang="en-US" dirty="0" smtClean="0"/>
              <a:t>References</a:t>
            </a:r>
            <a:endParaRPr lang="en-US" dirty="0"/>
          </a:p>
        </p:txBody>
      </p:sp>
      <p:sp>
        <p:nvSpPr>
          <p:cNvPr id="3" name="Content Placeholder 2"/>
          <p:cNvSpPr>
            <a:spLocks noGrp="1"/>
          </p:cNvSpPr>
          <p:nvPr>
            <p:ph idx="1"/>
          </p:nvPr>
        </p:nvSpPr>
        <p:spPr>
          <a:xfrm>
            <a:off x="110358" y="938048"/>
            <a:ext cx="12081641" cy="5919951"/>
          </a:xfrm>
        </p:spPr>
        <p:txBody>
          <a:bodyPr>
            <a:normAutofit lnSpcReduction="10000"/>
          </a:bodyPr>
          <a:lstStyle/>
          <a:p>
            <a:pPr marL="0" indent="-457200">
              <a:lnSpc>
                <a:spcPct val="110000"/>
              </a:lnSpc>
              <a:buNone/>
            </a:pPr>
            <a:r>
              <a:rPr lang="en-US" sz="2000" dirty="0">
                <a:latin typeface="Arial Narrow" panose="020B0606020202030204" pitchFamily="34" charset="0"/>
              </a:rPr>
              <a:t>Myers-Shirk, S. (2009). </a:t>
            </a:r>
            <a:r>
              <a:rPr lang="en-US" sz="2000" i="1" dirty="0">
                <a:latin typeface="Arial Narrow" panose="020B0606020202030204" pitchFamily="34" charset="0"/>
              </a:rPr>
              <a:t>Helping the good shepherd: Pastoral counselors in a psychotherapeutic culture 1925-1975</a:t>
            </a:r>
            <a:r>
              <a:rPr lang="en-US" sz="2000" dirty="0">
                <a:latin typeface="Arial Narrow" panose="020B0606020202030204" pitchFamily="34" charset="0"/>
              </a:rPr>
              <a:t>. Baltimore, MD: The Johns Hopkins University Press</a:t>
            </a:r>
            <a:r>
              <a:rPr lang="en-US" sz="2000" dirty="0" smtClean="0">
                <a:latin typeface="Arial Narrow" panose="020B0606020202030204" pitchFamily="34" charset="0"/>
              </a:rPr>
              <a:t>.</a:t>
            </a:r>
          </a:p>
          <a:p>
            <a:pPr marL="0" indent="-457200">
              <a:lnSpc>
                <a:spcPct val="110000"/>
              </a:lnSpc>
              <a:buNone/>
            </a:pPr>
            <a:r>
              <a:rPr lang="en-US" sz="2000" dirty="0" smtClean="0">
                <a:latin typeface="Arial Narrow" panose="020B0606020202030204" pitchFamily="34" charset="0"/>
              </a:rPr>
              <a:t>Pargament, K., Desai, K. M., &amp; McConnell, K. M. (2006). Spirituality: A pathway to posttraumatic growth or decline? In L. G. Calhoun &amp; R. G. </a:t>
            </a:r>
            <a:r>
              <a:rPr lang="en-US" sz="2000" dirty="0" err="1" smtClean="0">
                <a:latin typeface="Arial Narrow" panose="020B0606020202030204" pitchFamily="34" charset="0"/>
              </a:rPr>
              <a:t>Tedeschi</a:t>
            </a:r>
            <a:r>
              <a:rPr lang="en-US" sz="2000" dirty="0" smtClean="0">
                <a:latin typeface="Arial Narrow" panose="020B0606020202030204" pitchFamily="34" charset="0"/>
              </a:rPr>
              <a:t> (Eds.), </a:t>
            </a:r>
            <a:r>
              <a:rPr lang="en-US" sz="2000" i="1" dirty="0" smtClean="0">
                <a:latin typeface="Arial Narrow" panose="020B0606020202030204" pitchFamily="34" charset="0"/>
              </a:rPr>
              <a:t>Handbook of posttraumatic growth: Research and practice</a:t>
            </a:r>
            <a:r>
              <a:rPr lang="en-US" sz="2000" dirty="0" smtClean="0">
                <a:latin typeface="Arial Narrow" panose="020B0606020202030204" pitchFamily="34" charset="0"/>
              </a:rPr>
              <a:t> (pp. 121-135). Mahwah, NJ: Erlbaum.</a:t>
            </a:r>
          </a:p>
          <a:p>
            <a:pPr marL="0" indent="-457200">
              <a:lnSpc>
                <a:spcPct val="110000"/>
              </a:lnSpc>
              <a:buNone/>
            </a:pPr>
            <a:r>
              <a:rPr lang="en-US" sz="2000" dirty="0" smtClean="0">
                <a:latin typeface="Arial Narrow" panose="020B0606020202030204" pitchFamily="34" charset="0"/>
              </a:rPr>
              <a:t>Pargament, K. (2007). </a:t>
            </a:r>
            <a:r>
              <a:rPr lang="en-US" sz="2000" i="1" dirty="0" smtClean="0">
                <a:latin typeface="Arial Narrow" panose="020B0606020202030204" pitchFamily="34" charset="0"/>
              </a:rPr>
              <a:t>Spiritually integrated psychotherapy: Understanding and addressing the sacred</a:t>
            </a:r>
            <a:r>
              <a:rPr lang="en-US" sz="2000" dirty="0" smtClean="0">
                <a:latin typeface="Arial Narrow" panose="020B0606020202030204" pitchFamily="34" charset="0"/>
              </a:rPr>
              <a:t>. New York, NY: Guilford Press.</a:t>
            </a:r>
          </a:p>
          <a:p>
            <a:pPr marL="0" indent="0">
              <a:buNone/>
            </a:pPr>
            <a:r>
              <a:rPr lang="en-US" sz="2000" dirty="0" smtClean="0">
                <a:latin typeface="Arial Narrow" panose="020B0606020202030204" pitchFamily="34" charset="0"/>
              </a:rPr>
              <a:t>Pargament, K., Mahoney, A., </a:t>
            </a:r>
            <a:r>
              <a:rPr lang="en-US" sz="2000" dirty="0" err="1" smtClean="0">
                <a:latin typeface="Arial Narrow" panose="020B0606020202030204" pitchFamily="34" charset="0"/>
              </a:rPr>
              <a:t>Exline</a:t>
            </a:r>
            <a:r>
              <a:rPr lang="en-US" sz="2000" dirty="0" smtClean="0">
                <a:latin typeface="Arial Narrow" panose="020B0606020202030204" pitchFamily="34" charset="0"/>
              </a:rPr>
              <a:t>, J., Jones Jr., J., &amp; </a:t>
            </a:r>
            <a:r>
              <a:rPr lang="en-US" sz="2000" dirty="0" err="1" smtClean="0">
                <a:latin typeface="Arial Narrow" panose="020B0606020202030204" pitchFamily="34" charset="0"/>
              </a:rPr>
              <a:t>Shafranske</a:t>
            </a:r>
            <a:r>
              <a:rPr lang="en-US" sz="2000" dirty="0" smtClean="0">
                <a:latin typeface="Arial Narrow" panose="020B0606020202030204" pitchFamily="34" charset="0"/>
              </a:rPr>
              <a:t>, E. (2013). Envisioning an integrative paradigm for the psychology of religion and spirituality: An introduction to the APA handbook of psychology, religion and spirituality In K. Pargament, A. Mahoney, J. </a:t>
            </a:r>
            <a:r>
              <a:rPr lang="en-US" sz="2000" dirty="0" err="1" smtClean="0">
                <a:latin typeface="Arial Narrow" panose="020B0606020202030204" pitchFamily="34" charset="0"/>
              </a:rPr>
              <a:t>Exline</a:t>
            </a:r>
            <a:r>
              <a:rPr lang="en-US" sz="2000" dirty="0" smtClean="0">
                <a:latin typeface="Arial Narrow" panose="020B0606020202030204" pitchFamily="34" charset="0"/>
              </a:rPr>
              <a:t>, J. Jones Jr. &amp; E. </a:t>
            </a:r>
            <a:r>
              <a:rPr lang="en-US" sz="2000" dirty="0" err="1" smtClean="0">
                <a:latin typeface="Arial Narrow" panose="020B0606020202030204" pitchFamily="34" charset="0"/>
              </a:rPr>
              <a:t>Shafranske</a:t>
            </a:r>
            <a:r>
              <a:rPr lang="en-US" sz="2000" dirty="0" smtClean="0">
                <a:latin typeface="Arial Narrow" panose="020B0606020202030204" pitchFamily="34" charset="0"/>
              </a:rPr>
              <a:t> (Eds.), </a:t>
            </a:r>
            <a:r>
              <a:rPr lang="en-US" sz="2000" i="1" dirty="0" smtClean="0">
                <a:latin typeface="Arial Narrow" panose="020B0606020202030204" pitchFamily="34" charset="0"/>
              </a:rPr>
              <a:t>APA handbook of psychology, religion and spirituality</a:t>
            </a:r>
            <a:r>
              <a:rPr lang="en-US" sz="2000" dirty="0" smtClean="0">
                <a:latin typeface="Arial Narrow" panose="020B0606020202030204" pitchFamily="34" charset="0"/>
              </a:rPr>
              <a:t> (Vol. 1, pp. 3-19). Washington, DC: American Psychological Association.</a:t>
            </a:r>
          </a:p>
          <a:p>
            <a:pPr marL="0" indent="0">
              <a:buNone/>
            </a:pPr>
            <a:r>
              <a:rPr lang="en-US" sz="2000" dirty="0">
                <a:latin typeface="Arial Narrow" panose="020B0606020202030204" pitchFamily="34" charset="0"/>
              </a:rPr>
              <a:t>Patton, J. (1993). </a:t>
            </a:r>
            <a:r>
              <a:rPr lang="en-US" sz="2000" i="1" dirty="0">
                <a:latin typeface="Arial Narrow" panose="020B0606020202030204" pitchFamily="34" charset="0"/>
              </a:rPr>
              <a:t>Pastoral care in context: An introduction to pastoral care</a:t>
            </a:r>
            <a:r>
              <a:rPr lang="en-US" sz="2000" dirty="0">
                <a:latin typeface="Arial Narrow" panose="020B0606020202030204" pitchFamily="34" charset="0"/>
              </a:rPr>
              <a:t>. Louisville, KY: Westminster John Knox Press</a:t>
            </a:r>
            <a:r>
              <a:rPr lang="en-US" sz="2000" dirty="0" smtClean="0">
                <a:latin typeface="Arial Narrow" panose="020B0606020202030204" pitchFamily="34" charset="0"/>
              </a:rPr>
              <a:t>.</a:t>
            </a:r>
          </a:p>
          <a:p>
            <a:pPr marL="0" indent="0">
              <a:buNone/>
            </a:pPr>
            <a:r>
              <a:rPr lang="en-US" sz="2000" dirty="0" smtClean="0">
                <a:latin typeface="Arial Narrow" panose="020B0606020202030204" pitchFamily="34" charset="0"/>
              </a:rPr>
              <a:t>Sullivan, W. F. (2014). </a:t>
            </a:r>
            <a:r>
              <a:rPr lang="en-US" sz="2000" i="1" dirty="0" smtClean="0">
                <a:latin typeface="Arial Narrow" panose="020B0606020202030204" pitchFamily="34" charset="0"/>
              </a:rPr>
              <a:t>A ministry of presence: Chaplaincy, spiritual care, and the law.</a:t>
            </a:r>
            <a:r>
              <a:rPr lang="en-US" sz="2000" dirty="0" smtClean="0">
                <a:latin typeface="Arial Narrow" panose="020B0606020202030204" pitchFamily="34" charset="0"/>
              </a:rPr>
              <a:t> University of Chicago Press: Chicago, IL. </a:t>
            </a:r>
          </a:p>
          <a:p>
            <a:pPr marL="0" indent="0">
              <a:buNone/>
            </a:pPr>
            <a:r>
              <a:rPr lang="en-US" sz="2000" dirty="0" smtClean="0">
                <a:latin typeface="Arial Narrow" panose="020B0606020202030204" pitchFamily="34" charset="0"/>
              </a:rPr>
              <a:t>Waggoner, E. (2014). Pathways to military chaplaincy: An invitation to theologically centrist and left-of-center seminaries, schools of theology, and divinity schools. Fort Worth, TX: The Forum on Military Chaplaincy.</a:t>
            </a:r>
          </a:p>
          <a:p>
            <a:pPr marL="0" indent="0">
              <a:buNone/>
            </a:pPr>
            <a:r>
              <a:rPr lang="en-US" sz="2000" dirty="0" err="1">
                <a:latin typeface="Arial Narrow" panose="020B0606020202030204" pitchFamily="34" charset="0"/>
              </a:rPr>
              <a:t>Vieten</a:t>
            </a:r>
            <a:r>
              <a:rPr lang="en-US" sz="2000" dirty="0">
                <a:latin typeface="Arial Narrow" panose="020B0606020202030204" pitchFamily="34" charset="0"/>
              </a:rPr>
              <a:t>, C., Scammell, S., Pilato, R., </a:t>
            </a:r>
            <a:r>
              <a:rPr lang="en-US" sz="2000" dirty="0" err="1">
                <a:latin typeface="Arial Narrow" panose="020B0606020202030204" pitchFamily="34" charset="0"/>
              </a:rPr>
              <a:t>Ammondson</a:t>
            </a:r>
            <a:r>
              <a:rPr lang="en-US" sz="2000" dirty="0">
                <a:latin typeface="Arial Narrow" panose="020B0606020202030204" pitchFamily="34" charset="0"/>
              </a:rPr>
              <a:t>, I., Pargament, K., &amp; </a:t>
            </a:r>
            <a:r>
              <a:rPr lang="en-US" sz="2000" dirty="0" err="1">
                <a:latin typeface="Arial Narrow" panose="020B0606020202030204" pitchFamily="34" charset="0"/>
              </a:rPr>
              <a:t>Lukoff</a:t>
            </a:r>
            <a:r>
              <a:rPr lang="en-US" sz="2000" dirty="0">
                <a:latin typeface="Arial Narrow" panose="020B0606020202030204" pitchFamily="34" charset="0"/>
              </a:rPr>
              <a:t>, D. (2013). Spiritual and religious competencies for psychologists. </a:t>
            </a:r>
            <a:r>
              <a:rPr lang="en-US" sz="2000" i="1" dirty="0">
                <a:latin typeface="Arial Narrow" panose="020B0606020202030204" pitchFamily="34" charset="0"/>
              </a:rPr>
              <a:t>Psychology of Religion and Spirituality, 5</a:t>
            </a:r>
            <a:r>
              <a:rPr lang="en-US" sz="2000" dirty="0">
                <a:latin typeface="Arial Narrow" panose="020B0606020202030204" pitchFamily="34" charset="0"/>
              </a:rPr>
              <a:t>(3), 129-144. </a:t>
            </a:r>
            <a:r>
              <a:rPr lang="en-US" sz="2000" dirty="0" err="1">
                <a:latin typeface="Arial Narrow" panose="020B0606020202030204" pitchFamily="34" charset="0"/>
              </a:rPr>
              <a:t>doi</a:t>
            </a:r>
            <a:r>
              <a:rPr lang="en-US" sz="2000" dirty="0">
                <a:latin typeface="Arial Narrow" panose="020B0606020202030204" pitchFamily="34" charset="0"/>
              </a:rPr>
              <a:t>: 10.1037/a0032699.supp</a:t>
            </a:r>
          </a:p>
          <a:p>
            <a:pPr marL="0" indent="0">
              <a:buNone/>
            </a:pPr>
            <a:endParaRPr lang="en-US" sz="1900" dirty="0" smtClean="0">
              <a:latin typeface="Arial Narrow" panose="020B0606020202030204" pitchFamily="34" charset="0"/>
            </a:endParaRPr>
          </a:p>
          <a:p>
            <a:pPr marL="0" indent="0">
              <a:buNone/>
            </a:pPr>
            <a:endParaRPr lang="en-US" sz="1900" dirty="0" smtClean="0">
              <a:latin typeface="Arial Narrow" panose="020B0606020202030204" pitchFamily="34" charset="0"/>
            </a:endParaRPr>
          </a:p>
          <a:p>
            <a:pPr marL="0" indent="0">
              <a:buNone/>
            </a:pPr>
            <a:endParaRPr lang="en-US" dirty="0" smtClean="0">
              <a:latin typeface="Arial Narrow" panose="020B0606020202030204" pitchFamily="34" charset="0"/>
            </a:endParaRPr>
          </a:p>
          <a:p>
            <a:pPr marL="0" indent="-457200">
              <a:lnSpc>
                <a:spcPct val="110000"/>
              </a:lnSpc>
              <a:buNone/>
            </a:pPr>
            <a:endParaRPr lang="en-US" dirty="0">
              <a:latin typeface="Arial Narrow" panose="020B0606020202030204" pitchFamily="34" charset="0"/>
            </a:endParaRPr>
          </a:p>
        </p:txBody>
      </p:sp>
    </p:spTree>
    <p:extLst>
      <p:ext uri="{BB962C8B-B14F-4D97-AF65-F5344CB8AC3E}">
        <p14:creationId xmlns:p14="http://schemas.microsoft.com/office/powerpoint/2010/main" val="1807625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192000" cy="1277777"/>
          </a:xfrm>
        </p:spPr>
        <p:txBody>
          <a:bodyPr/>
          <a:lstStyle/>
          <a:p>
            <a:r>
              <a:rPr lang="en-US" dirty="0" smtClean="0"/>
              <a:t>Paradigms of Pastoral/Spiritual Care: </a:t>
            </a:r>
            <a:r>
              <a:rPr lang="en-US" b="1" dirty="0" smtClean="0"/>
              <a:t>THERAPEUTIC</a:t>
            </a:r>
            <a:endParaRPr lang="en-US" b="1" dirty="0"/>
          </a:p>
        </p:txBody>
      </p:sp>
      <p:sp>
        <p:nvSpPr>
          <p:cNvPr id="3" name="Content Placeholder 2"/>
          <p:cNvSpPr>
            <a:spLocks noGrp="1"/>
          </p:cNvSpPr>
          <p:nvPr>
            <p:ph idx="1"/>
          </p:nvPr>
        </p:nvSpPr>
        <p:spPr>
          <a:xfrm>
            <a:off x="0" y="1484762"/>
            <a:ext cx="11871434" cy="5262880"/>
          </a:xfrm>
        </p:spPr>
        <p:txBody>
          <a:bodyPr>
            <a:normAutofit lnSpcReduction="10000"/>
          </a:bodyPr>
          <a:lstStyle/>
          <a:p>
            <a:pPr marL="0" indent="0">
              <a:buNone/>
            </a:pPr>
            <a:r>
              <a:rPr lang="en-US" sz="4000" b="1" dirty="0" smtClean="0"/>
              <a:t>WHY</a:t>
            </a:r>
            <a:r>
              <a:rPr lang="en-US" sz="4000" dirty="0" smtClean="0"/>
              <a:t>: Holistic healing of body &amp; soul</a:t>
            </a:r>
          </a:p>
          <a:p>
            <a:pPr marL="0" indent="0">
              <a:buNone/>
            </a:pPr>
            <a:r>
              <a:rPr lang="en-US" sz="4000" b="1" dirty="0" smtClean="0"/>
              <a:t>WHO</a:t>
            </a:r>
            <a:r>
              <a:rPr lang="en-US" sz="4000" dirty="0" smtClean="0"/>
              <a:t>: Ordained/endorsed chaplains/pastoral counselors</a:t>
            </a:r>
          </a:p>
          <a:p>
            <a:pPr marL="0" indent="0">
              <a:buNone/>
            </a:pPr>
            <a:r>
              <a:rPr lang="en-US" sz="4000" b="1" dirty="0" smtClean="0"/>
              <a:t>HOW</a:t>
            </a:r>
            <a:r>
              <a:rPr lang="en-US" sz="4000" dirty="0" smtClean="0"/>
              <a:t>: Holistic healing through intensive one-on-one therapeutic relationships that </a:t>
            </a:r>
            <a:r>
              <a:rPr lang="en-US" sz="4000" dirty="0" err="1" smtClean="0"/>
              <a:t>psychodynamically</a:t>
            </a:r>
            <a:r>
              <a:rPr lang="en-US" sz="4000" dirty="0" smtClean="0"/>
              <a:t> explore emotional issues &amp; traumatic memories</a:t>
            </a:r>
            <a:endParaRPr lang="en-US" sz="4000" dirty="0"/>
          </a:p>
          <a:p>
            <a:pPr marL="0" indent="0">
              <a:buNone/>
            </a:pPr>
            <a:r>
              <a:rPr lang="en-US" sz="4000" b="1" dirty="0" smtClean="0"/>
              <a:t>WHAT</a:t>
            </a:r>
            <a:r>
              <a:rPr lang="en-US" sz="4000" dirty="0" smtClean="0"/>
              <a:t>: Ministry of therapeutic presence that </a:t>
            </a:r>
            <a:r>
              <a:rPr lang="en-US" sz="4000" dirty="0"/>
              <a:t>heals/reconciles through personal relationship with </a:t>
            </a:r>
            <a:r>
              <a:rPr lang="en-US" sz="4000" dirty="0" smtClean="0"/>
              <a:t>chaplain or counselor or supervisor that incarnates presence of God</a:t>
            </a:r>
            <a:r>
              <a:rPr lang="en-US" sz="4000" dirty="0"/>
              <a:t>/ </a:t>
            </a:r>
            <a:r>
              <a:rPr lang="en-US" sz="4000" dirty="0" smtClean="0"/>
              <a:t>Jesus</a:t>
            </a:r>
            <a:endParaRPr lang="en-US" sz="4000" dirty="0"/>
          </a:p>
          <a:p>
            <a:pPr marL="0" indent="0">
              <a:buNone/>
            </a:pPr>
            <a:endParaRPr lang="en-US" sz="3600"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1333" t="53421" r="1333" b="25407"/>
          <a:stretch/>
        </p:blipFill>
        <p:spPr>
          <a:xfrm>
            <a:off x="0" y="1110208"/>
            <a:ext cx="12192000" cy="167570"/>
          </a:xfrm>
          <a:prstGeom prst="rect">
            <a:avLst/>
          </a:prstGeom>
        </p:spPr>
      </p:pic>
    </p:spTree>
    <p:extLst>
      <p:ext uri="{BB962C8B-B14F-4D97-AF65-F5344CB8AC3E}">
        <p14:creationId xmlns:p14="http://schemas.microsoft.com/office/powerpoint/2010/main" val="458117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81" y="1"/>
            <a:ext cx="12015019" cy="1690687"/>
          </a:xfrm>
        </p:spPr>
        <p:txBody>
          <a:bodyPr/>
          <a:lstStyle/>
          <a:p>
            <a:r>
              <a:rPr lang="en-US" dirty="0" smtClean="0"/>
              <a:t>Paradigms of Spiritual Care: </a:t>
            </a:r>
            <a:r>
              <a:rPr lang="en-US" b="1" dirty="0" smtClean="0"/>
              <a:t>INTERCULTURAL</a:t>
            </a:r>
            <a:endParaRPr lang="en-US" b="1" dirty="0"/>
          </a:p>
        </p:txBody>
      </p:sp>
      <p:sp>
        <p:nvSpPr>
          <p:cNvPr id="3" name="Content Placeholder 2"/>
          <p:cNvSpPr>
            <a:spLocks noGrp="1"/>
          </p:cNvSpPr>
          <p:nvPr>
            <p:ph idx="1"/>
          </p:nvPr>
        </p:nvSpPr>
        <p:spPr>
          <a:xfrm>
            <a:off x="176981" y="1595120"/>
            <a:ext cx="11899406" cy="5262880"/>
          </a:xfrm>
        </p:spPr>
        <p:txBody>
          <a:bodyPr>
            <a:normAutofit/>
          </a:bodyPr>
          <a:lstStyle/>
          <a:p>
            <a:pPr marL="0" indent="0">
              <a:buNone/>
            </a:pPr>
            <a:r>
              <a:rPr lang="en-US" sz="3400" b="1" dirty="0" smtClean="0"/>
              <a:t>WHY</a:t>
            </a:r>
            <a:r>
              <a:rPr lang="en-US" sz="3400" dirty="0" smtClean="0"/>
              <a:t>: Liberative spiritual integration of persons/communities/world</a:t>
            </a:r>
          </a:p>
          <a:p>
            <a:pPr marL="0" indent="0">
              <a:buNone/>
            </a:pPr>
            <a:r>
              <a:rPr lang="en-US" sz="3400" b="1" dirty="0" smtClean="0"/>
              <a:t>WHO</a:t>
            </a:r>
            <a:r>
              <a:rPr lang="en-US" sz="3400" dirty="0" smtClean="0"/>
              <a:t>: Theologically educated &amp; professionally qualified/licensed</a:t>
            </a:r>
          </a:p>
          <a:p>
            <a:pPr marL="0" indent="0">
              <a:buNone/>
            </a:pPr>
            <a:r>
              <a:rPr lang="en-US" sz="3400" b="1" dirty="0" smtClean="0"/>
              <a:t>HOW</a:t>
            </a:r>
            <a:r>
              <a:rPr lang="en-US" sz="3400" dirty="0" smtClean="0"/>
              <a:t>: Intercultural presence that builds trust by respecting religious, spiritual, and cultural differences</a:t>
            </a:r>
          </a:p>
          <a:p>
            <a:pPr marL="0" indent="0">
              <a:buNone/>
            </a:pPr>
            <a:r>
              <a:rPr lang="en-US" sz="3400" b="1" dirty="0" smtClean="0"/>
              <a:t>WHAT</a:t>
            </a:r>
            <a:r>
              <a:rPr lang="en-US" sz="3400" dirty="0" smtClean="0"/>
              <a:t>: Ministry of intercultural presence  that uses </a:t>
            </a:r>
            <a:r>
              <a:rPr lang="en-US" sz="3400" i="1" dirty="0" smtClean="0"/>
              <a:t>spiritual practices</a:t>
            </a:r>
            <a:r>
              <a:rPr lang="en-US" sz="3400" dirty="0" smtClean="0"/>
              <a:t> to increase compassionate awareness of embodied life-limiting cultural meanings of suffering in order to </a:t>
            </a:r>
            <a:r>
              <a:rPr lang="en-US" sz="3400" i="1" dirty="0" smtClean="0"/>
              <a:t>co-create contextual intentional beliefs, values, and practices </a:t>
            </a:r>
            <a:r>
              <a:rPr lang="en-US" sz="3400" dirty="0" smtClean="0"/>
              <a:t>that foster liberative goodness.</a:t>
            </a:r>
            <a:endParaRPr lang="en-US" sz="3400"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1333" t="53421" r="1333" b="25407"/>
          <a:stretch/>
        </p:blipFill>
        <p:spPr>
          <a:xfrm>
            <a:off x="0" y="1293543"/>
            <a:ext cx="12192000" cy="167570"/>
          </a:xfrm>
          <a:prstGeom prst="rect">
            <a:avLst/>
          </a:prstGeom>
        </p:spPr>
      </p:pic>
    </p:spTree>
    <p:extLst>
      <p:ext uri="{BB962C8B-B14F-4D97-AF65-F5344CB8AC3E}">
        <p14:creationId xmlns:p14="http://schemas.microsoft.com/office/powerpoint/2010/main" val="2656575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81" y="1"/>
            <a:ext cx="12015019" cy="1373893"/>
          </a:xfrm>
        </p:spPr>
        <p:txBody>
          <a:bodyPr/>
          <a:lstStyle/>
          <a:p>
            <a:r>
              <a:rPr lang="en-US" dirty="0" smtClean="0"/>
              <a:t>Paradigms of Spiritual Care: </a:t>
            </a:r>
            <a:r>
              <a:rPr lang="en-US" b="1" dirty="0" smtClean="0"/>
              <a:t>EVIDENCE-BASED</a:t>
            </a:r>
            <a:endParaRPr lang="en-US" b="1" dirty="0"/>
          </a:p>
        </p:txBody>
      </p:sp>
      <p:sp>
        <p:nvSpPr>
          <p:cNvPr id="3" name="Content Placeholder 2"/>
          <p:cNvSpPr>
            <a:spLocks noGrp="1"/>
          </p:cNvSpPr>
          <p:nvPr>
            <p:ph idx="1"/>
          </p:nvPr>
        </p:nvSpPr>
        <p:spPr>
          <a:xfrm>
            <a:off x="0" y="1373894"/>
            <a:ext cx="12192000" cy="5484106"/>
          </a:xfrm>
        </p:spPr>
        <p:txBody>
          <a:bodyPr>
            <a:normAutofit fontScale="92500" lnSpcReduction="20000"/>
          </a:bodyPr>
          <a:lstStyle/>
          <a:p>
            <a:pPr marL="0" indent="0">
              <a:buNone/>
            </a:pPr>
            <a:r>
              <a:rPr lang="en-US" sz="3700" b="1" dirty="0" smtClean="0"/>
              <a:t>WHY</a:t>
            </a:r>
            <a:r>
              <a:rPr lang="en-US" sz="3700" dirty="0" smtClean="0"/>
              <a:t>: Spiritual integration, physical and behavioral health, patient satisfaction and shortened hospital stays</a:t>
            </a:r>
          </a:p>
          <a:p>
            <a:pPr marL="0" indent="0">
              <a:buNone/>
            </a:pPr>
            <a:r>
              <a:rPr lang="en-US" sz="3700" b="1" dirty="0" smtClean="0"/>
              <a:t>WHO</a:t>
            </a:r>
            <a:r>
              <a:rPr lang="en-US" sz="3700" dirty="0" smtClean="0"/>
              <a:t>: Healthcare professionals with clinical pastoral education;</a:t>
            </a:r>
          </a:p>
          <a:p>
            <a:pPr marL="0" indent="0">
              <a:buNone/>
            </a:pPr>
            <a:r>
              <a:rPr lang="en-US" sz="3700" b="1" dirty="0" smtClean="0"/>
              <a:t>HOW</a:t>
            </a:r>
            <a:r>
              <a:rPr lang="en-US" sz="3700" dirty="0" smtClean="0"/>
              <a:t>: Uses evidenced based assessments and interventions proven to promote positive spiritual coping, reduce chronic spiritual struggles, and shorten hospital stays</a:t>
            </a:r>
            <a:endParaRPr lang="en-US" sz="3700" dirty="0"/>
          </a:p>
          <a:p>
            <a:pPr marL="0" indent="0">
              <a:buNone/>
            </a:pPr>
            <a:r>
              <a:rPr lang="en-US" sz="3700" b="1" dirty="0" smtClean="0"/>
              <a:t>WHAT</a:t>
            </a:r>
            <a:r>
              <a:rPr lang="en-US" sz="3700" dirty="0" smtClean="0"/>
              <a:t>: </a:t>
            </a:r>
            <a:r>
              <a:rPr lang="en-US" sz="3700" i="1" dirty="0" smtClean="0"/>
              <a:t>Spirituality</a:t>
            </a:r>
            <a:r>
              <a:rPr lang="en-US" sz="3700" dirty="0" smtClean="0"/>
              <a:t> is a search for the sacred and “. </a:t>
            </a:r>
            <a:r>
              <a:rPr lang="en-US" sz="3700" dirty="0"/>
              <a:t>. . the journey people take to discover and realize their essential selves and higher order aspirations” (Pargament, 2007, p. 58). </a:t>
            </a:r>
            <a:r>
              <a:rPr lang="en-US" sz="3700" i="1" dirty="0"/>
              <a:t>Religions</a:t>
            </a:r>
            <a:r>
              <a:rPr lang="en-US" sz="3700" dirty="0"/>
              <a:t> offer organizational contexts for pursing this search for the sacred, providing historical and contemporary systems of beliefs, values, symbols, sacred texts, and practices like personal and communal </a:t>
            </a:r>
            <a:r>
              <a:rPr lang="en-US" sz="3700" dirty="0" smtClean="0"/>
              <a:t>worship. </a:t>
            </a:r>
          </a:p>
          <a:p>
            <a:pPr marL="0" indent="0">
              <a:buNone/>
            </a:pPr>
            <a:endParaRPr lang="en-US" sz="3600"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1333" t="53421" r="1333" b="25407"/>
          <a:stretch/>
        </p:blipFill>
        <p:spPr>
          <a:xfrm>
            <a:off x="0" y="1072317"/>
            <a:ext cx="12192000" cy="167570"/>
          </a:xfrm>
          <a:prstGeom prst="rect">
            <a:avLst/>
          </a:prstGeom>
        </p:spPr>
      </p:pic>
    </p:spTree>
    <p:extLst>
      <p:ext uri="{BB962C8B-B14F-4D97-AF65-F5344CB8AC3E}">
        <p14:creationId xmlns:p14="http://schemas.microsoft.com/office/powerpoint/2010/main" val="3658054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rved Right Arrow 17"/>
          <p:cNvSpPr/>
          <p:nvPr/>
        </p:nvSpPr>
        <p:spPr>
          <a:xfrm rot="17428764">
            <a:off x="4954872" y="4666494"/>
            <a:ext cx="1108552" cy="2184794"/>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50072" y="59603"/>
            <a:ext cx="12327779" cy="1227274"/>
          </a:xfrm>
        </p:spPr>
        <p:txBody>
          <a:bodyPr>
            <a:normAutofit fontScale="90000"/>
          </a:bodyPr>
          <a:lstStyle/>
          <a:p>
            <a:r>
              <a:rPr lang="en-US" b="1" i="1" dirty="0" smtClean="0"/>
              <a:t>HOW  </a:t>
            </a:r>
            <a:r>
              <a:rPr lang="en-US" b="1" i="1" dirty="0"/>
              <a:t>does pastoral/spiritual care </a:t>
            </a:r>
            <a:r>
              <a:rPr lang="en-US" b="1" i="1" dirty="0" smtClean="0"/>
              <a:t>help?</a:t>
            </a:r>
            <a:r>
              <a:rPr lang="en-US" b="1" i="1" dirty="0"/>
              <a:t/>
            </a:r>
            <a:br>
              <a:rPr lang="en-US" b="1" i="1" dirty="0"/>
            </a:br>
            <a:endParaRPr lang="en-US" b="1" dirty="0">
              <a:solidFill>
                <a:schemeClr val="accent1"/>
              </a:solidFill>
            </a:endParaRPr>
          </a:p>
        </p:txBody>
      </p:sp>
      <p:sp>
        <p:nvSpPr>
          <p:cNvPr id="5" name="Curved Right Arrow 4"/>
          <p:cNvSpPr/>
          <p:nvPr/>
        </p:nvSpPr>
        <p:spPr>
          <a:xfrm rot="3408687">
            <a:off x="1208403" y="2572247"/>
            <a:ext cx="845917" cy="1941122"/>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p:cNvSpPr/>
          <p:nvPr/>
        </p:nvSpPr>
        <p:spPr>
          <a:xfrm>
            <a:off x="362307" y="4077075"/>
            <a:ext cx="5046032" cy="2583259"/>
          </a:xfrm>
          <a:prstGeom prst="ellipse">
            <a:avLst/>
          </a:prstGeom>
          <a:solidFill>
            <a:schemeClr val="bg1"/>
          </a:solid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itchFamily="34" charset="0"/>
                <a:cs typeface="Arial" pitchFamily="34" charset="0"/>
              </a:rPr>
              <a:t>2. LIFE-GIVING MEANINGS (Intentional theologies/orienting </a:t>
            </a:r>
            <a:r>
              <a:rPr lang="en-US" sz="1600" b="1" dirty="0">
                <a:solidFill>
                  <a:schemeClr val="tx1"/>
                </a:solidFill>
                <a:latin typeface="Arial" pitchFamily="34" charset="0"/>
                <a:cs typeface="Arial" pitchFamily="34" charset="0"/>
              </a:rPr>
              <a:t>s</a:t>
            </a:r>
            <a:r>
              <a:rPr lang="en-US" sz="1600" b="1" dirty="0" smtClean="0">
                <a:solidFill>
                  <a:schemeClr val="tx1"/>
                </a:solidFill>
                <a:latin typeface="Arial" pitchFamily="34" charset="0"/>
                <a:cs typeface="Arial" pitchFamily="34" charset="0"/>
              </a:rPr>
              <a:t>ystems) integrate compassion/care, counteracting life-limiting embedded oppressive fear- &amp; shame-based  theologies/ orienting systems</a:t>
            </a:r>
            <a:endParaRPr lang="en-US" sz="1600" b="1" dirty="0">
              <a:solidFill>
                <a:schemeClr val="tx1"/>
              </a:solidFill>
              <a:latin typeface="Arial" pitchFamily="34" charset="0"/>
              <a:cs typeface="Arial" pitchFamily="34" charset="0"/>
            </a:endParaRPr>
          </a:p>
        </p:txBody>
      </p:sp>
      <p:sp>
        <p:nvSpPr>
          <p:cNvPr id="19" name="Rounded Rectangle 18"/>
          <p:cNvSpPr/>
          <p:nvPr/>
        </p:nvSpPr>
        <p:spPr>
          <a:xfrm>
            <a:off x="7822630" y="2503451"/>
            <a:ext cx="2166235" cy="698103"/>
          </a:xfrm>
          <a:prstGeom prst="roundRect">
            <a:avLst/>
          </a:prstGeom>
          <a:solidFill>
            <a:schemeClr val="bg1"/>
          </a:solid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itchFamily="34" charset="0"/>
                <a:cs typeface="Arial" pitchFamily="34" charset="0"/>
              </a:rPr>
              <a:t>HOSPITAL stay &amp; satisfaction</a:t>
            </a:r>
            <a:endParaRPr lang="en-US" sz="1600" b="1" dirty="0">
              <a:solidFill>
                <a:schemeClr val="tx1"/>
              </a:solidFill>
              <a:latin typeface="Arial" pitchFamily="34" charset="0"/>
              <a:cs typeface="Arial" pitchFamily="34" charset="0"/>
            </a:endParaRPr>
          </a:p>
        </p:txBody>
      </p:sp>
      <p:sp>
        <p:nvSpPr>
          <p:cNvPr id="20" name="Rounded Rectangle 19"/>
          <p:cNvSpPr/>
          <p:nvPr/>
        </p:nvSpPr>
        <p:spPr>
          <a:xfrm>
            <a:off x="5432950" y="2939242"/>
            <a:ext cx="2192183" cy="763220"/>
          </a:xfrm>
          <a:prstGeom prst="roundRect">
            <a:avLst/>
          </a:prstGeom>
          <a:solidFill>
            <a:schemeClr val="bg1"/>
          </a:solid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itchFamily="34" charset="0"/>
                <a:cs typeface="Arial" pitchFamily="34" charset="0"/>
              </a:rPr>
              <a:t>HEALTH: Physical, Behavioral</a:t>
            </a:r>
            <a:endParaRPr lang="en-US" sz="1600" b="1" dirty="0">
              <a:solidFill>
                <a:schemeClr val="tx1"/>
              </a:solidFill>
              <a:latin typeface="Arial" pitchFamily="34" charset="0"/>
              <a:cs typeface="Arial" pitchFamily="34" charset="0"/>
            </a:endParaRPr>
          </a:p>
        </p:txBody>
      </p:sp>
      <p:sp>
        <p:nvSpPr>
          <p:cNvPr id="21" name="Rounded Rectangle 20"/>
          <p:cNvSpPr/>
          <p:nvPr/>
        </p:nvSpPr>
        <p:spPr>
          <a:xfrm>
            <a:off x="10116874" y="2986475"/>
            <a:ext cx="1672121" cy="698103"/>
          </a:xfrm>
          <a:prstGeom prst="roundRect">
            <a:avLst/>
          </a:prstGeom>
          <a:solidFill>
            <a:schemeClr val="bg1"/>
          </a:solid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itchFamily="34" charset="0"/>
                <a:cs typeface="Arial" pitchFamily="34" charset="0"/>
              </a:rPr>
              <a:t>SPIRITUAL Integration</a:t>
            </a:r>
            <a:endParaRPr lang="en-US" sz="1600" b="1" dirty="0">
              <a:solidFill>
                <a:schemeClr val="tx1"/>
              </a:solidFill>
              <a:latin typeface="Arial" pitchFamily="34" charset="0"/>
              <a:cs typeface="Arial" pitchFamily="34" charset="0"/>
            </a:endParaRPr>
          </a:p>
        </p:txBody>
      </p:sp>
      <p:sp>
        <p:nvSpPr>
          <p:cNvPr id="3" name="Heart 2"/>
          <p:cNvSpPr/>
          <p:nvPr/>
        </p:nvSpPr>
        <p:spPr>
          <a:xfrm>
            <a:off x="0" y="565933"/>
            <a:ext cx="6582403" cy="3355788"/>
          </a:xfrm>
          <a:prstGeom prst="hear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itchFamily="34" charset="0"/>
                <a:cs typeface="Arial" pitchFamily="34" charset="0"/>
              </a:rPr>
              <a:t>1. PRESENCE: Respect &amp; trust helps people find spiritual practices that</a:t>
            </a:r>
          </a:p>
          <a:p>
            <a:pPr algn="ctr"/>
            <a:r>
              <a:rPr lang="en-US" b="1" dirty="0">
                <a:solidFill>
                  <a:schemeClr val="tx1"/>
                </a:solidFill>
                <a:latin typeface="Arial" pitchFamily="34" charset="0"/>
                <a:cs typeface="Arial" pitchFamily="34" charset="0"/>
              </a:rPr>
              <a:t>f</a:t>
            </a:r>
            <a:r>
              <a:rPr lang="en-US" b="1" dirty="0" smtClean="0">
                <a:solidFill>
                  <a:schemeClr val="tx1"/>
                </a:solidFill>
                <a:latin typeface="Arial" pitchFamily="34" charset="0"/>
                <a:cs typeface="Arial" pitchFamily="34" charset="0"/>
              </a:rPr>
              <a:t>oster embodied experiences of goodness </a:t>
            </a:r>
            <a:r>
              <a:rPr lang="en-US" b="1" dirty="0">
                <a:solidFill>
                  <a:schemeClr val="tx1"/>
                </a:solidFill>
                <a:latin typeface="Arial" pitchFamily="34" charset="0"/>
                <a:cs typeface="Arial" pitchFamily="34" charset="0"/>
              </a:rPr>
              <a:t>&amp;</a:t>
            </a:r>
            <a:r>
              <a:rPr lang="en-US" b="1" dirty="0" smtClean="0">
                <a:solidFill>
                  <a:schemeClr val="tx1"/>
                </a:solidFill>
                <a:latin typeface="Arial" pitchFamily="34" charset="0"/>
                <a:cs typeface="Arial" pitchFamily="34" charset="0"/>
              </a:rPr>
              <a:t> </a:t>
            </a:r>
          </a:p>
          <a:p>
            <a:pPr algn="ctr"/>
            <a:r>
              <a:rPr lang="en-US" b="1" dirty="0">
                <a:solidFill>
                  <a:schemeClr val="tx1"/>
                </a:solidFill>
                <a:latin typeface="Arial" pitchFamily="34" charset="0"/>
                <a:cs typeface="Arial" pitchFamily="34" charset="0"/>
              </a:rPr>
              <a:t>s</a:t>
            </a:r>
            <a:r>
              <a:rPr lang="en-US" b="1" dirty="0" smtClean="0">
                <a:solidFill>
                  <a:schemeClr val="tx1"/>
                </a:solidFill>
                <a:latin typeface="Arial" pitchFamily="34" charset="0"/>
                <a:cs typeface="Arial" pitchFamily="34" charset="0"/>
              </a:rPr>
              <a:t>elf-compassion</a:t>
            </a:r>
            <a:endParaRPr lang="en-US" b="1" dirty="0">
              <a:solidFill>
                <a:schemeClr val="tx1"/>
              </a:solidFill>
              <a:latin typeface="Arial" pitchFamily="34" charset="0"/>
              <a:cs typeface="Arial" pitchFamily="34" charset="0"/>
            </a:endParaRPr>
          </a:p>
        </p:txBody>
      </p:sp>
      <p:sp>
        <p:nvSpPr>
          <p:cNvPr id="6" name="Sun 5"/>
          <p:cNvSpPr/>
          <p:nvPr/>
        </p:nvSpPr>
        <p:spPr>
          <a:xfrm>
            <a:off x="5509148" y="3310695"/>
            <a:ext cx="5917573" cy="3512633"/>
          </a:xfrm>
          <a:prstGeom prst="su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itchFamily="34" charset="0"/>
                <a:cs typeface="Arial" pitchFamily="34" charset="0"/>
              </a:rPr>
              <a:t>EVIDENCE-BASED OUTCOMES</a:t>
            </a:r>
            <a:endParaRPr lang="en-US"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94134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15" grpId="0" animBg="1"/>
      <p:bldP spid="15" grpId="1" animBg="1"/>
      <p:bldP spid="19" grpId="0" animBg="1"/>
      <p:bldP spid="20" grpId="0" animBg="1"/>
      <p:bldP spid="21" grpId="0" animBg="1"/>
      <p:bldP spid="21" grpId="1"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656" y="0"/>
            <a:ext cx="10053144" cy="1268084"/>
          </a:xfrm>
        </p:spPr>
        <p:txBody>
          <a:bodyPr>
            <a:normAutofit fontScale="90000"/>
          </a:bodyPr>
          <a:lstStyle/>
          <a:p>
            <a:r>
              <a:rPr lang="en-US" dirty="0" smtClean="0"/>
              <a:t>Intercultural </a:t>
            </a:r>
            <a:r>
              <a:rPr lang="en-US" dirty="0" smtClean="0"/>
              <a:t>&amp; Evidence-based </a:t>
            </a:r>
            <a:r>
              <a:rPr lang="en-US" dirty="0" smtClean="0"/>
              <a:t>Spiritual Care</a:t>
            </a:r>
            <a:endParaRPr lang="en-US" dirty="0"/>
          </a:p>
        </p:txBody>
      </p:sp>
      <p:sp>
        <p:nvSpPr>
          <p:cNvPr id="3" name="Content Placeholder 2"/>
          <p:cNvSpPr>
            <a:spLocks noGrp="1"/>
          </p:cNvSpPr>
          <p:nvPr>
            <p:ph idx="1"/>
          </p:nvPr>
        </p:nvSpPr>
        <p:spPr>
          <a:xfrm>
            <a:off x="0" y="1268083"/>
            <a:ext cx="12191999" cy="5589917"/>
          </a:xfrm>
        </p:spPr>
        <p:txBody>
          <a:bodyPr>
            <a:normAutofit/>
          </a:bodyPr>
          <a:lstStyle/>
          <a:p>
            <a:r>
              <a:rPr lang="en-US" sz="3200" b="1" dirty="0" smtClean="0"/>
              <a:t>Values of Caring/Preventing Harm </a:t>
            </a:r>
            <a:r>
              <a:rPr lang="en-US" sz="3200" dirty="0" smtClean="0"/>
              <a:t>ar</a:t>
            </a:r>
            <a:r>
              <a:rPr lang="en-US" sz="3200" dirty="0" smtClean="0"/>
              <a:t>e </a:t>
            </a:r>
            <a:r>
              <a:rPr lang="en-US" sz="3200" dirty="0" smtClean="0"/>
              <a:t>cornerstone values </a:t>
            </a:r>
            <a:r>
              <a:rPr lang="en-US" sz="3200" dirty="0" smtClean="0"/>
              <a:t>that generate </a:t>
            </a:r>
            <a:r>
              <a:rPr lang="en-US" sz="3200" dirty="0" smtClean="0"/>
              <a:t>complex theologies of caring that respect theological/ideological/political differences exaggerated by values like loyalty/betrayal, authority/subversion, liberty/oppression (see </a:t>
            </a:r>
            <a:r>
              <a:rPr lang="en-US" sz="3200" dirty="0" smtClean="0">
                <a:hlinkClick r:id="rId2"/>
              </a:rPr>
              <a:t>www.moralfoundations.org</a:t>
            </a:r>
            <a:r>
              <a:rPr lang="en-US" sz="3200" dirty="0" smtClean="0"/>
              <a:t>)</a:t>
            </a:r>
          </a:p>
          <a:p>
            <a:r>
              <a:rPr lang="en-US" sz="3200" b="1" dirty="0" smtClean="0"/>
              <a:t>Values of Caring/Preventing Harm </a:t>
            </a:r>
            <a:r>
              <a:rPr lang="en-US" sz="3200" dirty="0" smtClean="0"/>
              <a:t>bring clarity to issues of conscience </a:t>
            </a:r>
            <a:r>
              <a:rPr lang="en-US" sz="3200" dirty="0" smtClean="0"/>
              <a:t>that generate spiritual struggles that exacerbate PTS</a:t>
            </a:r>
            <a:endParaRPr lang="en-US" sz="3200" dirty="0" smtClean="0"/>
          </a:p>
          <a:p>
            <a:pPr marL="0" indent="0">
              <a:buNone/>
            </a:pPr>
            <a:r>
              <a:rPr lang="en-US" sz="3200" dirty="0" smtClean="0"/>
              <a:t>• </a:t>
            </a:r>
            <a:r>
              <a:rPr lang="en-US" sz="3200" b="1" dirty="0" smtClean="0"/>
              <a:t>Intercultural </a:t>
            </a:r>
            <a:r>
              <a:rPr lang="en-US" sz="3200" b="1" dirty="0"/>
              <a:t>s</a:t>
            </a:r>
            <a:r>
              <a:rPr lang="en-US" sz="3200" b="1" dirty="0" smtClean="0"/>
              <a:t>piritual care interfaces </a:t>
            </a:r>
            <a:r>
              <a:rPr lang="en-US" sz="3200" b="1" dirty="0"/>
              <a:t>with </a:t>
            </a:r>
            <a:r>
              <a:rPr lang="en-US" sz="3200" b="1" dirty="0" smtClean="0"/>
              <a:t>evidence-based behavioral health</a:t>
            </a:r>
            <a:r>
              <a:rPr lang="en-US" sz="3200" dirty="0" smtClean="0"/>
              <a:t>, especially to understand and respond to religious and spiritual struggles and moral injury (see the research of Ken Pargament</a:t>
            </a:r>
            <a:r>
              <a:rPr lang="en-US" sz="3200" dirty="0" smtClean="0"/>
              <a:t>)</a:t>
            </a:r>
            <a:endParaRPr lang="en-US" sz="3200" dirty="0" smtClean="0"/>
          </a:p>
          <a:p>
            <a:endParaRPr lang="en-US" dirty="0" smtClean="0"/>
          </a:p>
          <a:p>
            <a:endParaRPr lang="en-US"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1333" t="53421" r="1333" b="25407"/>
          <a:stretch/>
        </p:blipFill>
        <p:spPr>
          <a:xfrm>
            <a:off x="0" y="1100515"/>
            <a:ext cx="12192000" cy="167570"/>
          </a:xfrm>
          <a:prstGeom prst="rect">
            <a:avLst/>
          </a:prstGeom>
        </p:spPr>
      </p:pic>
    </p:spTree>
    <p:extLst>
      <p:ext uri="{BB962C8B-B14F-4D97-AF65-F5344CB8AC3E}">
        <p14:creationId xmlns:p14="http://schemas.microsoft.com/office/powerpoint/2010/main" val="3335621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023" y="103517"/>
            <a:ext cx="12258135" cy="1587171"/>
          </a:xfrm>
        </p:spPr>
        <p:txBody>
          <a:bodyPr/>
          <a:lstStyle/>
          <a:p>
            <a:r>
              <a:rPr lang="en-US" dirty="0" smtClean="0"/>
              <a:t>Spiritual Care</a:t>
            </a:r>
            <a:r>
              <a:rPr lang="en-US" dirty="0" smtClean="0"/>
              <a:t>: </a:t>
            </a:r>
            <a:r>
              <a:rPr lang="en-US" b="1" i="1" dirty="0" smtClean="0"/>
              <a:t>More than </a:t>
            </a:r>
            <a:r>
              <a:rPr lang="en-US" dirty="0" smtClean="0"/>
              <a:t>Ministry of Presence</a:t>
            </a:r>
            <a:endParaRPr lang="en-US" dirty="0"/>
          </a:p>
        </p:txBody>
      </p:sp>
      <p:sp>
        <p:nvSpPr>
          <p:cNvPr id="3" name="Content Placeholder 2"/>
          <p:cNvSpPr>
            <a:spLocks noGrp="1"/>
          </p:cNvSpPr>
          <p:nvPr>
            <p:ph idx="1"/>
          </p:nvPr>
        </p:nvSpPr>
        <p:spPr>
          <a:xfrm>
            <a:off x="138023" y="1385678"/>
            <a:ext cx="12053977" cy="5472322"/>
          </a:xfrm>
        </p:spPr>
        <p:txBody>
          <a:bodyPr>
            <a:normAutofit/>
          </a:bodyPr>
          <a:lstStyle/>
          <a:p>
            <a:r>
              <a:rPr lang="en-US" sz="3200" dirty="0" smtClean="0"/>
              <a:t>Ministry of Presence: when </a:t>
            </a:r>
            <a:r>
              <a:rPr lang="en-US" sz="3200" dirty="0" smtClean="0"/>
              <a:t>spiritual care practitioners</a:t>
            </a:r>
            <a:r>
              <a:rPr lang="en-US" sz="3200" dirty="0" smtClean="0"/>
              <a:t> </a:t>
            </a:r>
            <a:r>
              <a:rPr lang="en-US" sz="3200" dirty="0" smtClean="0"/>
              <a:t>do their own work of spiritual integration they can be </a:t>
            </a:r>
            <a:r>
              <a:rPr lang="en-US" sz="3200" dirty="0"/>
              <a:t>a</a:t>
            </a:r>
            <a:r>
              <a:rPr lang="en-US" sz="3200" dirty="0" smtClean="0"/>
              <a:t> compassionate </a:t>
            </a:r>
            <a:r>
              <a:rPr lang="en-US" sz="3200" dirty="0" smtClean="0"/>
              <a:t>presence, </a:t>
            </a:r>
            <a:r>
              <a:rPr lang="en-US" sz="3200" dirty="0" smtClean="0"/>
              <a:t>prompting them to use practices fostering self compassion.</a:t>
            </a:r>
          </a:p>
          <a:p>
            <a:pPr marL="0" indent="0">
              <a:buNone/>
            </a:pPr>
            <a:r>
              <a:rPr lang="en-US" sz="3200" dirty="0" smtClean="0"/>
              <a:t>On its own, a ministry of presence “is a minimalist, almost ephemeral, form of empathic spiritual care that is, at the same time deeply rooted in religious histories…It is religion stripped to the basics. Religion naturalized. Religion without code, cult, or community, Religion without metaphysics. It is religion for a state of uncertainty. As is typical of American religion, it both resists specific theological elaboration and is deeply rooted in a specifically Christian theology of incarnation” (Sullivan, 2014, p. 174)</a:t>
            </a:r>
            <a:endParaRPr lang="en-US" sz="3200" dirty="0"/>
          </a:p>
          <a:p>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1333" t="53421" r="1333" b="25407"/>
          <a:stretch/>
        </p:blipFill>
        <p:spPr>
          <a:xfrm>
            <a:off x="0" y="1207698"/>
            <a:ext cx="12192000" cy="177980"/>
          </a:xfrm>
          <a:prstGeom prst="rect">
            <a:avLst/>
          </a:prstGeom>
        </p:spPr>
      </p:pic>
    </p:spTree>
    <p:extLst>
      <p:ext uri="{BB962C8B-B14F-4D97-AF65-F5344CB8AC3E}">
        <p14:creationId xmlns:p14="http://schemas.microsoft.com/office/powerpoint/2010/main" val="1338306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023" y="103517"/>
            <a:ext cx="12258135" cy="1587171"/>
          </a:xfrm>
        </p:spPr>
        <p:txBody>
          <a:bodyPr/>
          <a:lstStyle/>
          <a:p>
            <a:r>
              <a:rPr lang="en-US" b="1" dirty="0" smtClean="0"/>
              <a:t>Presence </a:t>
            </a:r>
            <a:r>
              <a:rPr lang="en-US" b="1" dirty="0" smtClean="0"/>
              <a:t>+ Co-creating Meaning</a:t>
            </a:r>
            <a:endParaRPr lang="en-US" b="1" dirty="0"/>
          </a:p>
        </p:txBody>
      </p:sp>
      <p:sp>
        <p:nvSpPr>
          <p:cNvPr id="3" name="Content Placeholder 2"/>
          <p:cNvSpPr>
            <a:spLocks noGrp="1"/>
          </p:cNvSpPr>
          <p:nvPr>
            <p:ph idx="1"/>
          </p:nvPr>
        </p:nvSpPr>
        <p:spPr>
          <a:xfrm>
            <a:off x="156714" y="1385678"/>
            <a:ext cx="12035286" cy="5472322"/>
          </a:xfrm>
        </p:spPr>
        <p:txBody>
          <a:bodyPr>
            <a:normAutofit lnSpcReduction="10000"/>
          </a:bodyPr>
          <a:lstStyle/>
          <a:p>
            <a:pPr marL="514350" indent="-514350">
              <a:buAutoNum type="arabicPeriod"/>
            </a:pPr>
            <a:r>
              <a:rPr lang="en-US" sz="3600" dirty="0" smtClean="0"/>
              <a:t>Ministry of Presence: when </a:t>
            </a:r>
            <a:r>
              <a:rPr lang="en-US" sz="3600" dirty="0" smtClean="0"/>
              <a:t>chaplains/spiritual care practitioners </a:t>
            </a:r>
            <a:r>
              <a:rPr lang="en-US" sz="3600" dirty="0" smtClean="0"/>
              <a:t>do their own work of spiritual integration they can be that compassionate </a:t>
            </a:r>
            <a:r>
              <a:rPr lang="en-US" sz="3600" dirty="0" smtClean="0"/>
              <a:t>presence, </a:t>
            </a:r>
            <a:r>
              <a:rPr lang="en-US" sz="3600" dirty="0" smtClean="0"/>
              <a:t>prompting </a:t>
            </a:r>
            <a:r>
              <a:rPr lang="en-US" sz="3600" dirty="0" smtClean="0"/>
              <a:t>people</a:t>
            </a:r>
            <a:r>
              <a:rPr lang="en-US" sz="3600" dirty="0" smtClean="0"/>
              <a:t> </a:t>
            </a:r>
            <a:r>
              <a:rPr lang="en-US" sz="3600" dirty="0" smtClean="0"/>
              <a:t>to use </a:t>
            </a:r>
            <a:r>
              <a:rPr lang="en-US" sz="3600" b="1" dirty="0" smtClean="0"/>
              <a:t>spiritual practices fostering self compassion, goodness and love.</a:t>
            </a:r>
          </a:p>
          <a:p>
            <a:pPr marL="514350" indent="-514350">
              <a:buAutoNum type="arabicPeriod"/>
            </a:pPr>
            <a:r>
              <a:rPr lang="en-US" sz="3600" b="1" dirty="0" smtClean="0"/>
              <a:t>Co-creating meanings, especially about suffering: </a:t>
            </a:r>
            <a:r>
              <a:rPr lang="en-US" sz="3600" dirty="0"/>
              <a:t>Experiencing goodness reveals the life-limiting embedded orienting systems shaped by intersecting social oppressions, prompting </a:t>
            </a:r>
            <a:r>
              <a:rPr lang="en-US" sz="3600" dirty="0" smtClean="0"/>
              <a:t>people experiencing PTS</a:t>
            </a:r>
            <a:r>
              <a:rPr lang="en-US" sz="3600" dirty="0" smtClean="0"/>
              <a:t> </a:t>
            </a:r>
            <a:r>
              <a:rPr lang="en-US" sz="3600" dirty="0" smtClean="0"/>
              <a:t>to </a:t>
            </a:r>
            <a:r>
              <a:rPr lang="en-US" sz="3600" dirty="0"/>
              <a:t>co-create complex intentional meanings about </a:t>
            </a:r>
            <a:r>
              <a:rPr lang="en-US" sz="3600" dirty="0" smtClean="0"/>
              <a:t>suffering, which generate flexible coping and spiritual integration</a:t>
            </a:r>
            <a:endParaRPr lang="en-US" sz="3600" b="1" dirty="0" smtClean="0"/>
          </a:p>
          <a:p>
            <a:pPr marL="514350" indent="-514350">
              <a:buAutoNum type="arabicPeriod"/>
            </a:pPr>
            <a:endParaRPr lang="en-US" b="1" dirty="0" smtClean="0"/>
          </a:p>
          <a:p>
            <a:pPr marL="514350" indent="-514350">
              <a:buAutoNum type="arabicPeriod"/>
            </a:pPr>
            <a:endParaRPr lang="en-US" dirty="0" smtClean="0"/>
          </a:p>
          <a:p>
            <a:endParaRPr lang="en-US" dirty="0"/>
          </a:p>
          <a:p>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1333" t="53421" r="1333" b="25407"/>
          <a:stretch/>
        </p:blipFill>
        <p:spPr>
          <a:xfrm>
            <a:off x="0" y="1218108"/>
            <a:ext cx="12192000" cy="167570"/>
          </a:xfrm>
          <a:prstGeom prst="rect">
            <a:avLst/>
          </a:prstGeom>
        </p:spPr>
      </p:pic>
    </p:spTree>
    <p:extLst>
      <p:ext uri="{BB962C8B-B14F-4D97-AF65-F5344CB8AC3E}">
        <p14:creationId xmlns:p14="http://schemas.microsoft.com/office/powerpoint/2010/main" val="2155568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5590</TotalTime>
  <Words>2711</Words>
  <Application>Microsoft Office PowerPoint</Application>
  <PresentationFormat>Widescreen</PresentationFormat>
  <Paragraphs>209</Paragraphs>
  <Slides>29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Arial Narrow</vt:lpstr>
      <vt:lpstr>Calibri</vt:lpstr>
      <vt:lpstr>Calibri Light</vt:lpstr>
      <vt:lpstr>Times New Roman</vt:lpstr>
      <vt:lpstr>Office Theme</vt:lpstr>
      <vt:lpstr>IST 3034 PTSD Course</vt:lpstr>
      <vt:lpstr>Paradigms of Pastoral Care: HISTORICAL</vt:lpstr>
      <vt:lpstr>Paradigms of Pastoral/Spiritual Care: THERAPEUTIC</vt:lpstr>
      <vt:lpstr>Paradigms of Spiritual Care: INTERCULTURAL</vt:lpstr>
      <vt:lpstr>Paradigms of Spiritual Care: EVIDENCE-BASED</vt:lpstr>
      <vt:lpstr>HOW  does pastoral/spiritual care help? </vt:lpstr>
      <vt:lpstr>Intercultural &amp; Evidence-based Spiritual Care</vt:lpstr>
      <vt:lpstr>Spiritual Care: More than Ministry of Presence</vt:lpstr>
      <vt:lpstr>Presence + Co-creating Meaning</vt:lpstr>
      <vt:lpstr>Intercultural Co-Creation of Meanings</vt:lpstr>
      <vt:lpstr>Religious &amp; Spiritual Struggles &amp; Moral Stress</vt:lpstr>
      <vt:lpstr>Shame/Guilt/Fear Narrow Our Horizons</vt:lpstr>
      <vt:lpstr>PowerPoint Presentation</vt:lpstr>
      <vt:lpstr>Religious &amp; Spiritual Struggles &amp; Moral Stress</vt:lpstr>
      <vt:lpstr>Spiritual Care prevents PTSD and Moral Injury</vt:lpstr>
      <vt:lpstr>Compassion-based practices</vt:lpstr>
      <vt:lpstr>Doing A Life Values Inventory</vt:lpstr>
      <vt:lpstr>Types of spiritually oriented care</vt:lpstr>
      <vt:lpstr>Intercultural Competency</vt:lpstr>
      <vt:lpstr>1. An Intercultural Capacity &amp; Differentiation of Self</vt:lpstr>
      <vt:lpstr>1. An Intercultural Capacity &amp; Differentiation of Self</vt:lpstr>
      <vt:lpstr>2. Theological Fluency &amp; Reflexivity</vt:lpstr>
      <vt:lpstr>2. Theological Fluency &amp; Reflexivity</vt:lpstr>
      <vt:lpstr>3. Spiritual Integration</vt:lpstr>
      <vt:lpstr>Attitude: “The implicit and explicit perspectives and/or biases people hold about spirituality and religion and how they relate to the practice of [spiritual care]” (Vieten et al, 2013, p. 4).  Radical Respect for Religious Differences</vt:lpstr>
      <vt:lpstr>Knowledge</vt:lpstr>
      <vt:lpstr>Skills</vt:lpstr>
      <vt:lpstr>References</vt:lpstr>
      <vt:lpstr>References</vt:lpstr>
    </vt:vector>
  </TitlesOfParts>
  <Company>Iliff School of Theology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Doehring, Carrie</dc:creator>
  <cp:lastModifiedBy>Doehring, Carrie</cp:lastModifiedBy>
  <cp:revision>92</cp:revision>
  <cp:lastPrinted>2017-01-03T20:20:48Z</cp:lastPrinted>
  <dcterms:created xsi:type="dcterms:W3CDTF">2016-02-25T15:46:03Z</dcterms:created>
  <dcterms:modified xsi:type="dcterms:W3CDTF">2017-01-10T18:16:55Z</dcterms:modified>
</cp:coreProperties>
</file>