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256" r:id="rId2"/>
    <p:sldId id="257" r:id="rId3"/>
    <p:sldId id="265" r:id="rId4"/>
    <p:sldId id="258" r:id="rId5"/>
    <p:sldId id="259" r:id="rId6"/>
    <p:sldId id="295" r:id="rId7"/>
    <p:sldId id="294" r:id="rId8"/>
    <p:sldId id="260" r:id="rId9"/>
    <p:sldId id="293" r:id="rId10"/>
    <p:sldId id="264" r:id="rId11"/>
    <p:sldId id="262" r:id="rId12"/>
    <p:sldId id="263" r:id="rId13"/>
    <p:sldId id="269" r:id="rId14"/>
    <p:sldId id="268" r:id="rId15"/>
    <p:sldId id="296" r:id="rId16"/>
    <p:sldId id="267" r:id="rId17"/>
    <p:sldId id="297" r:id="rId18"/>
    <p:sldId id="270" r:id="rId19"/>
    <p:sldId id="266" r:id="rId20"/>
    <p:sldId id="298" r:id="rId21"/>
    <p:sldId id="271" r:id="rId22"/>
    <p:sldId id="272" r:id="rId23"/>
    <p:sldId id="273" r:id="rId24"/>
    <p:sldId id="300" r:id="rId25"/>
    <p:sldId id="281" r:id="rId26"/>
    <p:sldId id="30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12BD8E99-4076-4D4C-9431-ECCA3A1E5651}">
          <p14:sldIdLst>
            <p14:sldId id="256"/>
          </p14:sldIdLst>
        </p14:section>
        <p14:section name="Biography" id="{4B38FAF4-EFF3-AB4B-8DD1-D83BD66C83A3}">
          <p14:sldIdLst>
            <p14:sldId id="257"/>
            <p14:sldId id="265"/>
            <p14:sldId id="258"/>
            <p14:sldId id="259"/>
            <p14:sldId id="295"/>
            <p14:sldId id="294"/>
            <p14:sldId id="260"/>
          </p14:sldIdLst>
        </p14:section>
        <p14:section name="Select Bibliography" id="{869BF4D3-AE7B-3F4A-B80C-2B09E002CB68}">
          <p14:sldIdLst>
            <p14:sldId id="293"/>
          </p14:sldIdLst>
        </p14:section>
        <p14:section name="Natural World Theology" id="{9C315429-59CA-AC4F-8289-89C95BE713F6}">
          <p14:sldIdLst>
            <p14:sldId id="264"/>
            <p14:sldId id="262"/>
            <p14:sldId id="263"/>
          </p14:sldIdLst>
        </p14:section>
        <p14:section name="Feminist Theology" id="{66D771C6-5409-4248-8041-36006DC38DD3}">
          <p14:sldIdLst>
            <p14:sldId id="269"/>
            <p14:sldId id="268"/>
            <p14:sldId id="296"/>
            <p14:sldId id="267"/>
            <p14:sldId id="297"/>
          </p14:sldIdLst>
        </p14:section>
        <p14:section name="Ecofeminism" id="{79D508C1-3759-CA40-84F5-2C02F98FA1CD}">
          <p14:sldIdLst>
            <p14:sldId id="270"/>
            <p14:sldId id="266"/>
            <p14:sldId id="298"/>
          </p14:sldIdLst>
        </p14:section>
        <p14:section name="Tensions" id="{66D2684E-DB29-374E-9C85-6FE162A49E6C}">
          <p14:sldIdLst>
            <p14:sldId id="271"/>
            <p14:sldId id="272"/>
            <p14:sldId id="273"/>
          </p14:sldIdLst>
        </p14:section>
        <p14:section name="Works Cited" id="{76FEDAE3-B2E1-A94C-B520-C97F4059B01D}">
          <p14:sldIdLst>
            <p14:sldId id="300"/>
            <p14:sldId id="281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8" autoAdjust="0"/>
  </p:normalViewPr>
  <p:slideViewPr>
    <p:cSldViewPr snapToGrid="0" snapToObjects="1">
      <p:cViewPr>
        <p:scale>
          <a:sx n="99" d="100"/>
          <a:sy n="99" d="100"/>
        </p:scale>
        <p:origin x="-12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08"/>
    </p:cViewPr>
  </p:outlineViewPr>
  <p:notesTextViewPr>
    <p:cViewPr>
      <p:scale>
        <a:sx n="100" d="100"/>
        <a:sy n="100" d="100"/>
      </p:scale>
      <p:origin x="0" y="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69CB2E-8737-5149-AC37-461A7A2E52B3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9B3EAF-8F34-4B48-84E9-68F813FFCD71}">
      <dgm:prSet phldrT="[Text]"/>
      <dgm:spPr/>
      <dgm:t>
        <a:bodyPr/>
        <a:lstStyle/>
        <a:p>
          <a:r>
            <a:rPr lang="en-US" dirty="0" smtClean="0"/>
            <a:t>1933 -</a:t>
          </a:r>
          <a:endParaRPr lang="en-US" dirty="0"/>
        </a:p>
      </dgm:t>
    </dgm:pt>
    <dgm:pt modelId="{8EFFE0DA-F4C8-1742-8048-23A2F70C50A2}" type="parTrans" cxnId="{F34216D5-FC4C-4945-AA2F-A7D54D8E42CC}">
      <dgm:prSet/>
      <dgm:spPr/>
      <dgm:t>
        <a:bodyPr/>
        <a:lstStyle/>
        <a:p>
          <a:endParaRPr lang="en-US"/>
        </a:p>
      </dgm:t>
    </dgm:pt>
    <dgm:pt modelId="{2EAD9E8D-CDAC-F14F-8FC1-AF25585D65C1}" type="sibTrans" cxnId="{F34216D5-FC4C-4945-AA2F-A7D54D8E42CC}">
      <dgm:prSet/>
      <dgm:spPr/>
      <dgm:t>
        <a:bodyPr/>
        <a:lstStyle/>
        <a:p>
          <a:endParaRPr lang="en-US"/>
        </a:p>
      </dgm:t>
    </dgm:pt>
    <dgm:pt modelId="{843E0ADC-C2B8-9943-B9A2-243B1B97A787}">
      <dgm:prSet phldrT="[Text]" custT="1"/>
      <dgm:spPr/>
      <dgm:t>
        <a:bodyPr/>
        <a:lstStyle/>
        <a:p>
          <a:r>
            <a:rPr lang="en-US" sz="2000" dirty="0" smtClean="0"/>
            <a:t>Born in Quincy, Massachusetts</a:t>
          </a:r>
          <a:endParaRPr lang="en-US" sz="2000" dirty="0"/>
        </a:p>
      </dgm:t>
    </dgm:pt>
    <dgm:pt modelId="{54E326C2-BD45-C547-A6E1-2563DE5DA89F}" type="parTrans" cxnId="{4CE34197-74B2-364E-8BFD-6DB01980EDBE}">
      <dgm:prSet/>
      <dgm:spPr/>
      <dgm:t>
        <a:bodyPr/>
        <a:lstStyle/>
        <a:p>
          <a:endParaRPr lang="en-US"/>
        </a:p>
      </dgm:t>
    </dgm:pt>
    <dgm:pt modelId="{A3585E62-9728-6046-A093-DA78A52E1BAA}" type="sibTrans" cxnId="{4CE34197-74B2-364E-8BFD-6DB01980EDBE}">
      <dgm:prSet/>
      <dgm:spPr/>
      <dgm:t>
        <a:bodyPr/>
        <a:lstStyle/>
        <a:p>
          <a:endParaRPr lang="en-US"/>
        </a:p>
      </dgm:t>
    </dgm:pt>
    <dgm:pt modelId="{57477A62-383D-C04B-B37F-0D8D1F8F4EF6}">
      <dgm:prSet phldrT="[Text]" custT="1"/>
      <dgm:spPr/>
      <dgm:t>
        <a:bodyPr/>
        <a:lstStyle/>
        <a:p>
          <a:r>
            <a:rPr lang="en-US" sz="2000" dirty="0" smtClean="0"/>
            <a:t>American Feminist Theologian</a:t>
          </a:r>
          <a:endParaRPr lang="en-US" sz="2000" dirty="0"/>
        </a:p>
      </dgm:t>
    </dgm:pt>
    <dgm:pt modelId="{B71442F5-45B6-1240-8758-1A2A0EC2828D}" type="parTrans" cxnId="{1E484E29-D840-D340-9F3E-17F6AF61E00F}">
      <dgm:prSet/>
      <dgm:spPr/>
      <dgm:t>
        <a:bodyPr/>
        <a:lstStyle/>
        <a:p>
          <a:endParaRPr lang="en-US"/>
        </a:p>
      </dgm:t>
    </dgm:pt>
    <dgm:pt modelId="{4C54D9DD-515E-174B-B62B-38FD835BA7E8}" type="sibTrans" cxnId="{1E484E29-D840-D340-9F3E-17F6AF61E00F}">
      <dgm:prSet/>
      <dgm:spPr/>
      <dgm:t>
        <a:bodyPr/>
        <a:lstStyle/>
        <a:p>
          <a:endParaRPr lang="en-US"/>
        </a:p>
      </dgm:t>
    </dgm:pt>
    <dgm:pt modelId="{25DA1791-515E-0641-994D-EF70079E1FA1}" type="pres">
      <dgm:prSet presAssocID="{A869CB2E-8737-5149-AC37-461A7A2E52B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D1F3E-7692-404B-9868-D55E8306A7A8}" type="pres">
      <dgm:prSet presAssocID="{F59B3EAF-8F34-4B48-84E9-68F813FFCD71}" presName="root1" presStyleCnt="0"/>
      <dgm:spPr/>
    </dgm:pt>
    <dgm:pt modelId="{8138DF53-6F7D-AE4B-9287-EFD0D447F1B4}" type="pres">
      <dgm:prSet presAssocID="{F59B3EAF-8F34-4B48-84E9-68F813FFCD7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5E5E26-FFD7-3941-9A08-EF99B200747F}" type="pres">
      <dgm:prSet presAssocID="{F59B3EAF-8F34-4B48-84E9-68F813FFCD71}" presName="level2hierChild" presStyleCnt="0"/>
      <dgm:spPr/>
    </dgm:pt>
    <dgm:pt modelId="{7278497C-8A1F-E04F-AFEA-1F1313CB1A93}" type="pres">
      <dgm:prSet presAssocID="{54E326C2-BD45-C547-A6E1-2563DE5DA89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CFD3B97-23C2-5848-9034-A3CE671D95B5}" type="pres">
      <dgm:prSet presAssocID="{54E326C2-BD45-C547-A6E1-2563DE5DA89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27252DD-E484-5E45-89E0-EA9503EBC8AB}" type="pres">
      <dgm:prSet presAssocID="{843E0ADC-C2B8-9943-B9A2-243B1B97A787}" presName="root2" presStyleCnt="0"/>
      <dgm:spPr/>
    </dgm:pt>
    <dgm:pt modelId="{E625A55B-62A0-3242-81F9-18290C65DFE0}" type="pres">
      <dgm:prSet presAssocID="{843E0ADC-C2B8-9943-B9A2-243B1B97A787}" presName="LevelTwoTextNode" presStyleLbl="node2" presStyleIdx="0" presStyleCnt="2" custScaleX="186579" custScaleY="2357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55B8E1-B70D-E742-80B2-EDFB330272E7}" type="pres">
      <dgm:prSet presAssocID="{843E0ADC-C2B8-9943-B9A2-243B1B97A787}" presName="level3hierChild" presStyleCnt="0"/>
      <dgm:spPr/>
    </dgm:pt>
    <dgm:pt modelId="{44CDD85B-B7C7-0B45-B596-C8A5E1B8EF24}" type="pres">
      <dgm:prSet presAssocID="{B71442F5-45B6-1240-8758-1A2A0EC2828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3F0D10F8-A86D-004B-936B-97334943917E}" type="pres">
      <dgm:prSet presAssocID="{B71442F5-45B6-1240-8758-1A2A0EC2828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E0946A6-6705-5644-8D3B-F0768E6635F5}" type="pres">
      <dgm:prSet presAssocID="{57477A62-383D-C04B-B37F-0D8D1F8F4EF6}" presName="root2" presStyleCnt="0"/>
      <dgm:spPr/>
    </dgm:pt>
    <dgm:pt modelId="{672801A7-0651-6046-BF89-0CBA98296468}" type="pres">
      <dgm:prSet presAssocID="{57477A62-383D-C04B-B37F-0D8D1F8F4EF6}" presName="LevelTwoTextNode" presStyleLbl="node2" presStyleIdx="1" presStyleCnt="2" custScaleX="184077" custScaleY="2163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DA636D-7AD3-8346-90C1-36351474C99A}" type="pres">
      <dgm:prSet presAssocID="{57477A62-383D-C04B-B37F-0D8D1F8F4EF6}" presName="level3hierChild" presStyleCnt="0"/>
      <dgm:spPr/>
    </dgm:pt>
  </dgm:ptLst>
  <dgm:cxnLst>
    <dgm:cxn modelId="{5330D177-AFB3-6640-AF04-1696C6172221}" type="presOf" srcId="{57477A62-383D-C04B-B37F-0D8D1F8F4EF6}" destId="{672801A7-0651-6046-BF89-0CBA98296468}" srcOrd="0" destOrd="0" presId="urn:microsoft.com/office/officeart/2008/layout/HorizontalMultiLevelHierarchy"/>
    <dgm:cxn modelId="{AA241668-B65D-8F4D-ABF9-F6F595BD631A}" type="presOf" srcId="{B71442F5-45B6-1240-8758-1A2A0EC2828D}" destId="{3F0D10F8-A86D-004B-936B-97334943917E}" srcOrd="1" destOrd="0" presId="urn:microsoft.com/office/officeart/2008/layout/HorizontalMultiLevelHierarchy"/>
    <dgm:cxn modelId="{4C4396D7-15A1-AA4E-AA9E-6550E8D34FC0}" type="presOf" srcId="{54E326C2-BD45-C547-A6E1-2563DE5DA89F}" destId="{ACFD3B97-23C2-5848-9034-A3CE671D95B5}" srcOrd="1" destOrd="0" presId="urn:microsoft.com/office/officeart/2008/layout/HorizontalMultiLevelHierarchy"/>
    <dgm:cxn modelId="{226242BF-4981-9645-9A69-56DC8BD29BD5}" type="presOf" srcId="{B71442F5-45B6-1240-8758-1A2A0EC2828D}" destId="{44CDD85B-B7C7-0B45-B596-C8A5E1B8EF24}" srcOrd="0" destOrd="0" presId="urn:microsoft.com/office/officeart/2008/layout/HorizontalMultiLevelHierarchy"/>
    <dgm:cxn modelId="{F9D67631-84F1-1449-953C-68B7D26DE9C5}" type="presOf" srcId="{54E326C2-BD45-C547-A6E1-2563DE5DA89F}" destId="{7278497C-8A1F-E04F-AFEA-1F1313CB1A93}" srcOrd="0" destOrd="0" presId="urn:microsoft.com/office/officeart/2008/layout/HorizontalMultiLevelHierarchy"/>
    <dgm:cxn modelId="{82296105-7745-094E-94AD-8E8A461F4597}" type="presOf" srcId="{A869CB2E-8737-5149-AC37-461A7A2E52B3}" destId="{25DA1791-515E-0641-994D-EF70079E1FA1}" srcOrd="0" destOrd="0" presId="urn:microsoft.com/office/officeart/2008/layout/HorizontalMultiLevelHierarchy"/>
    <dgm:cxn modelId="{1E484E29-D840-D340-9F3E-17F6AF61E00F}" srcId="{F59B3EAF-8F34-4B48-84E9-68F813FFCD71}" destId="{57477A62-383D-C04B-B37F-0D8D1F8F4EF6}" srcOrd="1" destOrd="0" parTransId="{B71442F5-45B6-1240-8758-1A2A0EC2828D}" sibTransId="{4C54D9DD-515E-174B-B62B-38FD835BA7E8}"/>
    <dgm:cxn modelId="{4CE34197-74B2-364E-8BFD-6DB01980EDBE}" srcId="{F59B3EAF-8F34-4B48-84E9-68F813FFCD71}" destId="{843E0ADC-C2B8-9943-B9A2-243B1B97A787}" srcOrd="0" destOrd="0" parTransId="{54E326C2-BD45-C547-A6E1-2563DE5DA89F}" sibTransId="{A3585E62-9728-6046-A093-DA78A52E1BAA}"/>
    <dgm:cxn modelId="{7CD2479E-5291-7842-9D4C-FFB88FEB9C6A}" type="presOf" srcId="{843E0ADC-C2B8-9943-B9A2-243B1B97A787}" destId="{E625A55B-62A0-3242-81F9-18290C65DFE0}" srcOrd="0" destOrd="0" presId="urn:microsoft.com/office/officeart/2008/layout/HorizontalMultiLevelHierarchy"/>
    <dgm:cxn modelId="{F34216D5-FC4C-4945-AA2F-A7D54D8E42CC}" srcId="{A869CB2E-8737-5149-AC37-461A7A2E52B3}" destId="{F59B3EAF-8F34-4B48-84E9-68F813FFCD71}" srcOrd="0" destOrd="0" parTransId="{8EFFE0DA-F4C8-1742-8048-23A2F70C50A2}" sibTransId="{2EAD9E8D-CDAC-F14F-8FC1-AF25585D65C1}"/>
    <dgm:cxn modelId="{D883C788-BA37-A245-9524-451D3ABE6185}" type="presOf" srcId="{F59B3EAF-8F34-4B48-84E9-68F813FFCD71}" destId="{8138DF53-6F7D-AE4B-9287-EFD0D447F1B4}" srcOrd="0" destOrd="0" presId="urn:microsoft.com/office/officeart/2008/layout/HorizontalMultiLevelHierarchy"/>
    <dgm:cxn modelId="{51509BD0-F4E3-B641-8C2C-94B99C6850AD}" type="presParOf" srcId="{25DA1791-515E-0641-994D-EF70079E1FA1}" destId="{734D1F3E-7692-404B-9868-D55E8306A7A8}" srcOrd="0" destOrd="0" presId="urn:microsoft.com/office/officeart/2008/layout/HorizontalMultiLevelHierarchy"/>
    <dgm:cxn modelId="{61CAEA66-2D8A-AE4E-9090-B7356A404E11}" type="presParOf" srcId="{734D1F3E-7692-404B-9868-D55E8306A7A8}" destId="{8138DF53-6F7D-AE4B-9287-EFD0D447F1B4}" srcOrd="0" destOrd="0" presId="urn:microsoft.com/office/officeart/2008/layout/HorizontalMultiLevelHierarchy"/>
    <dgm:cxn modelId="{23961513-25A5-034B-95CE-7CD9264A0006}" type="presParOf" srcId="{734D1F3E-7692-404B-9868-D55E8306A7A8}" destId="{155E5E26-FFD7-3941-9A08-EF99B200747F}" srcOrd="1" destOrd="0" presId="urn:microsoft.com/office/officeart/2008/layout/HorizontalMultiLevelHierarchy"/>
    <dgm:cxn modelId="{E4905653-3482-1246-9B7E-A6156E64E90D}" type="presParOf" srcId="{155E5E26-FFD7-3941-9A08-EF99B200747F}" destId="{7278497C-8A1F-E04F-AFEA-1F1313CB1A93}" srcOrd="0" destOrd="0" presId="urn:microsoft.com/office/officeart/2008/layout/HorizontalMultiLevelHierarchy"/>
    <dgm:cxn modelId="{28D906D5-9EBC-434C-8A62-8CBF7ADA7691}" type="presParOf" srcId="{7278497C-8A1F-E04F-AFEA-1F1313CB1A93}" destId="{ACFD3B97-23C2-5848-9034-A3CE671D95B5}" srcOrd="0" destOrd="0" presId="urn:microsoft.com/office/officeart/2008/layout/HorizontalMultiLevelHierarchy"/>
    <dgm:cxn modelId="{07FEA379-F848-EB42-A251-64FF1DB25696}" type="presParOf" srcId="{155E5E26-FFD7-3941-9A08-EF99B200747F}" destId="{127252DD-E484-5E45-89E0-EA9503EBC8AB}" srcOrd="1" destOrd="0" presId="urn:microsoft.com/office/officeart/2008/layout/HorizontalMultiLevelHierarchy"/>
    <dgm:cxn modelId="{12AEC5C1-DD2A-B64B-8DBC-5FAA24D9D348}" type="presParOf" srcId="{127252DD-E484-5E45-89E0-EA9503EBC8AB}" destId="{E625A55B-62A0-3242-81F9-18290C65DFE0}" srcOrd="0" destOrd="0" presId="urn:microsoft.com/office/officeart/2008/layout/HorizontalMultiLevelHierarchy"/>
    <dgm:cxn modelId="{12683674-7F71-BA43-B189-B191AB51737E}" type="presParOf" srcId="{127252DD-E484-5E45-89E0-EA9503EBC8AB}" destId="{2155B8E1-B70D-E742-80B2-EDFB330272E7}" srcOrd="1" destOrd="0" presId="urn:microsoft.com/office/officeart/2008/layout/HorizontalMultiLevelHierarchy"/>
    <dgm:cxn modelId="{44E04D92-67BB-0A46-AC90-D7E110831435}" type="presParOf" srcId="{155E5E26-FFD7-3941-9A08-EF99B200747F}" destId="{44CDD85B-B7C7-0B45-B596-C8A5E1B8EF24}" srcOrd="2" destOrd="0" presId="urn:microsoft.com/office/officeart/2008/layout/HorizontalMultiLevelHierarchy"/>
    <dgm:cxn modelId="{ED470DF1-0F25-854B-A2A9-270E6933F516}" type="presParOf" srcId="{44CDD85B-B7C7-0B45-B596-C8A5E1B8EF24}" destId="{3F0D10F8-A86D-004B-936B-97334943917E}" srcOrd="0" destOrd="0" presId="urn:microsoft.com/office/officeart/2008/layout/HorizontalMultiLevelHierarchy"/>
    <dgm:cxn modelId="{1F9DADBE-C286-3746-A4E3-060CC0E4FD7F}" type="presParOf" srcId="{155E5E26-FFD7-3941-9A08-EF99B200747F}" destId="{3E0946A6-6705-5644-8D3B-F0768E6635F5}" srcOrd="3" destOrd="0" presId="urn:microsoft.com/office/officeart/2008/layout/HorizontalMultiLevelHierarchy"/>
    <dgm:cxn modelId="{D4C42EF3-EEC0-BD4C-8D39-44B2AA67224D}" type="presParOf" srcId="{3E0946A6-6705-5644-8D3B-F0768E6635F5}" destId="{672801A7-0651-6046-BF89-0CBA98296468}" srcOrd="0" destOrd="0" presId="urn:microsoft.com/office/officeart/2008/layout/HorizontalMultiLevelHierarchy"/>
    <dgm:cxn modelId="{C75AE7E9-EBCB-374E-9A4B-B4263F9B1953}" type="presParOf" srcId="{3E0946A6-6705-5644-8D3B-F0768E6635F5}" destId="{43DA636D-7AD3-8346-90C1-36351474C99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12BA12-7B62-6244-8078-822C3DF83BBB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98A68F-6205-5F41-B332-434C5A44D890}">
      <dgm:prSet phldrT="[Text]" custT="1"/>
      <dgm:spPr/>
      <dgm:t>
        <a:bodyPr/>
        <a:lstStyle/>
        <a:p>
          <a:r>
            <a:rPr lang="en-US" sz="800" dirty="0" smtClean="0">
              <a:solidFill>
                <a:schemeClr val="tx2"/>
              </a:solidFill>
            </a:rPr>
            <a:t>2</a:t>
          </a:r>
          <a:r>
            <a:rPr lang="en-US" sz="800" baseline="30000" dirty="0" smtClean="0">
              <a:solidFill>
                <a:schemeClr val="tx2"/>
              </a:solidFill>
            </a:rPr>
            <a:t>nd</a:t>
          </a:r>
          <a:r>
            <a:rPr lang="en-US" sz="800" dirty="0" smtClean="0">
              <a:solidFill>
                <a:schemeClr val="tx2"/>
              </a:solidFill>
            </a:rPr>
            <a:t> idea became more influential in 20</a:t>
          </a:r>
          <a:r>
            <a:rPr lang="en-US" sz="800" baseline="30000" dirty="0" smtClean="0">
              <a:solidFill>
                <a:schemeClr val="tx2"/>
              </a:solidFill>
            </a:rPr>
            <a:t>th</a:t>
          </a:r>
          <a:r>
            <a:rPr lang="en-US" sz="800" dirty="0" smtClean="0">
              <a:solidFill>
                <a:schemeClr val="tx2"/>
              </a:solidFill>
            </a:rPr>
            <a:t> Century and beyond</a:t>
          </a:r>
          <a:endParaRPr lang="en-US" sz="800" dirty="0">
            <a:solidFill>
              <a:schemeClr val="tx2"/>
            </a:solidFill>
          </a:endParaRPr>
        </a:p>
      </dgm:t>
    </dgm:pt>
    <dgm:pt modelId="{3AFD5FD6-34CF-6F4D-828E-FB2E8A9F024F}" type="parTrans" cxnId="{02F00CC6-3188-F844-A261-E9704A4745A4}">
      <dgm:prSet/>
      <dgm:spPr/>
      <dgm:t>
        <a:bodyPr/>
        <a:lstStyle/>
        <a:p>
          <a:endParaRPr lang="en-US"/>
        </a:p>
      </dgm:t>
    </dgm:pt>
    <dgm:pt modelId="{6255C440-B84B-E142-B82B-80F82C29F3F9}" type="sibTrans" cxnId="{02F00CC6-3188-F844-A261-E9704A4745A4}">
      <dgm:prSet/>
      <dgm:spPr/>
      <dgm:t>
        <a:bodyPr/>
        <a:lstStyle/>
        <a:p>
          <a:endParaRPr lang="en-US"/>
        </a:p>
      </dgm:t>
    </dgm:pt>
    <dgm:pt modelId="{40BE44B0-C4BF-1148-BD0A-731C2F956EBE}">
      <dgm:prSet phldrT="[Text]" custT="1"/>
      <dgm:spPr/>
      <dgm:t>
        <a:bodyPr/>
        <a:lstStyle/>
        <a:p>
          <a:r>
            <a:rPr lang="en-US" sz="800" dirty="0" smtClean="0">
              <a:solidFill>
                <a:srgbClr val="37302A"/>
              </a:solidFill>
            </a:rPr>
            <a:t>Flows into theological, social, political &amp; ethical issues</a:t>
          </a:r>
          <a:endParaRPr lang="en-US" sz="800" dirty="0">
            <a:solidFill>
              <a:srgbClr val="37302A"/>
            </a:solidFill>
          </a:endParaRPr>
        </a:p>
      </dgm:t>
    </dgm:pt>
    <dgm:pt modelId="{54BAEFAE-38BA-0544-83C2-A7597BB157BD}" type="parTrans" cxnId="{77AFC051-BA03-6548-A1D1-5F640F6FCA7D}">
      <dgm:prSet/>
      <dgm:spPr/>
      <dgm:t>
        <a:bodyPr/>
        <a:lstStyle/>
        <a:p>
          <a:endParaRPr lang="en-US"/>
        </a:p>
      </dgm:t>
    </dgm:pt>
    <dgm:pt modelId="{305693E2-EBA8-154C-ADF4-8C2608D77F4B}" type="sibTrans" cxnId="{77AFC051-BA03-6548-A1D1-5F640F6FCA7D}">
      <dgm:prSet/>
      <dgm:spPr/>
      <dgm:t>
        <a:bodyPr/>
        <a:lstStyle/>
        <a:p>
          <a:endParaRPr lang="en-US"/>
        </a:p>
      </dgm:t>
    </dgm:pt>
    <dgm:pt modelId="{EE0307E6-FBC0-B242-B479-FFE049D15889}">
      <dgm:prSet phldrT="[Text]"/>
      <dgm:spPr/>
      <dgm:t>
        <a:bodyPr/>
        <a:lstStyle/>
        <a:p>
          <a:r>
            <a:rPr lang="en-US" dirty="0" smtClean="0">
              <a:solidFill>
                <a:srgbClr val="37302A"/>
              </a:solidFill>
            </a:rPr>
            <a:t>Examples: genetic mutations, cloning, manipulation &amp; programming</a:t>
          </a:r>
          <a:endParaRPr lang="en-US" dirty="0">
            <a:solidFill>
              <a:srgbClr val="37302A"/>
            </a:solidFill>
          </a:endParaRPr>
        </a:p>
      </dgm:t>
    </dgm:pt>
    <dgm:pt modelId="{EED31739-FB28-4E4C-9D0B-0FE9C16ADEB4}" type="parTrans" cxnId="{A84E22F6-C2FC-BA40-B413-4698515525D2}">
      <dgm:prSet/>
      <dgm:spPr/>
      <dgm:t>
        <a:bodyPr/>
        <a:lstStyle/>
        <a:p>
          <a:endParaRPr lang="en-US"/>
        </a:p>
      </dgm:t>
    </dgm:pt>
    <dgm:pt modelId="{7F2C4C7F-D3F2-B348-AD13-F530D1C3E74C}" type="sibTrans" cxnId="{A84E22F6-C2FC-BA40-B413-4698515525D2}">
      <dgm:prSet/>
      <dgm:spPr/>
      <dgm:t>
        <a:bodyPr/>
        <a:lstStyle/>
        <a:p>
          <a:endParaRPr lang="en-US"/>
        </a:p>
      </dgm:t>
    </dgm:pt>
    <dgm:pt modelId="{199EAE9D-D2C7-3E44-ACE6-4378E4D3432C}">
      <dgm:prSet phldrT="[Text]" custT="1"/>
      <dgm:spPr/>
      <dgm:t>
        <a:bodyPr/>
        <a:lstStyle/>
        <a:p>
          <a:r>
            <a:rPr lang="en-US" sz="800" dirty="0" smtClean="0">
              <a:solidFill>
                <a:srgbClr val="37302A"/>
              </a:solidFill>
            </a:rPr>
            <a:t>1. God started the process of evolution and then left nature to itself</a:t>
          </a:r>
          <a:endParaRPr lang="en-US" sz="800" dirty="0">
            <a:solidFill>
              <a:srgbClr val="37302A"/>
            </a:solidFill>
          </a:endParaRPr>
        </a:p>
      </dgm:t>
    </dgm:pt>
    <dgm:pt modelId="{3DA862BC-7CF4-B54F-A24F-DC142D27D86E}" type="parTrans" cxnId="{7196FAEB-EED6-3C46-A6FF-14911E31A10E}">
      <dgm:prSet/>
      <dgm:spPr/>
      <dgm:t>
        <a:bodyPr/>
        <a:lstStyle/>
        <a:p>
          <a:endParaRPr lang="en-US"/>
        </a:p>
      </dgm:t>
    </dgm:pt>
    <dgm:pt modelId="{A87C33EA-3458-864F-A26D-C08DBE888A71}" type="sibTrans" cxnId="{7196FAEB-EED6-3C46-A6FF-14911E31A10E}">
      <dgm:prSet/>
      <dgm:spPr/>
      <dgm:t>
        <a:bodyPr/>
        <a:lstStyle/>
        <a:p>
          <a:endParaRPr lang="en-US"/>
        </a:p>
      </dgm:t>
    </dgm:pt>
    <dgm:pt modelId="{A7DE584B-EB74-0546-BE53-DE26D61E2C02}">
      <dgm:prSet phldrT="[Text]" custT="1"/>
      <dgm:spPr/>
      <dgm:t>
        <a:bodyPr/>
        <a:lstStyle/>
        <a:p>
          <a:r>
            <a:rPr lang="en-US" sz="800" dirty="0" smtClean="0">
              <a:solidFill>
                <a:srgbClr val="37302A"/>
              </a:solidFill>
            </a:rPr>
            <a:t>2. God is intricately involved in process of creation, suffering in and with the natural world</a:t>
          </a:r>
          <a:endParaRPr lang="en-US" sz="800" dirty="0">
            <a:solidFill>
              <a:srgbClr val="37302A"/>
            </a:solidFill>
          </a:endParaRPr>
        </a:p>
      </dgm:t>
    </dgm:pt>
    <dgm:pt modelId="{E5FE4BA8-E4D8-9F4D-ACCC-D387AE115677}" type="parTrans" cxnId="{1E5EBFB9-4D8A-7846-9F3B-16441C013980}">
      <dgm:prSet/>
      <dgm:spPr/>
      <dgm:t>
        <a:bodyPr/>
        <a:lstStyle/>
        <a:p>
          <a:endParaRPr lang="en-US"/>
        </a:p>
      </dgm:t>
    </dgm:pt>
    <dgm:pt modelId="{39D73697-BB5C-4F4F-8751-F793B947C1DC}" type="sibTrans" cxnId="{1E5EBFB9-4D8A-7846-9F3B-16441C013980}">
      <dgm:prSet/>
      <dgm:spPr/>
      <dgm:t>
        <a:bodyPr/>
        <a:lstStyle/>
        <a:p>
          <a:endParaRPr lang="en-US"/>
        </a:p>
      </dgm:t>
    </dgm:pt>
    <dgm:pt modelId="{42888551-FA2C-704B-9384-6E104FEA517D}" type="pres">
      <dgm:prSet presAssocID="{D112BA12-7B62-6244-8078-822C3DF83BB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CE7EB2-8E37-F143-8BB7-0E46CC073D5F}" type="pres">
      <dgm:prSet presAssocID="{0E98A68F-6205-5F41-B332-434C5A44D890}" presName="node" presStyleLbl="node1" presStyleIdx="0" presStyleCnt="5" custRadScaleRad="100116" custRadScaleInc="-3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FC826-AAEA-6A48-A7EF-8DFDF6977655}" type="pres">
      <dgm:prSet presAssocID="{6255C440-B84B-E142-B82B-80F82C29F3F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FC9D1FD-1683-D747-9B4F-CACF41F1DBAC}" type="pres">
      <dgm:prSet presAssocID="{6255C440-B84B-E142-B82B-80F82C29F3F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4AFF0F6-A8E8-D247-9EFC-9004E6BE243D}" type="pres">
      <dgm:prSet presAssocID="{40BE44B0-C4BF-1148-BD0A-731C2F956EB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AB1FD-1CC4-7742-BDAF-F455B9291E01}" type="pres">
      <dgm:prSet presAssocID="{305693E2-EBA8-154C-ADF4-8C2608D77F4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B6ACA96-76C1-F448-B64B-71127368E2EF}" type="pres">
      <dgm:prSet presAssocID="{305693E2-EBA8-154C-ADF4-8C2608D77F4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10AD926-2CB8-104F-B8EA-EBE9FAABAE86}" type="pres">
      <dgm:prSet presAssocID="{EE0307E6-FBC0-B242-B479-FFE049D158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32A8D-FD3A-A94C-A742-B09B4589D3F2}" type="pres">
      <dgm:prSet presAssocID="{7F2C4C7F-D3F2-B348-AD13-F530D1C3E74C}" presName="sibTrans" presStyleLbl="sibTrans2D1" presStyleIdx="2" presStyleCnt="5" custFlipVert="1" custFlipHor="0" custScaleX="18712" custScaleY="14718"/>
      <dgm:spPr/>
      <dgm:t>
        <a:bodyPr/>
        <a:lstStyle/>
        <a:p>
          <a:endParaRPr lang="en-US"/>
        </a:p>
      </dgm:t>
    </dgm:pt>
    <dgm:pt modelId="{1E8424E8-B288-B049-947C-E391C59A20EB}" type="pres">
      <dgm:prSet presAssocID="{7F2C4C7F-D3F2-B348-AD13-F530D1C3E74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0D9D424-DB9C-D24E-9E5B-274E3BD4EEAE}" type="pres">
      <dgm:prSet presAssocID="{199EAE9D-D2C7-3E44-ACE6-4378E4D343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CED54-67E3-C343-A06F-F8DAE5683B83}" type="pres">
      <dgm:prSet presAssocID="{A87C33EA-3458-864F-A26D-C08DBE888A7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3074BB9-4B5A-1B40-A27C-8E37FB6ED01D}" type="pres">
      <dgm:prSet presAssocID="{A87C33EA-3458-864F-A26D-C08DBE888A7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65A0FBB-D71C-B54E-AABB-CADD611532A5}" type="pres">
      <dgm:prSet presAssocID="{A7DE584B-EB74-0546-BE53-DE26D61E2C0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28F3A-40B4-9F41-825C-899EAC90239B}" type="pres">
      <dgm:prSet presAssocID="{39D73697-BB5C-4F4F-8751-F793B947C1D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A83E5F8C-A3F0-914B-9C91-8DB677496537}" type="pres">
      <dgm:prSet presAssocID="{39D73697-BB5C-4F4F-8751-F793B947C1DC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EE79BBA-86EB-BB49-AD6A-5E14C36759BC}" type="presOf" srcId="{A87C33EA-3458-864F-A26D-C08DBE888A71}" destId="{B3074BB9-4B5A-1B40-A27C-8E37FB6ED01D}" srcOrd="1" destOrd="0" presId="urn:microsoft.com/office/officeart/2005/8/layout/cycle2"/>
    <dgm:cxn modelId="{61A84B29-3B25-B543-8410-F82E90577544}" type="presOf" srcId="{39D73697-BB5C-4F4F-8751-F793B947C1DC}" destId="{B4728F3A-40B4-9F41-825C-899EAC90239B}" srcOrd="0" destOrd="0" presId="urn:microsoft.com/office/officeart/2005/8/layout/cycle2"/>
    <dgm:cxn modelId="{30019E02-B96D-1643-8E95-13FAAFD5CE1B}" type="presOf" srcId="{6255C440-B84B-E142-B82B-80F82C29F3F9}" destId="{357FC826-AAEA-6A48-A7EF-8DFDF6977655}" srcOrd="0" destOrd="0" presId="urn:microsoft.com/office/officeart/2005/8/layout/cycle2"/>
    <dgm:cxn modelId="{7F67FFD4-0483-3B4D-913A-C7B56CE01906}" type="presOf" srcId="{A7DE584B-EB74-0546-BE53-DE26D61E2C02}" destId="{565A0FBB-D71C-B54E-AABB-CADD611532A5}" srcOrd="0" destOrd="0" presId="urn:microsoft.com/office/officeart/2005/8/layout/cycle2"/>
    <dgm:cxn modelId="{4D22CEA1-F048-B745-A41B-F947EB0A8C2D}" type="presOf" srcId="{EE0307E6-FBC0-B242-B479-FFE049D15889}" destId="{610AD926-2CB8-104F-B8EA-EBE9FAABAE86}" srcOrd="0" destOrd="0" presId="urn:microsoft.com/office/officeart/2005/8/layout/cycle2"/>
    <dgm:cxn modelId="{E890C5A8-2B9F-0744-8019-4CF6F6D2AFF5}" type="presOf" srcId="{199EAE9D-D2C7-3E44-ACE6-4378E4D3432C}" destId="{10D9D424-DB9C-D24E-9E5B-274E3BD4EEAE}" srcOrd="0" destOrd="0" presId="urn:microsoft.com/office/officeart/2005/8/layout/cycle2"/>
    <dgm:cxn modelId="{2A90DAC4-8192-E44F-9A6E-6FDF1C10B1F0}" type="presOf" srcId="{6255C440-B84B-E142-B82B-80F82C29F3F9}" destId="{DFC9D1FD-1683-D747-9B4F-CACF41F1DBAC}" srcOrd="1" destOrd="0" presId="urn:microsoft.com/office/officeart/2005/8/layout/cycle2"/>
    <dgm:cxn modelId="{1E5EBFB9-4D8A-7846-9F3B-16441C013980}" srcId="{D112BA12-7B62-6244-8078-822C3DF83BBB}" destId="{A7DE584B-EB74-0546-BE53-DE26D61E2C02}" srcOrd="4" destOrd="0" parTransId="{E5FE4BA8-E4D8-9F4D-ACCC-D387AE115677}" sibTransId="{39D73697-BB5C-4F4F-8751-F793B947C1DC}"/>
    <dgm:cxn modelId="{7196FAEB-EED6-3C46-A6FF-14911E31A10E}" srcId="{D112BA12-7B62-6244-8078-822C3DF83BBB}" destId="{199EAE9D-D2C7-3E44-ACE6-4378E4D3432C}" srcOrd="3" destOrd="0" parTransId="{3DA862BC-7CF4-B54F-A24F-DC142D27D86E}" sibTransId="{A87C33EA-3458-864F-A26D-C08DBE888A71}"/>
    <dgm:cxn modelId="{F89820AD-BA76-F646-945C-023D6B9164FB}" type="presOf" srcId="{40BE44B0-C4BF-1148-BD0A-731C2F956EBE}" destId="{34AFF0F6-A8E8-D247-9EFC-9004E6BE243D}" srcOrd="0" destOrd="0" presId="urn:microsoft.com/office/officeart/2005/8/layout/cycle2"/>
    <dgm:cxn modelId="{FCFC4064-D7F8-D84C-8F7A-585D2CF73D76}" type="presOf" srcId="{39D73697-BB5C-4F4F-8751-F793B947C1DC}" destId="{A83E5F8C-A3F0-914B-9C91-8DB677496537}" srcOrd="1" destOrd="0" presId="urn:microsoft.com/office/officeart/2005/8/layout/cycle2"/>
    <dgm:cxn modelId="{AE205E85-8463-BF46-9819-BC7B207EC425}" type="presOf" srcId="{D112BA12-7B62-6244-8078-822C3DF83BBB}" destId="{42888551-FA2C-704B-9384-6E104FEA517D}" srcOrd="0" destOrd="0" presId="urn:microsoft.com/office/officeart/2005/8/layout/cycle2"/>
    <dgm:cxn modelId="{E1480796-6D3D-CF49-A937-CAEF6C1F11D6}" type="presOf" srcId="{305693E2-EBA8-154C-ADF4-8C2608D77F4B}" destId="{1EAAB1FD-1CC4-7742-BDAF-F455B9291E01}" srcOrd="0" destOrd="0" presId="urn:microsoft.com/office/officeart/2005/8/layout/cycle2"/>
    <dgm:cxn modelId="{A1DA2472-C5F1-9943-89CB-D1D0E1B5EC91}" type="presOf" srcId="{305693E2-EBA8-154C-ADF4-8C2608D77F4B}" destId="{3B6ACA96-76C1-F448-B64B-71127368E2EF}" srcOrd="1" destOrd="0" presId="urn:microsoft.com/office/officeart/2005/8/layout/cycle2"/>
    <dgm:cxn modelId="{02F00CC6-3188-F844-A261-E9704A4745A4}" srcId="{D112BA12-7B62-6244-8078-822C3DF83BBB}" destId="{0E98A68F-6205-5F41-B332-434C5A44D890}" srcOrd="0" destOrd="0" parTransId="{3AFD5FD6-34CF-6F4D-828E-FB2E8A9F024F}" sibTransId="{6255C440-B84B-E142-B82B-80F82C29F3F9}"/>
    <dgm:cxn modelId="{77AFC051-BA03-6548-A1D1-5F640F6FCA7D}" srcId="{D112BA12-7B62-6244-8078-822C3DF83BBB}" destId="{40BE44B0-C4BF-1148-BD0A-731C2F956EBE}" srcOrd="1" destOrd="0" parTransId="{54BAEFAE-38BA-0544-83C2-A7597BB157BD}" sibTransId="{305693E2-EBA8-154C-ADF4-8C2608D77F4B}"/>
    <dgm:cxn modelId="{6F31A815-8CD0-4540-A550-ED2A99812195}" type="presOf" srcId="{0E98A68F-6205-5F41-B332-434C5A44D890}" destId="{2FCE7EB2-8E37-F143-8BB7-0E46CC073D5F}" srcOrd="0" destOrd="0" presId="urn:microsoft.com/office/officeart/2005/8/layout/cycle2"/>
    <dgm:cxn modelId="{BCD3745B-98C0-3E4D-BE18-A33B5659E891}" type="presOf" srcId="{7F2C4C7F-D3F2-B348-AD13-F530D1C3E74C}" destId="{1E8424E8-B288-B049-947C-E391C59A20EB}" srcOrd="1" destOrd="0" presId="urn:microsoft.com/office/officeart/2005/8/layout/cycle2"/>
    <dgm:cxn modelId="{A84E22F6-C2FC-BA40-B413-4698515525D2}" srcId="{D112BA12-7B62-6244-8078-822C3DF83BBB}" destId="{EE0307E6-FBC0-B242-B479-FFE049D15889}" srcOrd="2" destOrd="0" parTransId="{EED31739-FB28-4E4C-9D0B-0FE9C16ADEB4}" sibTransId="{7F2C4C7F-D3F2-B348-AD13-F530D1C3E74C}"/>
    <dgm:cxn modelId="{6B24568B-ECC6-D040-B48A-2F8D76F52494}" type="presOf" srcId="{A87C33EA-3458-864F-A26D-C08DBE888A71}" destId="{70ECED54-67E3-C343-A06F-F8DAE5683B83}" srcOrd="0" destOrd="0" presId="urn:microsoft.com/office/officeart/2005/8/layout/cycle2"/>
    <dgm:cxn modelId="{95556A75-EEFE-C648-B2B1-A92DBEAE1310}" type="presOf" srcId="{7F2C4C7F-D3F2-B348-AD13-F530D1C3E74C}" destId="{F7C32A8D-FD3A-A94C-A742-B09B4589D3F2}" srcOrd="0" destOrd="0" presId="urn:microsoft.com/office/officeart/2005/8/layout/cycle2"/>
    <dgm:cxn modelId="{7EBF5886-9C42-7D4F-AAD4-A42FF6BC1E50}" type="presParOf" srcId="{42888551-FA2C-704B-9384-6E104FEA517D}" destId="{2FCE7EB2-8E37-F143-8BB7-0E46CC073D5F}" srcOrd="0" destOrd="0" presId="urn:microsoft.com/office/officeart/2005/8/layout/cycle2"/>
    <dgm:cxn modelId="{94854891-C163-6F4E-9B23-AE9A30997CA4}" type="presParOf" srcId="{42888551-FA2C-704B-9384-6E104FEA517D}" destId="{357FC826-AAEA-6A48-A7EF-8DFDF6977655}" srcOrd="1" destOrd="0" presId="urn:microsoft.com/office/officeart/2005/8/layout/cycle2"/>
    <dgm:cxn modelId="{11AAA05D-60FA-0642-BBF6-8718525117E1}" type="presParOf" srcId="{357FC826-AAEA-6A48-A7EF-8DFDF6977655}" destId="{DFC9D1FD-1683-D747-9B4F-CACF41F1DBAC}" srcOrd="0" destOrd="0" presId="urn:microsoft.com/office/officeart/2005/8/layout/cycle2"/>
    <dgm:cxn modelId="{92CF95D4-7BE1-9E4A-9AE6-2320ABE5E076}" type="presParOf" srcId="{42888551-FA2C-704B-9384-6E104FEA517D}" destId="{34AFF0F6-A8E8-D247-9EFC-9004E6BE243D}" srcOrd="2" destOrd="0" presId="urn:microsoft.com/office/officeart/2005/8/layout/cycle2"/>
    <dgm:cxn modelId="{3379666C-B772-5341-8482-D36A5FD0F160}" type="presParOf" srcId="{42888551-FA2C-704B-9384-6E104FEA517D}" destId="{1EAAB1FD-1CC4-7742-BDAF-F455B9291E01}" srcOrd="3" destOrd="0" presId="urn:microsoft.com/office/officeart/2005/8/layout/cycle2"/>
    <dgm:cxn modelId="{ADFF388C-2AF2-2049-91DB-0BA4A953BD00}" type="presParOf" srcId="{1EAAB1FD-1CC4-7742-BDAF-F455B9291E01}" destId="{3B6ACA96-76C1-F448-B64B-71127368E2EF}" srcOrd="0" destOrd="0" presId="urn:microsoft.com/office/officeart/2005/8/layout/cycle2"/>
    <dgm:cxn modelId="{FA95FDA1-CB17-6B43-AC8E-FB5F2D6FAEB9}" type="presParOf" srcId="{42888551-FA2C-704B-9384-6E104FEA517D}" destId="{610AD926-2CB8-104F-B8EA-EBE9FAABAE86}" srcOrd="4" destOrd="0" presId="urn:microsoft.com/office/officeart/2005/8/layout/cycle2"/>
    <dgm:cxn modelId="{8B2CF101-AA65-6A49-96BF-0F612BD96AFF}" type="presParOf" srcId="{42888551-FA2C-704B-9384-6E104FEA517D}" destId="{F7C32A8D-FD3A-A94C-A742-B09B4589D3F2}" srcOrd="5" destOrd="0" presId="urn:microsoft.com/office/officeart/2005/8/layout/cycle2"/>
    <dgm:cxn modelId="{499F4C6F-6192-D84B-AADB-E49B1D85A183}" type="presParOf" srcId="{F7C32A8D-FD3A-A94C-A742-B09B4589D3F2}" destId="{1E8424E8-B288-B049-947C-E391C59A20EB}" srcOrd="0" destOrd="0" presId="urn:microsoft.com/office/officeart/2005/8/layout/cycle2"/>
    <dgm:cxn modelId="{C22495EC-BE64-B54D-9CEB-CA6060842418}" type="presParOf" srcId="{42888551-FA2C-704B-9384-6E104FEA517D}" destId="{10D9D424-DB9C-D24E-9E5B-274E3BD4EEAE}" srcOrd="6" destOrd="0" presId="urn:microsoft.com/office/officeart/2005/8/layout/cycle2"/>
    <dgm:cxn modelId="{CA4C3EE3-CA03-5D45-AD68-E8A91F57479A}" type="presParOf" srcId="{42888551-FA2C-704B-9384-6E104FEA517D}" destId="{70ECED54-67E3-C343-A06F-F8DAE5683B83}" srcOrd="7" destOrd="0" presId="urn:microsoft.com/office/officeart/2005/8/layout/cycle2"/>
    <dgm:cxn modelId="{1760F02D-50FA-F844-AFEC-51391DF3C98F}" type="presParOf" srcId="{70ECED54-67E3-C343-A06F-F8DAE5683B83}" destId="{B3074BB9-4B5A-1B40-A27C-8E37FB6ED01D}" srcOrd="0" destOrd="0" presId="urn:microsoft.com/office/officeart/2005/8/layout/cycle2"/>
    <dgm:cxn modelId="{30D202AB-3606-204E-925B-C35ECA9DDD74}" type="presParOf" srcId="{42888551-FA2C-704B-9384-6E104FEA517D}" destId="{565A0FBB-D71C-B54E-AABB-CADD611532A5}" srcOrd="8" destOrd="0" presId="urn:microsoft.com/office/officeart/2005/8/layout/cycle2"/>
    <dgm:cxn modelId="{0D871E39-41CF-0E41-A395-F7C1A5D805D1}" type="presParOf" srcId="{42888551-FA2C-704B-9384-6E104FEA517D}" destId="{B4728F3A-40B4-9F41-825C-899EAC90239B}" srcOrd="9" destOrd="0" presId="urn:microsoft.com/office/officeart/2005/8/layout/cycle2"/>
    <dgm:cxn modelId="{7D698AE8-C813-C442-92B9-4357659E8D95}" type="presParOf" srcId="{B4728F3A-40B4-9F41-825C-899EAC90239B}" destId="{A83E5F8C-A3F0-914B-9C91-8DB67749653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DD85B-B7C7-0B45-B596-C8A5E1B8EF24}">
      <dsp:nvSpPr>
        <dsp:cNvPr id="0" name=""/>
        <dsp:cNvSpPr/>
      </dsp:nvSpPr>
      <dsp:spPr>
        <a:xfrm>
          <a:off x="909621" y="1527894"/>
          <a:ext cx="380873" cy="756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0436" y="0"/>
              </a:lnTo>
              <a:lnTo>
                <a:pt x="190436" y="756962"/>
              </a:lnTo>
              <a:lnTo>
                <a:pt x="380873" y="7569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78873" y="1885191"/>
        <a:ext cx="42369" cy="42369"/>
      </dsp:txXfrm>
    </dsp:sp>
    <dsp:sp modelId="{7278497C-8A1F-E04F-AFEA-1F1313CB1A93}">
      <dsp:nvSpPr>
        <dsp:cNvPr id="0" name=""/>
        <dsp:cNvSpPr/>
      </dsp:nvSpPr>
      <dsp:spPr>
        <a:xfrm>
          <a:off x="909621" y="827362"/>
          <a:ext cx="380873" cy="700531"/>
        </a:xfrm>
        <a:custGeom>
          <a:avLst/>
          <a:gdLst/>
          <a:ahLst/>
          <a:cxnLst/>
          <a:rect l="0" t="0" r="0" b="0"/>
          <a:pathLst>
            <a:path>
              <a:moveTo>
                <a:pt x="0" y="700531"/>
              </a:moveTo>
              <a:lnTo>
                <a:pt x="190436" y="700531"/>
              </a:lnTo>
              <a:lnTo>
                <a:pt x="190436" y="0"/>
              </a:lnTo>
              <a:lnTo>
                <a:pt x="380873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80123" y="1157694"/>
        <a:ext cx="39868" cy="39868"/>
      </dsp:txXfrm>
    </dsp:sp>
    <dsp:sp modelId="{8138DF53-6F7D-AE4B-9287-EFD0D447F1B4}">
      <dsp:nvSpPr>
        <dsp:cNvPr id="0" name=""/>
        <dsp:cNvSpPr/>
      </dsp:nvSpPr>
      <dsp:spPr>
        <a:xfrm rot="16200000">
          <a:off x="-908573" y="1237594"/>
          <a:ext cx="3055789" cy="580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1933 -</a:t>
          </a:r>
          <a:endParaRPr lang="en-US" sz="3800" kern="1200" dirty="0"/>
        </a:p>
      </dsp:txBody>
      <dsp:txXfrm>
        <a:off x="-908573" y="1237594"/>
        <a:ext cx="3055789" cy="580599"/>
      </dsp:txXfrm>
    </dsp:sp>
    <dsp:sp modelId="{E625A55B-62A0-3242-81F9-18290C65DFE0}">
      <dsp:nvSpPr>
        <dsp:cNvPr id="0" name=""/>
        <dsp:cNvSpPr/>
      </dsp:nvSpPr>
      <dsp:spPr>
        <a:xfrm>
          <a:off x="1290494" y="142975"/>
          <a:ext cx="3553150" cy="1368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Born in Quincy, Massachusetts</a:t>
          </a:r>
          <a:endParaRPr lang="en-US" sz="2000" kern="1200" dirty="0"/>
        </a:p>
      </dsp:txBody>
      <dsp:txXfrm>
        <a:off x="1290494" y="142975"/>
        <a:ext cx="3553150" cy="1368775"/>
      </dsp:txXfrm>
    </dsp:sp>
    <dsp:sp modelId="{672801A7-0651-6046-BF89-0CBA98296468}">
      <dsp:nvSpPr>
        <dsp:cNvPr id="0" name=""/>
        <dsp:cNvSpPr/>
      </dsp:nvSpPr>
      <dsp:spPr>
        <a:xfrm>
          <a:off x="1290494" y="1656900"/>
          <a:ext cx="3505502" cy="12559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American Feminist Theologian</a:t>
          </a:r>
          <a:endParaRPr lang="en-US" sz="2000" kern="1200" dirty="0"/>
        </a:p>
      </dsp:txBody>
      <dsp:txXfrm>
        <a:off x="1290494" y="1656900"/>
        <a:ext cx="3505502" cy="1255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E7EB2-8E37-F143-8BB7-0E46CC073D5F}">
      <dsp:nvSpPr>
        <dsp:cNvPr id="0" name=""/>
        <dsp:cNvSpPr/>
      </dsp:nvSpPr>
      <dsp:spPr>
        <a:xfrm>
          <a:off x="1861788" y="0"/>
          <a:ext cx="995473" cy="9954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2"/>
              </a:solidFill>
            </a:rPr>
            <a:t>2</a:t>
          </a:r>
          <a:r>
            <a:rPr lang="en-US" sz="800" kern="1200" baseline="30000" dirty="0" smtClean="0">
              <a:solidFill>
                <a:schemeClr val="tx2"/>
              </a:solidFill>
            </a:rPr>
            <a:t>nd</a:t>
          </a:r>
          <a:r>
            <a:rPr lang="en-US" sz="800" kern="1200" dirty="0" smtClean="0">
              <a:solidFill>
                <a:schemeClr val="tx2"/>
              </a:solidFill>
            </a:rPr>
            <a:t> idea became more influential in 20</a:t>
          </a:r>
          <a:r>
            <a:rPr lang="en-US" sz="800" kern="1200" baseline="30000" dirty="0" smtClean="0">
              <a:solidFill>
                <a:schemeClr val="tx2"/>
              </a:solidFill>
            </a:rPr>
            <a:t>th</a:t>
          </a:r>
          <a:r>
            <a:rPr lang="en-US" sz="800" kern="1200" dirty="0" smtClean="0">
              <a:solidFill>
                <a:schemeClr val="tx2"/>
              </a:solidFill>
            </a:rPr>
            <a:t> Century and beyond</a:t>
          </a:r>
          <a:endParaRPr lang="en-US" sz="800" kern="1200" dirty="0">
            <a:solidFill>
              <a:schemeClr val="tx2"/>
            </a:solidFill>
          </a:endParaRPr>
        </a:p>
      </dsp:txBody>
      <dsp:txXfrm>
        <a:off x="2007572" y="145784"/>
        <a:ext cx="703905" cy="703905"/>
      </dsp:txXfrm>
    </dsp:sp>
    <dsp:sp modelId="{357FC826-AAEA-6A48-A7EF-8DFDF6977655}">
      <dsp:nvSpPr>
        <dsp:cNvPr id="0" name=""/>
        <dsp:cNvSpPr/>
      </dsp:nvSpPr>
      <dsp:spPr>
        <a:xfrm rot="2124682">
          <a:off x="2833077" y="764607"/>
          <a:ext cx="276187" cy="335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840741" y="807796"/>
        <a:ext cx="193331" cy="201584"/>
      </dsp:txXfrm>
    </dsp:sp>
    <dsp:sp modelId="{34AFF0F6-A8E8-D247-9EFC-9004E6BE243D}">
      <dsp:nvSpPr>
        <dsp:cNvPr id="0" name=""/>
        <dsp:cNvSpPr/>
      </dsp:nvSpPr>
      <dsp:spPr>
        <a:xfrm>
          <a:off x="3097822" y="878772"/>
          <a:ext cx="995473" cy="9954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rgbClr val="37302A"/>
              </a:solidFill>
            </a:rPr>
            <a:t>Flows into theological, social, political &amp; ethical issues</a:t>
          </a:r>
          <a:endParaRPr lang="en-US" sz="800" kern="1200" dirty="0">
            <a:solidFill>
              <a:srgbClr val="37302A"/>
            </a:solidFill>
          </a:endParaRPr>
        </a:p>
      </dsp:txBody>
      <dsp:txXfrm>
        <a:off x="3243606" y="1024556"/>
        <a:ext cx="703905" cy="703905"/>
      </dsp:txXfrm>
    </dsp:sp>
    <dsp:sp modelId="{1EAAB1FD-1CC4-7742-BDAF-F455B9291E01}">
      <dsp:nvSpPr>
        <dsp:cNvPr id="0" name=""/>
        <dsp:cNvSpPr/>
      </dsp:nvSpPr>
      <dsp:spPr>
        <a:xfrm rot="6480000">
          <a:off x="3235121" y="1911632"/>
          <a:ext cx="263968" cy="335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286952" y="1941169"/>
        <a:ext cx="184778" cy="201584"/>
      </dsp:txXfrm>
    </dsp:sp>
    <dsp:sp modelId="{610AD926-2CB8-104F-B8EA-EBE9FAABAE86}">
      <dsp:nvSpPr>
        <dsp:cNvPr id="0" name=""/>
        <dsp:cNvSpPr/>
      </dsp:nvSpPr>
      <dsp:spPr>
        <a:xfrm>
          <a:off x="2636297" y="2299200"/>
          <a:ext cx="995473" cy="9954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rgbClr val="37302A"/>
              </a:solidFill>
            </a:rPr>
            <a:t>Examples: genetic mutations, cloning, manipulation &amp; programming</a:t>
          </a:r>
          <a:endParaRPr lang="en-US" sz="800" kern="1200" dirty="0">
            <a:solidFill>
              <a:srgbClr val="37302A"/>
            </a:solidFill>
          </a:endParaRPr>
        </a:p>
      </dsp:txBody>
      <dsp:txXfrm>
        <a:off x="2782081" y="2444984"/>
        <a:ext cx="703905" cy="703905"/>
      </dsp:txXfrm>
    </dsp:sp>
    <dsp:sp modelId="{F7C32A8D-FD3A-A94C-A742-B09B4589D3F2}">
      <dsp:nvSpPr>
        <dsp:cNvPr id="0" name=""/>
        <dsp:cNvSpPr/>
      </dsp:nvSpPr>
      <dsp:spPr>
        <a:xfrm rot="10800000" flipV="1">
          <a:off x="2370044" y="2772213"/>
          <a:ext cx="49393" cy="49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384862" y="2782103"/>
        <a:ext cx="34575" cy="29668"/>
      </dsp:txXfrm>
    </dsp:sp>
    <dsp:sp modelId="{10D9D424-DB9C-D24E-9E5B-274E3BD4EEAE}">
      <dsp:nvSpPr>
        <dsp:cNvPr id="0" name=""/>
        <dsp:cNvSpPr/>
      </dsp:nvSpPr>
      <dsp:spPr>
        <a:xfrm>
          <a:off x="1142771" y="2299200"/>
          <a:ext cx="995473" cy="9954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rgbClr val="37302A"/>
              </a:solidFill>
            </a:rPr>
            <a:t>1. God started the process of evolution and then left nature to itself</a:t>
          </a:r>
          <a:endParaRPr lang="en-US" sz="800" kern="1200" dirty="0">
            <a:solidFill>
              <a:srgbClr val="37302A"/>
            </a:solidFill>
          </a:endParaRPr>
        </a:p>
      </dsp:txBody>
      <dsp:txXfrm>
        <a:off x="1288555" y="2444984"/>
        <a:ext cx="703905" cy="703905"/>
      </dsp:txXfrm>
    </dsp:sp>
    <dsp:sp modelId="{70ECED54-67E3-C343-A06F-F8DAE5683B83}">
      <dsp:nvSpPr>
        <dsp:cNvPr id="0" name=""/>
        <dsp:cNvSpPr/>
      </dsp:nvSpPr>
      <dsp:spPr>
        <a:xfrm rot="15120000">
          <a:off x="1280069" y="1925842"/>
          <a:ext cx="263968" cy="335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1331900" y="2030693"/>
        <a:ext cx="184778" cy="201584"/>
      </dsp:txXfrm>
    </dsp:sp>
    <dsp:sp modelId="{565A0FBB-D71C-B54E-AABB-CADD611532A5}">
      <dsp:nvSpPr>
        <dsp:cNvPr id="0" name=""/>
        <dsp:cNvSpPr/>
      </dsp:nvSpPr>
      <dsp:spPr>
        <a:xfrm>
          <a:off x="681245" y="878772"/>
          <a:ext cx="995473" cy="9954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rgbClr val="37302A"/>
              </a:solidFill>
            </a:rPr>
            <a:t>2. God is intricately involved in process of creation, suffering in and with the natural world</a:t>
          </a:r>
          <a:endParaRPr lang="en-US" sz="800" kern="1200" dirty="0">
            <a:solidFill>
              <a:srgbClr val="37302A"/>
            </a:solidFill>
          </a:endParaRPr>
        </a:p>
      </dsp:txBody>
      <dsp:txXfrm>
        <a:off x="827029" y="1024556"/>
        <a:ext cx="703905" cy="703905"/>
      </dsp:txXfrm>
    </dsp:sp>
    <dsp:sp modelId="{B4728F3A-40B4-9F41-825C-899EAC90239B}">
      <dsp:nvSpPr>
        <dsp:cNvPr id="0" name=""/>
        <dsp:cNvSpPr/>
      </dsp:nvSpPr>
      <dsp:spPr>
        <a:xfrm rot="19400204">
          <a:off x="1637321" y="773402"/>
          <a:ext cx="252404" cy="3359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644811" y="863203"/>
        <a:ext cx="176683" cy="201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2B156-580E-4C45-91E3-00C19C7EA8E7}" type="datetimeFigureOut">
              <a:rPr lang="en-US" smtClean="0"/>
              <a:t>5/1/17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51AF2-737A-D24B-BB62-5FF2CC5E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0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50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80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59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79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of Hildegard of </a:t>
            </a:r>
            <a:r>
              <a:rPr lang="en-US" dirty="0" err="1" smtClean="0"/>
              <a:t>Bingen</a:t>
            </a:r>
            <a:r>
              <a:rPr lang="en-US" dirty="0" smtClean="0"/>
              <a:t> via </a:t>
            </a:r>
            <a:r>
              <a:rPr lang="en-US" baseline="0" dirty="0" smtClean="0"/>
              <a:t>Google Images (accessed May 1, 2017).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71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“Feminist Theology” image </a:t>
            </a:r>
            <a:r>
              <a:rPr lang="en-US" baseline="0" dirty="0" smtClean="0"/>
              <a:t>via Google Images (accessed May 1, 2017).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88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88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05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05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Blessed Julian of Norwich via Google Images (accessed May 1, 2017).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8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78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18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88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Eco-theology</a:t>
            </a:r>
            <a:r>
              <a:rPr lang="en-US" baseline="0" dirty="0" smtClean="0"/>
              <a:t> image via Google Images (accessed May 1, 2017).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73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Saint Francis image via Google Images (accessed May 1, 2017).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7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Eco-theology</a:t>
            </a:r>
            <a:r>
              <a:rPr lang="en-US" baseline="0" dirty="0" smtClean="0"/>
              <a:t> image via Google Images (accessed May 1, 2017).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53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1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1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4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Compiled </a:t>
            </a:r>
            <a:r>
              <a:rPr lang="en-US" dirty="0" smtClean="0"/>
              <a:t>from online copy</a:t>
            </a:r>
            <a:r>
              <a:rPr lang="en-US" baseline="0" dirty="0" smtClean="0"/>
              <a:t> of Sallie </a:t>
            </a:r>
            <a:r>
              <a:rPr lang="en-US" baseline="0" dirty="0" err="1" smtClean="0"/>
              <a:t>McFague’s</a:t>
            </a:r>
            <a:r>
              <a:rPr lang="en-US" baseline="0" dirty="0" smtClean="0"/>
              <a:t> CV http://</a:t>
            </a:r>
            <a:r>
              <a:rPr lang="en-US" baseline="0" dirty="0" err="1" smtClean="0"/>
              <a:t>vst.edu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wp</a:t>
            </a:r>
            <a:r>
              <a:rPr lang="en-US" baseline="0" dirty="0" smtClean="0"/>
              <a:t>-content/uploads/2014/08/CV_McFague_Fall_2009.pdf (accessed May 1, 2017).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69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4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4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4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Compiled from online copy</a:t>
            </a:r>
            <a:r>
              <a:rPr lang="en-US" baseline="0" dirty="0" smtClean="0"/>
              <a:t> of Sallie </a:t>
            </a:r>
            <a:r>
              <a:rPr lang="en-US" baseline="0" dirty="0" err="1" smtClean="0"/>
              <a:t>McFague’s</a:t>
            </a:r>
            <a:r>
              <a:rPr lang="en-US" baseline="0" dirty="0" smtClean="0"/>
              <a:t> CV http://</a:t>
            </a:r>
            <a:r>
              <a:rPr lang="en-US" baseline="0" dirty="0" err="1" smtClean="0"/>
              <a:t>vst.edu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wp</a:t>
            </a:r>
            <a:r>
              <a:rPr lang="en-US" baseline="0" dirty="0" smtClean="0"/>
              <a:t>-content/uploads/2014/08/CV_McFague_Fall_2009.pdf (accessed May 1, 2017).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63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 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1AF2-737A-D24B-BB62-5FF2CC5E45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3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5/1/17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5/1/17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5/1/17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5/1/17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5/1/17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Sallie </a:t>
            </a:r>
            <a:r>
              <a:rPr lang="en-US" dirty="0" err="1" smtClean="0"/>
              <a:t>M</a:t>
            </a:r>
            <a:r>
              <a:rPr lang="en-US" sz="2800" dirty="0" err="1" smtClean="0"/>
              <a:t>c</a:t>
            </a:r>
            <a:r>
              <a:rPr lang="en-US" dirty="0" err="1" smtClean="0"/>
              <a:t>fague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ecofeminist theologian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Amy Lythgoe, Constructive Theology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0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3506" y="1763889"/>
            <a:ext cx="714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RELATIONSHIP BETWEEN THEOLOGY &amp;</a:t>
            </a:r>
          </a:p>
          <a:p>
            <a:pPr algn="ctr"/>
            <a:r>
              <a:rPr lang="en-US" b="1" dirty="0" smtClean="0">
                <a:latin typeface="+mj-lt"/>
              </a:rPr>
              <a:t>BIOLOGICAL SCIENCES (1970s+)</a:t>
            </a:r>
            <a:endParaRPr lang="en-US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3506" y="2765778"/>
            <a:ext cx="41511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Growing awareness of how increasing human population and industrialization contribute to environmental damage</a:t>
            </a:r>
            <a:endParaRPr lang="en-US" dirty="0"/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All creation’s survival (not just human) is threatened</a:t>
            </a:r>
            <a:endParaRPr lang="en-US" dirty="0"/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Attempt to envision how God can be seen operating in the natural world, within and among creation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hand_of_god_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71" y="3013936"/>
            <a:ext cx="2989883" cy="186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5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Evolution &amp; theology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621043"/>
              </p:ext>
            </p:extLst>
          </p:nvPr>
        </p:nvGraphicFramePr>
        <p:xfrm>
          <a:off x="2076241" y="2348607"/>
          <a:ext cx="4774542" cy="329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827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2739" y="1219199"/>
            <a:ext cx="1295400" cy="3976013"/>
          </a:xfrm>
        </p:spPr>
        <p:txBody>
          <a:bodyPr vert="vert270"/>
          <a:lstStyle/>
          <a:p>
            <a:r>
              <a:rPr lang="en-US" b="1" dirty="0" smtClean="0"/>
              <a:t>Also to consider</a:t>
            </a:r>
            <a:endParaRPr lang="en-US" b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8533" y="1514236"/>
            <a:ext cx="5181600" cy="3822080"/>
          </a:xfrm>
        </p:spPr>
        <p:txBody>
          <a:bodyPr vert="horz">
            <a:noAutofit/>
          </a:bodyPr>
          <a:lstStyle/>
          <a:p>
            <a:r>
              <a:rPr lang="en-US" sz="1900" dirty="0" smtClean="0"/>
              <a:t>How does applying genetics to the non-human sphere of creation impact creation as a whole?</a:t>
            </a:r>
          </a:p>
          <a:p>
            <a:r>
              <a:rPr lang="en-US" sz="1900" dirty="0" smtClean="0"/>
              <a:t>The need to focus on social, ethical, political and practical issues even more than the scientific ones</a:t>
            </a:r>
          </a:p>
          <a:p>
            <a:r>
              <a:rPr lang="en-US" sz="1900" dirty="0" smtClean="0"/>
              <a:t>Environmental issues in general, and ecology in particular</a:t>
            </a:r>
          </a:p>
          <a:p>
            <a:pPr lvl="1"/>
            <a:r>
              <a:rPr lang="en-US" sz="1700" dirty="0" smtClean="0"/>
              <a:t>Models of cooperation</a:t>
            </a:r>
          </a:p>
          <a:p>
            <a:pPr lvl="1"/>
            <a:r>
              <a:rPr lang="en-US" sz="1700" dirty="0" smtClean="0"/>
              <a:t>Includes integration </a:t>
            </a:r>
            <a:r>
              <a:rPr lang="en-US" sz="1700" dirty="0"/>
              <a:t>and symbiosis as inspiration for human </a:t>
            </a:r>
            <a:r>
              <a:rPr lang="en-US" sz="1700" dirty="0" smtClean="0"/>
              <a:t>behavior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5233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36700"/>
            <a:ext cx="6400800" cy="544500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Feminist theology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012384" y="2270499"/>
            <a:ext cx="414494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Unfolding Influences</a:t>
            </a:r>
            <a:endParaRPr lang="en-US" dirty="0"/>
          </a:p>
          <a:p>
            <a:pPr marL="285750" indent="-285750">
              <a:buFont typeface="Wingdings" charset="2"/>
              <a:buChar char="²"/>
            </a:pPr>
            <a:r>
              <a:rPr lang="en-US" sz="1700" dirty="0" smtClean="0"/>
              <a:t>Women’s increased access to employment, higher education, leadership &amp; ordained ministry (Europe and North America)</a:t>
            </a:r>
            <a:endParaRPr lang="en-US" sz="1700" dirty="0"/>
          </a:p>
          <a:p>
            <a:pPr marL="285750" indent="-285750">
              <a:buFont typeface="Wingdings" charset="2"/>
              <a:buChar char="²"/>
            </a:pPr>
            <a:r>
              <a:rPr lang="en-US" sz="1700" dirty="0" smtClean="0"/>
              <a:t>Women granted access to theological Academy</a:t>
            </a:r>
            <a:endParaRPr lang="en-US" sz="1700" dirty="0"/>
          </a:p>
          <a:p>
            <a:pPr marL="285750" indent="-285750">
              <a:buFont typeface="Wingdings" charset="2"/>
              <a:buChar char="²"/>
            </a:pPr>
            <a:r>
              <a:rPr lang="en-US" sz="1700" dirty="0" smtClean="0"/>
              <a:t>African, Asian &amp; Latin American women contribute to postcolonial, liberation &amp; </a:t>
            </a:r>
            <a:r>
              <a:rPr lang="en-US" sz="1700" dirty="0" err="1" smtClean="0"/>
              <a:t>inculturated</a:t>
            </a:r>
            <a:r>
              <a:rPr lang="en-US" sz="1700" dirty="0" smtClean="0"/>
              <a:t> theological conversations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1700" dirty="0" smtClean="0"/>
              <a:t>All point to inherent patriarchy &amp; colonial structures still present and the relationship between colonialism and sexism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332" y="2270499"/>
            <a:ext cx="2973615" cy="33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9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Impacts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372669" y="2499716"/>
            <a:ext cx="37076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dirty="0" smtClean="0"/>
              <a:t>Global conversation</a:t>
            </a:r>
          </a:p>
          <a:p>
            <a:pPr marL="285750" indent="-285750">
              <a:buFont typeface="Wingdings" charset="2"/>
              <a:buChar char="²"/>
            </a:pPr>
            <a:r>
              <a:rPr lang="en-US" dirty="0" smtClean="0"/>
              <a:t>Issues and questions of common concern</a:t>
            </a:r>
          </a:p>
          <a:p>
            <a:pPr marL="285750" indent="-285750">
              <a:buFont typeface="Wingdings" charset="2"/>
              <a:buChar char="²"/>
            </a:pPr>
            <a:r>
              <a:rPr lang="en-US" dirty="0" smtClean="0"/>
              <a:t>Provides diverse social and cultural context for theological frameworks and construction</a:t>
            </a:r>
          </a:p>
          <a:p>
            <a:pPr marL="285750" indent="-285750">
              <a:buFont typeface="Wingdings" charset="2"/>
              <a:buChar char="²"/>
            </a:pPr>
            <a:r>
              <a:rPr lang="en-US" dirty="0" smtClean="0"/>
              <a:t>Includes liberation from colonial oppression: unjust global trade, solidarity with poor, giving voice to world’s marginalized and </a:t>
            </a:r>
            <a:r>
              <a:rPr lang="en-US" dirty="0" err="1" smtClean="0"/>
              <a:t>othered</a:t>
            </a:r>
            <a:endParaRPr lang="en-US" dirty="0" smtClean="0"/>
          </a:p>
          <a:p>
            <a:pPr marL="285750" indent="-285750">
              <a:buFont typeface="Wingdings" charset="2"/>
              <a:buChar char="²"/>
            </a:pPr>
            <a:endParaRPr lang="en-US" dirty="0"/>
          </a:p>
        </p:txBody>
      </p:sp>
      <p:pic>
        <p:nvPicPr>
          <p:cNvPr id="4" name="Picture 3" descr="17319701-Abstract-word-cloud-for-Feminist-theology-with-related-tags-and-terms-Stock-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60" y="2640820"/>
            <a:ext cx="3602465" cy="262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9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considerations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371601" y="2499716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2000" dirty="0" smtClean="0"/>
              <a:t>Raised consciousness around political and ethical impacts of what is said, who says it, and how it is said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2000" dirty="0" smtClean="0"/>
              <a:t>Recognition that no one speaks to anything without coming from a particular social construction and context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sz="2000" dirty="0" smtClean="0"/>
              <a:t>We must be mindful of how our social location impacts our understandings and further theological wrestling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sz="2000" dirty="0" smtClean="0"/>
              <a:t>Multiple voices and perspectives add to the richness of theological consideration by offering the reality of human differences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355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529" y="1372170"/>
            <a:ext cx="7248489" cy="685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Feminist theology’s Particular Area of concern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1409126" y="2507133"/>
            <a:ext cx="631195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~  The “Male God”  ~</a:t>
            </a:r>
            <a:endParaRPr lang="en-US" sz="24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2000" dirty="0"/>
              <a:t>I</a:t>
            </a:r>
            <a:r>
              <a:rPr lang="en-US" sz="2000" dirty="0" smtClean="0"/>
              <a:t>dolizing a male God supports patriarchy and other forms of oppression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 err="1" smtClean="0"/>
              <a:t>McFague’s</a:t>
            </a:r>
            <a:r>
              <a:rPr lang="en-US" sz="2000" dirty="0" smtClean="0"/>
              <a:t> root metaphor of “fatherhood” for God as a way to consider the material and cultural subjugation of women and the larger problems Christian theology has historically refused to consider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God’s nature cannot be confined to or considered from any particular name or image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God is larger than any particular way we can construct</a:t>
            </a:r>
          </a:p>
        </p:txBody>
      </p:sp>
    </p:spTree>
    <p:extLst>
      <p:ext uri="{BB962C8B-B14F-4D97-AF65-F5344CB8AC3E}">
        <p14:creationId xmlns:p14="http://schemas.microsoft.com/office/powerpoint/2010/main" val="48507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529" y="1372170"/>
            <a:ext cx="7248489" cy="685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Concerns about</a:t>
            </a:r>
            <a:br>
              <a:rPr lang="en-US" sz="3000" dirty="0" smtClean="0"/>
            </a:br>
            <a:r>
              <a:rPr lang="en-US" sz="3000" dirty="0" smtClean="0"/>
              <a:t>Feminist theology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1409126" y="2507133"/>
            <a:ext cx="63119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endParaRPr lang="en-US" sz="20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Rooted in the experiences of white, middle-class, North American or European heterosexual women</a:t>
            </a:r>
          </a:p>
          <a:p>
            <a:endParaRPr lang="en-US" sz="20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Attempted overlay to all women’s experiences calls for the need to deconstruct even the idea of “woman” as a mainstream, patriarchal term and outside the mainstream patriarchal church construct</a:t>
            </a:r>
          </a:p>
        </p:txBody>
      </p:sp>
    </p:spTree>
    <p:extLst>
      <p:ext uri="{BB962C8B-B14F-4D97-AF65-F5344CB8AC3E}">
        <p14:creationId xmlns:p14="http://schemas.microsoft.com/office/powerpoint/2010/main" val="3195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i="1" dirty="0" smtClean="0"/>
              <a:t>ecofeminist theology</a:t>
            </a:r>
            <a:endParaRPr lang="en-US" sz="3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4470" y="2257672"/>
            <a:ext cx="4029486" cy="3228729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en-US" sz="2100" b="1" dirty="0" smtClean="0"/>
              <a:t>Branch of Feminist Theology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Link between oppressing the earth and oppressing women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Urges new scientific focus on care for, rather than control of, creation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Most intense viewpoint: humans as earthly parasite rather than at top of creational hierarchy</a:t>
            </a:r>
            <a:endParaRPr lang="en-US" dirty="0"/>
          </a:p>
        </p:txBody>
      </p:sp>
      <p:pic>
        <p:nvPicPr>
          <p:cNvPr id="5" name="Picture 4" descr="00cBtD-5438201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43" y="2438400"/>
            <a:ext cx="2812870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1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Prominent </a:t>
            </a:r>
            <a:r>
              <a:rPr lang="en-US" sz="3000" dirty="0" err="1" smtClean="0"/>
              <a:t>ecofeminists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34" y="2373120"/>
            <a:ext cx="7620535" cy="3784167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en-US" sz="2900" b="1" dirty="0" smtClean="0"/>
              <a:t>Sallie McFague, Carolyn Merchant &amp; Rosemary Radford Ruether (U.S.A.)</a:t>
            </a:r>
          </a:p>
          <a:p>
            <a:pPr marL="342900" indent="-342900">
              <a:buSzPct val="75000"/>
              <a:buFont typeface="Wingdings" charset="2"/>
              <a:buChar char="u"/>
            </a:pPr>
            <a:r>
              <a:rPr lang="en-US" sz="2600" u="sng" dirty="0" smtClean="0"/>
              <a:t>Merchant</a:t>
            </a:r>
            <a:r>
              <a:rPr lang="en-US" sz="2600" dirty="0" smtClean="0"/>
              <a:t>: We need to approach the natural world relationally</a:t>
            </a:r>
          </a:p>
          <a:p>
            <a:pPr marL="342900" indent="-342900">
              <a:buSzPct val="75000"/>
              <a:buFont typeface="Wingdings" charset="2"/>
              <a:buChar char="u"/>
            </a:pPr>
            <a:r>
              <a:rPr lang="en-US" sz="2600" u="sng" dirty="0" smtClean="0"/>
              <a:t>Reuther</a:t>
            </a:r>
            <a:r>
              <a:rPr lang="en-US" sz="2600" dirty="0" smtClean="0"/>
              <a:t>: Uses images of Gaia as the divine within nature complementing the God of Law and Covenant</a:t>
            </a:r>
            <a:endParaRPr lang="en-US" sz="2600" dirty="0"/>
          </a:p>
          <a:p>
            <a:pPr indent="0">
              <a:buNone/>
            </a:pPr>
            <a:r>
              <a:rPr lang="en-US" sz="2900" b="1" dirty="0" smtClean="0"/>
              <a:t>Anne </a:t>
            </a:r>
            <a:r>
              <a:rPr lang="en-US" sz="2900" b="1" dirty="0" err="1" smtClean="0"/>
              <a:t>Primavesi</a:t>
            </a:r>
            <a:r>
              <a:rPr lang="en-US" sz="2900" b="1" dirty="0" smtClean="0"/>
              <a:t>, Ruth Page, Mary Grey (U.K.)</a:t>
            </a:r>
          </a:p>
          <a:p>
            <a:pPr marL="342900" indent="-342900">
              <a:buSzPct val="75000"/>
              <a:buFont typeface="Wingdings" charset="2"/>
              <a:buChar char="u"/>
            </a:pPr>
            <a:r>
              <a:rPr lang="en-US" sz="2600" u="sng" dirty="0" err="1" smtClean="0"/>
              <a:t>Primavesi</a:t>
            </a:r>
            <a:r>
              <a:rPr lang="en-US" sz="2600" u="sng" dirty="0" smtClean="0"/>
              <a:t>:</a:t>
            </a:r>
            <a:r>
              <a:rPr lang="en-US" sz="2600" dirty="0" smtClean="0"/>
              <a:t> The earth functions as a single organism</a:t>
            </a:r>
          </a:p>
          <a:p>
            <a:pPr marL="342900" indent="-342900">
              <a:buSzPct val="75000"/>
              <a:buFont typeface="Wingdings" charset="2"/>
              <a:buChar char="u"/>
            </a:pPr>
            <a:r>
              <a:rPr lang="en-US" sz="2600" u="sng" dirty="0" smtClean="0"/>
              <a:t>Page</a:t>
            </a:r>
            <a:r>
              <a:rPr lang="en-US" sz="2600" dirty="0" smtClean="0"/>
              <a:t>: God’s immanence is expressed </a:t>
            </a:r>
            <a:r>
              <a:rPr lang="en-US" sz="2600" i="1" dirty="0" smtClean="0"/>
              <a:t>with</a:t>
            </a:r>
            <a:r>
              <a:rPr lang="en-US" sz="2600" dirty="0" smtClean="0"/>
              <a:t> creation rather than </a:t>
            </a:r>
            <a:r>
              <a:rPr lang="en-US" sz="2600" i="1" dirty="0" smtClean="0"/>
              <a:t>in</a:t>
            </a:r>
            <a:r>
              <a:rPr lang="en-US" sz="2600" dirty="0" smtClean="0"/>
              <a:t> creation (when considering matters of suffering in evolution)</a:t>
            </a:r>
          </a:p>
          <a:p>
            <a:pPr marL="342900" indent="-342900">
              <a:buSzPct val="75000"/>
              <a:buFont typeface="Wingdings" charset="2"/>
              <a:buChar char="u"/>
            </a:pPr>
            <a:r>
              <a:rPr lang="en-US" sz="2600" u="sng" dirty="0" smtClean="0"/>
              <a:t>Grey</a:t>
            </a:r>
            <a:r>
              <a:rPr lang="en-US" sz="2600" dirty="0" smtClean="0"/>
              <a:t>: Focus on reconciliation and redemption with creation</a:t>
            </a:r>
          </a:p>
        </p:txBody>
      </p:sp>
    </p:spTree>
    <p:extLst>
      <p:ext uri="{BB962C8B-B14F-4D97-AF65-F5344CB8AC3E}">
        <p14:creationId xmlns:p14="http://schemas.microsoft.com/office/powerpoint/2010/main" val="55560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92776"/>
            <a:ext cx="6400800" cy="685800"/>
          </a:xfrm>
        </p:spPr>
        <p:txBody>
          <a:bodyPr>
            <a:noAutofit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.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Basic biography</a:t>
            </a:r>
            <a:endParaRPr lang="en-US" sz="3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4872489"/>
              </p:ext>
            </p:extLst>
          </p:nvPr>
        </p:nvGraphicFramePr>
        <p:xfrm>
          <a:off x="1804402" y="2387722"/>
          <a:ext cx="5172666" cy="3055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353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</a:t>
            </a:r>
            <a:r>
              <a:rPr lang="en-US" sz="2400" dirty="0" err="1" smtClean="0"/>
              <a:t>c</a:t>
            </a:r>
            <a:r>
              <a:rPr lang="en-US" sz="3100" dirty="0" err="1" smtClean="0"/>
              <a:t>FAgue’s</a:t>
            </a:r>
            <a:r>
              <a:rPr lang="en-US" sz="3100" dirty="0"/>
              <a:t> </a:t>
            </a:r>
            <a:r>
              <a:rPr lang="en-US" sz="3100" dirty="0" smtClean="0"/>
              <a:t>contributions</a:t>
            </a:r>
            <a:endParaRPr lang="en-US" sz="31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1" y="2499716"/>
            <a:ext cx="640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2000" dirty="0" smtClean="0"/>
              <a:t>Replacing all male God language and metaphor is not helpful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2000" dirty="0" smtClean="0"/>
              <a:t>Instead, we must add to the language and metaphor, using multicultural, layered constructs that meet all people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2000" dirty="0" smtClean="0"/>
              <a:t>Need to recognize that metaphors have cultural implications that reflect underlying attitudes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sz="2000" dirty="0" smtClean="0"/>
              <a:t>Social understandings and constructs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sz="2000" dirty="0" smtClean="0"/>
              <a:t>Example: God as Mother—people have different meanings for “mother” in mind, “mother” roles and expectations are relative, “femininity” is subjective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304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769695" y="2193534"/>
            <a:ext cx="4284947" cy="3369066"/>
          </a:xfrm>
        </p:spPr>
        <p:txBody>
          <a:bodyPr>
            <a:no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b="1" dirty="0" err="1" smtClean="0"/>
              <a:t>Anthopocentrism</a:t>
            </a:r>
            <a:r>
              <a:rPr lang="en-US" dirty="0" smtClean="0"/>
              <a:t>: stresses the value on humans—human characteristics define worth; personhood is beyond comparison to other non-human forms of life (</a:t>
            </a:r>
            <a:r>
              <a:rPr lang="en-US" i="1" dirty="0" smtClean="0"/>
              <a:t>individualism</a:t>
            </a:r>
            <a:r>
              <a:rPr lang="en-US" dirty="0" smtClean="0"/>
              <a:t>)</a:t>
            </a:r>
          </a:p>
          <a:p>
            <a:pPr marL="285750" indent="-285750">
              <a:buFont typeface="Wingdings" charset="2"/>
              <a:buChar char="v"/>
            </a:pPr>
            <a:r>
              <a:rPr lang="en-US" b="1" dirty="0" smtClean="0"/>
              <a:t>Biocentrism</a:t>
            </a:r>
            <a:r>
              <a:rPr lang="en-US" dirty="0" smtClean="0"/>
              <a:t>: stresses the value on all biological species—biological characteristics define worth (</a:t>
            </a:r>
            <a:r>
              <a:rPr lang="en-US" i="1" dirty="0" smtClean="0"/>
              <a:t>holism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238353"/>
            <a:ext cx="6400800" cy="6858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Eco-theology:</a:t>
            </a:r>
            <a:br>
              <a:rPr lang="en-US" sz="3000" b="1" dirty="0" smtClean="0"/>
            </a:br>
            <a:r>
              <a:rPr lang="en-US" sz="1600" dirty="0" smtClean="0"/>
              <a:t>philosophical &amp; theological tensions</a:t>
            </a:r>
            <a:endParaRPr lang="en-US" sz="1600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32" y="2777198"/>
            <a:ext cx="2740763" cy="219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4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08032"/>
            <a:ext cx="6400800" cy="685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impacts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910871" y="2745123"/>
            <a:ext cx="4323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2000" dirty="0" smtClean="0"/>
              <a:t>Using animals in biological research</a:t>
            </a:r>
            <a:endParaRPr lang="en-US" sz="2000" i="1" dirty="0" smtClean="0"/>
          </a:p>
          <a:p>
            <a:pPr marL="285750" indent="-285750">
              <a:buFont typeface="Wingdings" charset="2"/>
              <a:buChar char="v"/>
            </a:pPr>
            <a:r>
              <a:rPr lang="en-US" sz="2000" dirty="0" smtClean="0"/>
              <a:t>Importance of protecting endangered species or human progress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2000" dirty="0" smtClean="0"/>
              <a:t>Humans’ level of responsibility for serving as caretakers or authority over rest of creation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2000" dirty="0" smtClean="0"/>
              <a:t>These considerations lead to or away from animal rights’ movement and environmental activism</a:t>
            </a:r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58" y="2605365"/>
            <a:ext cx="2882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Final wonderings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936530" y="2125830"/>
            <a:ext cx="434909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Christian Anthropology</a:t>
            </a:r>
          </a:p>
          <a:p>
            <a:endParaRPr lang="en-US" sz="2400" u="sng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“What does it mean to be human in a biological world where human genetic make up amounts to 98 percent of that of primates?”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What do the Genesis accounts tell us about humanity’s place in and among the rest of God’s creation?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/>
              <a:t>How do we live and move and have our being with God and God with us?</a:t>
            </a:r>
            <a:endParaRPr lang="en-US" sz="2000" dirty="0"/>
          </a:p>
        </p:txBody>
      </p:sp>
      <p:pic>
        <p:nvPicPr>
          <p:cNvPr id="4" name="Picture 3" descr="brown.chris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33" y="2283328"/>
            <a:ext cx="2297042" cy="32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3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069" y="2194674"/>
            <a:ext cx="7479412" cy="3449507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1600" dirty="0" smtClean="0"/>
              <a:t>*AZ </a:t>
            </a:r>
            <a:r>
              <a:rPr lang="en-US" sz="1600" dirty="0"/>
              <a:t>Quotes. “Sallie McFague.” Accessed May 1, 2017. </a:t>
            </a:r>
            <a:r>
              <a:rPr lang="en-US" sz="1600" u="sng" dirty="0"/>
              <a:t>http://www.azquotes.com/author/52832-</a:t>
            </a:r>
            <a:r>
              <a:rPr lang="en-US" sz="1600" u="sng" dirty="0" smtClean="0"/>
              <a:t>Sallie_McFague</a:t>
            </a:r>
            <a:r>
              <a:rPr lang="en-US" sz="1600" dirty="0"/>
              <a:t>.</a:t>
            </a:r>
          </a:p>
          <a:p>
            <a:pPr indent="0">
              <a:buNone/>
            </a:pPr>
            <a:r>
              <a:rPr lang="en-US" sz="1600" dirty="0" smtClean="0"/>
              <a:t>*Christian </a:t>
            </a:r>
            <a:r>
              <a:rPr lang="en-US" sz="1600" dirty="0"/>
              <a:t>Feminism Today. “Christian Ecofeminist Theology Today or Gaia, Sallie McFague, and You Walk into a Bar…” </a:t>
            </a:r>
            <a:r>
              <a:rPr lang="en-US" sz="1600" dirty="0" smtClean="0"/>
              <a:t>Accessed </a:t>
            </a:r>
            <a:r>
              <a:rPr lang="en-US" sz="1600" dirty="0"/>
              <a:t>May 1, 2017. </a:t>
            </a:r>
            <a:r>
              <a:rPr lang="en-US" sz="1600" u="sng" dirty="0"/>
              <a:t>https://eewc.com/christian-ecofeminist-theology</a:t>
            </a:r>
            <a:r>
              <a:rPr lang="en-US" sz="1600" u="sng" dirty="0" smtClean="0"/>
              <a:t>/</a:t>
            </a:r>
            <a:r>
              <a:rPr lang="en-US" sz="1600" dirty="0"/>
              <a:t>.</a:t>
            </a:r>
          </a:p>
          <a:p>
            <a:pPr indent="0">
              <a:buNone/>
            </a:pPr>
            <a:r>
              <a:rPr lang="en-US" sz="1600" dirty="0" smtClean="0"/>
              <a:t>*Jesus </a:t>
            </a:r>
            <a:r>
              <a:rPr lang="en-US" sz="1600" dirty="0"/>
              <a:t>Jazz and Buddhism. “When Christians Convert to the Earth: Pope Francis, Sallie McFague, and Process Theology.” </a:t>
            </a:r>
            <a:r>
              <a:rPr lang="en-US" sz="1600" dirty="0" smtClean="0"/>
              <a:t>Accessed </a:t>
            </a:r>
            <a:r>
              <a:rPr lang="en-US" sz="1600" dirty="0"/>
              <a:t>May 1, 2017. </a:t>
            </a:r>
            <a:r>
              <a:rPr lang="en-US" sz="1600" u="sng" dirty="0" smtClean="0"/>
              <a:t>http</a:t>
            </a:r>
            <a:r>
              <a:rPr lang="en-US" sz="1600" u="sng" dirty="0"/>
              <a:t>://www.jesusjazzbuddhism.org/when-christians-convert-to-the-earth-pope-francis-sallie-mcfague-and-process-</a:t>
            </a:r>
            <a:r>
              <a:rPr lang="en-US" sz="1600" u="sng" dirty="0" smtClean="0"/>
              <a:t>theology.html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120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069" y="2194674"/>
            <a:ext cx="7479412" cy="3449507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1600" dirty="0" smtClean="0"/>
              <a:t>*Johnson</a:t>
            </a:r>
            <a:r>
              <a:rPr lang="en-US" sz="1600" dirty="0"/>
              <a:t>, Elizabeth A. </a:t>
            </a:r>
            <a:r>
              <a:rPr lang="en-US" sz="1600" i="1" dirty="0"/>
              <a:t>She Who Is: the Mystery of God in Feminist Theological Discourse</a:t>
            </a:r>
            <a:r>
              <a:rPr lang="en-US" sz="1600" dirty="0"/>
              <a:t>. 10th ed. New York: The Crossroad Publishing Company, 2002.</a:t>
            </a:r>
          </a:p>
          <a:p>
            <a:pPr indent="0">
              <a:buNone/>
            </a:pPr>
            <a:r>
              <a:rPr lang="en-US" sz="1600" dirty="0" smtClean="0"/>
              <a:t>*McFague</a:t>
            </a:r>
            <a:r>
              <a:rPr lang="en-US" sz="1600" dirty="0"/>
              <a:t>, Sallie. </a:t>
            </a:r>
            <a:r>
              <a:rPr lang="en-US" sz="1600" i="1" dirty="0"/>
              <a:t>Models of God: Theology for an Ecological, Nuclear Age</a:t>
            </a:r>
            <a:r>
              <a:rPr lang="en-US" sz="1600" dirty="0"/>
              <a:t>. Philadelphia: Fortress Press, 1987</a:t>
            </a:r>
            <a:r>
              <a:rPr lang="en-US" sz="1600" dirty="0" smtClean="0"/>
              <a:t>.</a:t>
            </a:r>
          </a:p>
          <a:p>
            <a:pPr indent="0">
              <a:buNone/>
            </a:pPr>
            <a:r>
              <a:rPr lang="en-US" sz="1600" i="1" dirty="0" smtClean="0"/>
              <a:t>*The </a:t>
            </a:r>
            <a:r>
              <a:rPr lang="en-US" sz="1600" i="1" dirty="0"/>
              <a:t>Modern Theologians: An Introduction to Christian Theology Since 1918</a:t>
            </a:r>
            <a:r>
              <a:rPr lang="en-US" sz="1600" dirty="0"/>
              <a:t>. 3rd ed. The Great Theologians. Malden, MA: Blackwell Pub., 2005</a:t>
            </a:r>
            <a:r>
              <a:rPr lang="en-US" sz="1600" dirty="0" smtClean="0"/>
              <a:t>.</a:t>
            </a:r>
          </a:p>
          <a:p>
            <a:pPr indent="0">
              <a:buNone/>
            </a:pPr>
            <a:r>
              <a:rPr lang="en-US" sz="1600" dirty="0" smtClean="0"/>
              <a:t>*Practical </a:t>
            </a:r>
            <a:r>
              <a:rPr lang="en-US" sz="1600" dirty="0"/>
              <a:t>Compassion. “In the Words of Pierre </a:t>
            </a:r>
            <a:r>
              <a:rPr lang="en-US" sz="1600" dirty="0" err="1"/>
              <a:t>Teilhard</a:t>
            </a:r>
            <a:r>
              <a:rPr lang="en-US" sz="1600" dirty="0"/>
              <a:t> de </a:t>
            </a:r>
            <a:r>
              <a:rPr lang="en-US" sz="1600" dirty="0" err="1"/>
              <a:t>Chardin</a:t>
            </a:r>
            <a:r>
              <a:rPr lang="en-US" sz="1600" dirty="0"/>
              <a:t>.” Accessed May 1, 2017. </a:t>
            </a:r>
            <a:r>
              <a:rPr lang="en-US" sz="1600" u="sng" dirty="0"/>
              <a:t>http://dena-patrick.blogspot.com/2014/07/in-words-of-pierre-teilhard-de-</a:t>
            </a:r>
            <a:r>
              <a:rPr lang="en-US" sz="1600" u="sng" dirty="0" err="1" smtClean="0"/>
              <a:t>chardin.html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42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069" y="2194674"/>
            <a:ext cx="7479412" cy="3449507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1600" dirty="0" smtClean="0"/>
              <a:t>*Shuck </a:t>
            </a:r>
            <a:r>
              <a:rPr lang="en-US" sz="1600" dirty="0"/>
              <a:t>and Jive. “Climate Change Demands We Live Differently.” Accessed May 1, 2017. </a:t>
            </a:r>
          </a:p>
          <a:p>
            <a:pPr indent="0">
              <a:buNone/>
            </a:pPr>
            <a:r>
              <a:rPr lang="en-US" sz="1600" u="sng" dirty="0"/>
              <a:t>http://www.shuckandjive.xyz/2009/12/climate-change-demands-we-</a:t>
            </a:r>
            <a:r>
              <a:rPr lang="en-US" sz="1600" u="sng" dirty="0" err="1" smtClean="0"/>
              <a:t>live.html</a:t>
            </a:r>
            <a:r>
              <a:rPr lang="en-US" sz="1600" dirty="0"/>
              <a:t>.</a:t>
            </a:r>
          </a:p>
          <a:p>
            <a:pPr indent="0">
              <a:buNone/>
            </a:pPr>
            <a:r>
              <a:rPr lang="en-US" sz="1600" dirty="0" smtClean="0"/>
              <a:t>*Wikipedia</a:t>
            </a:r>
            <a:r>
              <a:rPr lang="en-US" sz="1600" dirty="0"/>
              <a:t>. </a:t>
            </a:r>
            <a:r>
              <a:rPr lang="en-US" sz="1600" dirty="0" smtClean="0"/>
              <a:t>“Carolyn Merchant.</a:t>
            </a:r>
            <a:r>
              <a:rPr lang="en-US" sz="1600" dirty="0"/>
              <a:t>” Accessed May 1, 2017. </a:t>
            </a:r>
            <a:r>
              <a:rPr lang="en-US" sz="1600" u="sng" dirty="0" smtClean="0">
                <a:solidFill>
                  <a:srgbClr val="000000"/>
                </a:solidFill>
              </a:rPr>
              <a:t>https</a:t>
            </a:r>
            <a:r>
              <a:rPr lang="en-US" sz="1600" u="sng" dirty="0">
                <a:solidFill>
                  <a:srgbClr val="000000"/>
                </a:solidFill>
              </a:rPr>
              <a:t>://en.wikipedia.org/wiki</a:t>
            </a:r>
            <a:r>
              <a:rPr lang="en-US" sz="1600" u="sng" dirty="0" smtClean="0">
                <a:solidFill>
                  <a:srgbClr val="000000"/>
                </a:solidFill>
              </a:rPr>
              <a:t>/</a:t>
            </a:r>
            <a:r>
              <a:rPr lang="en-US" sz="1600" u="sng" dirty="0" err="1" smtClean="0">
                <a:solidFill>
                  <a:srgbClr val="000000"/>
                </a:solidFill>
              </a:rPr>
              <a:t>Carolyn_Merchant</a:t>
            </a:r>
            <a:r>
              <a:rPr lang="en-US" sz="1600" dirty="0" smtClean="0"/>
              <a:t>.</a:t>
            </a:r>
            <a:endParaRPr lang="en-US" sz="1600" dirty="0"/>
          </a:p>
          <a:p>
            <a:pPr indent="0">
              <a:buNone/>
            </a:pPr>
            <a:r>
              <a:rPr lang="en-US" sz="1600" dirty="0" smtClean="0"/>
              <a:t>*Wikipedia</a:t>
            </a:r>
            <a:r>
              <a:rPr lang="en-US" sz="1600" dirty="0"/>
              <a:t>. “Gordon D. Kaufman.” Accessed May 1, 2017. </a:t>
            </a:r>
            <a:r>
              <a:rPr lang="en-US" sz="1600" u="sng" dirty="0">
                <a:solidFill>
                  <a:srgbClr val="000000"/>
                </a:solidFill>
              </a:rPr>
              <a:t>https://en.wikipedia.org/wiki/</a:t>
            </a:r>
            <a:r>
              <a:rPr lang="en-US" sz="1600" u="sng" dirty="0" err="1">
                <a:solidFill>
                  <a:srgbClr val="000000"/>
                </a:solidFill>
              </a:rPr>
              <a:t>Gordon_D.</a:t>
            </a:r>
            <a:r>
              <a:rPr lang="en-US" sz="1600" u="sng" dirty="0" err="1" smtClean="0">
                <a:solidFill>
                  <a:srgbClr val="000000"/>
                </a:solidFill>
              </a:rPr>
              <a:t>_Kaufman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  <a:p>
            <a:pPr indent="0">
              <a:buNone/>
            </a:pPr>
            <a:r>
              <a:rPr lang="en-US" sz="1600" smtClean="0"/>
              <a:t>*Wikipedia</a:t>
            </a:r>
            <a:r>
              <a:rPr lang="en-US" sz="1600" dirty="0"/>
              <a:t>. “Sallie McFague.” Accessed May 1, </a:t>
            </a:r>
            <a:r>
              <a:rPr lang="en-US" sz="1600" dirty="0" smtClean="0"/>
              <a:t>2017 </a:t>
            </a:r>
            <a:r>
              <a:rPr lang="en-US" sz="1600" u="sng" dirty="0" smtClean="0"/>
              <a:t>https</a:t>
            </a:r>
            <a:r>
              <a:rPr lang="en-US" sz="1600" u="sng" dirty="0"/>
              <a:t>://en.wikipedia.org/wiki/</a:t>
            </a:r>
            <a:r>
              <a:rPr lang="en-US" sz="1600" u="sng" dirty="0" err="1" smtClean="0"/>
              <a:t>Sallie_McFague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841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1911" y="1167319"/>
            <a:ext cx="7023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Must speak of God through metaphor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Her particular orientation is via ecological issues and the concept of caring for the earth as though it is God’s “body”</a:t>
            </a:r>
            <a:endParaRPr lang="en-US" dirty="0"/>
          </a:p>
        </p:txBody>
      </p:sp>
      <p:pic>
        <p:nvPicPr>
          <p:cNvPr id="5" name="Picture 4" descr="McFague quo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6" y="2270500"/>
            <a:ext cx="7325142" cy="344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education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wedgeRoundRectCallou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000" i="1" dirty="0" smtClean="0"/>
              <a:t>B.A., </a:t>
            </a:r>
            <a:r>
              <a:rPr lang="en-US" sz="2000" dirty="0" smtClean="0"/>
              <a:t>English Literature, Smith College (1955)</a:t>
            </a:r>
          </a:p>
          <a:p>
            <a:r>
              <a:rPr lang="en-US" sz="2000" i="1" dirty="0" err="1" smtClean="0"/>
              <a:t>B.Div</a:t>
            </a:r>
            <a:r>
              <a:rPr lang="en-US" sz="2000" dirty="0" smtClean="0"/>
              <a:t>., Yale Divinity School (1959) </a:t>
            </a:r>
          </a:p>
          <a:p>
            <a:r>
              <a:rPr lang="en-US" sz="2000" i="1" dirty="0" smtClean="0"/>
              <a:t>M.A</a:t>
            </a:r>
            <a:r>
              <a:rPr lang="en-US" sz="2000" dirty="0" smtClean="0"/>
              <a:t>., Yale (1960)</a:t>
            </a:r>
          </a:p>
          <a:p>
            <a:r>
              <a:rPr lang="en-US" sz="2000" i="1" dirty="0" smtClean="0"/>
              <a:t>Ph.D.</a:t>
            </a:r>
            <a:r>
              <a:rPr lang="en-US" sz="2000" dirty="0" smtClean="0"/>
              <a:t>, Yale (1964)</a:t>
            </a:r>
          </a:p>
          <a:p>
            <a:pPr lvl="1"/>
            <a:r>
              <a:rPr lang="en-US" sz="2000" dirty="0" smtClean="0"/>
              <a:t>Doctoral thesis</a:t>
            </a:r>
            <a:r>
              <a:rPr lang="en-US" sz="2000" i="1" dirty="0" smtClean="0"/>
              <a:t>: Literature and the </a:t>
            </a:r>
            <a:r>
              <a:rPr lang="en-US" sz="2000" i="1" dirty="0"/>
              <a:t>Christian </a:t>
            </a:r>
            <a:r>
              <a:rPr lang="en-US" sz="2000" i="1" dirty="0" smtClean="0"/>
              <a:t>Life</a:t>
            </a:r>
          </a:p>
          <a:p>
            <a:r>
              <a:rPr lang="en-US" sz="2000" i="1" dirty="0" smtClean="0"/>
              <a:t>Litt.D.</a:t>
            </a:r>
            <a:r>
              <a:rPr lang="en-US" sz="2000" dirty="0" smtClean="0"/>
              <a:t>, Smith College (1977)</a:t>
            </a:r>
            <a:endParaRPr lang="en-US" sz="20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06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30140" y="2438400"/>
            <a:ext cx="2682422" cy="3141642"/>
          </a:xfrm>
        </p:spPr>
        <p:txBody>
          <a:bodyPr>
            <a:normAutofit lnSpcReduction="10000"/>
          </a:bodyPr>
          <a:lstStyle/>
          <a:p>
            <a:r>
              <a:rPr lang="en-US" sz="2200" b="1" dirty="0" smtClean="0"/>
              <a:t>Karl Barth</a:t>
            </a:r>
          </a:p>
          <a:p>
            <a:pPr lvl="1"/>
            <a:r>
              <a:rPr lang="en-US" sz="1900" dirty="0" smtClean="0"/>
              <a:t>Dialectical theology</a:t>
            </a:r>
            <a:endParaRPr lang="en-US" sz="1900" dirty="0"/>
          </a:p>
          <a:p>
            <a:r>
              <a:rPr lang="en-US" sz="2200" b="1" dirty="0" smtClean="0"/>
              <a:t>Gordon Kaufman</a:t>
            </a:r>
          </a:p>
          <a:p>
            <a:pPr lvl="1"/>
            <a:r>
              <a:rPr lang="en-US" sz="2000" dirty="0" smtClean="0"/>
              <a:t>God as Mystery</a:t>
            </a:r>
          </a:p>
          <a:p>
            <a:pPr lvl="1"/>
            <a:r>
              <a:rPr lang="en-US" sz="2000" dirty="0" smtClean="0"/>
              <a:t>“Real referent”</a:t>
            </a:r>
          </a:p>
          <a:p>
            <a:pPr lvl="1"/>
            <a:r>
              <a:rPr lang="en-US" sz="2000" dirty="0" smtClean="0"/>
              <a:t>“Transcendent unknown”</a:t>
            </a:r>
            <a:endParaRPr lang="en-US" sz="2000" dirty="0"/>
          </a:p>
          <a:p>
            <a:pPr lvl="1"/>
            <a:endParaRPr lang="en-US" sz="19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94864" y="2694954"/>
            <a:ext cx="2962430" cy="2782467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H. Richard Niebuhr</a:t>
            </a:r>
          </a:p>
          <a:p>
            <a:pPr lvl="1"/>
            <a:r>
              <a:rPr lang="en-US" sz="2000" dirty="0" smtClean="0"/>
              <a:t>Experience, relativity, imagination, and the role of affections</a:t>
            </a:r>
            <a:endParaRPr lang="en-US" sz="2000" dirty="0"/>
          </a:p>
          <a:p>
            <a:pPr lvl="1"/>
            <a:r>
              <a:rPr lang="en-US" sz="2000" dirty="0" smtClean="0"/>
              <a:t>Yale Professor</a:t>
            </a:r>
          </a:p>
        </p:txBody>
      </p:sp>
      <p:pic>
        <p:nvPicPr>
          <p:cNvPr id="5" name="Picture 4" descr="download_20_or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25" y="2926185"/>
            <a:ext cx="1866839" cy="185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6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18434" y="2103739"/>
            <a:ext cx="7283768" cy="3424992"/>
          </a:xfrm>
        </p:spPr>
        <p:txBody>
          <a:bodyPr>
            <a:normAutofit/>
          </a:bodyPr>
          <a:lstStyle/>
          <a:p>
            <a:r>
              <a:rPr lang="en-US" sz="2200" b="1" dirty="0" err="1" smtClean="0"/>
              <a:t>Ecotheology</a:t>
            </a:r>
            <a:endParaRPr lang="en-US" sz="2200" b="1" dirty="0" smtClean="0"/>
          </a:p>
          <a:p>
            <a:pPr lvl="1"/>
            <a:r>
              <a:rPr lang="en-US" sz="2000" b="1" dirty="0"/>
              <a:t>Pierre </a:t>
            </a:r>
            <a:r>
              <a:rPr lang="en-US" sz="2000" b="1" dirty="0" err="1"/>
              <a:t>Teilhard</a:t>
            </a:r>
            <a:r>
              <a:rPr lang="en-US" sz="2000" b="1" dirty="0"/>
              <a:t> de </a:t>
            </a:r>
            <a:r>
              <a:rPr lang="en-US" sz="2000" b="1" dirty="0" err="1" smtClean="0"/>
              <a:t>Chardin</a:t>
            </a:r>
            <a:r>
              <a:rPr lang="en-US" sz="2000" b="1" dirty="0" smtClean="0"/>
              <a:t> </a:t>
            </a:r>
            <a:r>
              <a:rPr lang="en-US" sz="2000" dirty="0" smtClean="0"/>
              <a:t>(s</a:t>
            </a:r>
            <a:r>
              <a:rPr lang="en-US" sz="1900" dirty="0" smtClean="0"/>
              <a:t>ynthesis of Christian theology and evolutionary biology)</a:t>
            </a:r>
          </a:p>
          <a:p>
            <a:r>
              <a:rPr lang="en-US" sz="2100" b="1" dirty="0" smtClean="0"/>
              <a:t>Process Theologians</a:t>
            </a:r>
          </a:p>
          <a:p>
            <a:pPr lvl="1"/>
            <a:r>
              <a:rPr lang="en-US" sz="1900" b="1" dirty="0" smtClean="0"/>
              <a:t>Ian Barbour &amp; John </a:t>
            </a:r>
            <a:r>
              <a:rPr lang="en-US" sz="1900" b="1" dirty="0" err="1" smtClean="0"/>
              <a:t>Haught</a:t>
            </a:r>
            <a:endParaRPr lang="en-US" sz="1900" b="1" dirty="0" smtClean="0"/>
          </a:p>
          <a:p>
            <a:r>
              <a:rPr lang="en-US" sz="2100" b="1" dirty="0" smtClean="0"/>
              <a:t>Philosophy</a:t>
            </a:r>
          </a:p>
          <a:p>
            <a:pPr lvl="1"/>
            <a:r>
              <a:rPr lang="en-US" sz="1900" b="1" dirty="0" smtClean="0"/>
              <a:t>Alfred North Whitehead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influencers</a:t>
            </a:r>
            <a:endParaRPr lang="en-US" dirty="0"/>
          </a:p>
        </p:txBody>
      </p:sp>
      <p:pic>
        <p:nvPicPr>
          <p:cNvPr id="7" name="Picture 6" descr="dechardin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18" y="3197587"/>
            <a:ext cx="3733293" cy="23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2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49360" y="2103739"/>
            <a:ext cx="7283768" cy="3617408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Jürgen Moltmann</a:t>
            </a:r>
          </a:p>
          <a:p>
            <a:pPr lvl="1"/>
            <a:r>
              <a:rPr lang="en-US" sz="2000" dirty="0" smtClean="0"/>
              <a:t>Green thinking with theology</a:t>
            </a:r>
          </a:p>
          <a:p>
            <a:pPr lvl="1"/>
            <a:r>
              <a:rPr lang="en-US" sz="2000" dirty="0" smtClean="0"/>
              <a:t>Christology in which Christ suffers along with the earth and the possibility of redemptive purpose in this realm</a:t>
            </a:r>
          </a:p>
          <a:p>
            <a:r>
              <a:rPr lang="en-US" sz="2200" b="1" dirty="0" smtClean="0"/>
              <a:t>Environmental Theology</a:t>
            </a:r>
          </a:p>
          <a:p>
            <a:pPr lvl="1"/>
            <a:r>
              <a:rPr lang="en-US" sz="2000" dirty="0" smtClean="0"/>
              <a:t>Idealized philosophy of stable interrelationships more than the scientific study of the environment</a:t>
            </a:r>
          </a:p>
          <a:p>
            <a:r>
              <a:rPr lang="en-US" sz="2200" b="1" dirty="0" smtClean="0"/>
              <a:t>Anglican Church of Canada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37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726" y="1155599"/>
            <a:ext cx="3566514" cy="599440"/>
          </a:xfrm>
        </p:spPr>
        <p:txBody>
          <a:bodyPr/>
          <a:lstStyle/>
          <a:p>
            <a:r>
              <a:rPr lang="en-US" sz="2400" dirty="0" smtClean="0"/>
              <a:t>Teaching Career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61922" y="1759041"/>
            <a:ext cx="3874413" cy="3805820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Carpenter Professor of Theology, Vanderbilt University Divinity School, Nashville, Tennessee (1980-2000)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Distinguished Theologian in Residence, Vancouver School of Theology, British Columbia, Canada (2000-present)</a:t>
            </a:r>
          </a:p>
        </p:txBody>
      </p:sp>
      <p:pic>
        <p:nvPicPr>
          <p:cNvPr id="6" name="Picture Placeholder 5" descr="Sallie McFague-s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" b="1750"/>
          <a:stretch>
            <a:fillRect/>
          </a:stretch>
        </p:blipFill>
        <p:spPr>
          <a:xfrm>
            <a:off x="1203271" y="1966638"/>
            <a:ext cx="2971800" cy="2971800"/>
          </a:xfrm>
        </p:spPr>
      </p:pic>
    </p:spTree>
    <p:extLst>
      <p:ext uri="{BB962C8B-B14F-4D97-AF65-F5344CB8AC3E}">
        <p14:creationId xmlns:p14="http://schemas.microsoft.com/office/powerpoint/2010/main" val="10754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678" y="1608516"/>
            <a:ext cx="74922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i="1" dirty="0" smtClean="0"/>
              <a:t>Speaking in Parables: A Study in Metaphor and Theology</a:t>
            </a:r>
            <a:r>
              <a:rPr lang="en-US" sz="2000" dirty="0" smtClean="0"/>
              <a:t>. Philadelphia: Fortress Press (1975)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i="1" dirty="0" smtClean="0"/>
              <a:t>Metaphorical Theology: Models of God in Religious Language</a:t>
            </a:r>
            <a:r>
              <a:rPr lang="en-US" sz="2000" dirty="0" smtClean="0"/>
              <a:t>. Philadelphia: Fortress Press (1982)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i="1" dirty="0" smtClean="0"/>
              <a:t>Models of God: Theology for an Ecological, Nuclear Age</a:t>
            </a:r>
            <a:r>
              <a:rPr lang="en-US" sz="2000" dirty="0" smtClean="0"/>
              <a:t>. Philadelphia: Fortress Press (1987)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i="1" dirty="0" smtClean="0"/>
              <a:t>The Body of God: An Ecological Theology</a:t>
            </a:r>
            <a:r>
              <a:rPr lang="en-US" sz="2000" dirty="0" smtClean="0"/>
              <a:t>. Minneapolis: Fortress Press (1987)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i="1" dirty="0" smtClean="0"/>
              <a:t>Super, Natural Christians: How we should love nature</a:t>
            </a:r>
            <a:r>
              <a:rPr lang="en-US" sz="2000" dirty="0" smtClean="0"/>
              <a:t>. London: SCM (1997)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i="1" dirty="0" smtClean="0"/>
              <a:t>Life Abundant: Rethinking Theology and Economy for a Planet in Peril (Searching for a New Framework)</a:t>
            </a:r>
            <a:r>
              <a:rPr lang="en-US" sz="2000" dirty="0" smtClean="0"/>
              <a:t>. Minneapolis: Augsburg Fortress (2000)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i="1" dirty="0" smtClean="0"/>
              <a:t>A New Climate for Theology: God, the World and Global Warming</a:t>
            </a:r>
            <a:r>
              <a:rPr lang="en-US" sz="2000" dirty="0" smtClean="0"/>
              <a:t>. Minneapolis: Augsburg Fortress (2008)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00677" y="1085297"/>
            <a:ext cx="749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Selected Bibliography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3106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5541</TotalTime>
  <Words>1706</Words>
  <Application>Microsoft Macintosh PowerPoint</Application>
  <PresentationFormat>On-screen Show (4:3)</PresentationFormat>
  <Paragraphs>194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Couture</vt:lpstr>
      <vt:lpstr>Sallie Mcfague ecofeminist theologian</vt:lpstr>
      <vt:lpstr>  .   Basic biography</vt:lpstr>
      <vt:lpstr>PowerPoint Presentation</vt:lpstr>
      <vt:lpstr>education</vt:lpstr>
      <vt:lpstr>influencers</vt:lpstr>
      <vt:lpstr>influencers</vt:lpstr>
      <vt:lpstr>influencers</vt:lpstr>
      <vt:lpstr>Teaching Career</vt:lpstr>
      <vt:lpstr>PowerPoint Presentation</vt:lpstr>
      <vt:lpstr>PowerPoint Presentation</vt:lpstr>
      <vt:lpstr>Evolution &amp; theology</vt:lpstr>
      <vt:lpstr>Also to consider</vt:lpstr>
      <vt:lpstr>Feminist theology</vt:lpstr>
      <vt:lpstr>Impacts</vt:lpstr>
      <vt:lpstr>considerations</vt:lpstr>
      <vt:lpstr>Feminist theology’s Particular Area of concern</vt:lpstr>
      <vt:lpstr>Concerns about Feminist theology</vt:lpstr>
      <vt:lpstr>ecofeminist theology</vt:lpstr>
      <vt:lpstr>Prominent ecofeminists</vt:lpstr>
      <vt:lpstr>McFAgue’s contributions</vt:lpstr>
      <vt:lpstr>Eco-theology: philosophical &amp; theological tensions</vt:lpstr>
      <vt:lpstr>impacts</vt:lpstr>
      <vt:lpstr>Final wonderings</vt:lpstr>
      <vt:lpstr>Works cited</vt:lpstr>
      <vt:lpstr>Works cited</vt:lpstr>
      <vt:lpstr>Works cited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Reformations &amp; the role of women</dc:title>
  <dc:creator>Amy Lythgoe</dc:creator>
  <cp:lastModifiedBy>Amy Lythgoe</cp:lastModifiedBy>
  <cp:revision>150</cp:revision>
  <dcterms:created xsi:type="dcterms:W3CDTF">2016-11-12T16:02:09Z</dcterms:created>
  <dcterms:modified xsi:type="dcterms:W3CDTF">2017-05-01T20:56:45Z</dcterms:modified>
</cp:coreProperties>
</file>