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68" r:id="rId6"/>
    <p:sldId id="267" r:id="rId7"/>
    <p:sldId id="264" r:id="rId8"/>
    <p:sldId id="269" r:id="rId9"/>
    <p:sldId id="271" r:id="rId10"/>
    <p:sldId id="270" r:id="rId11"/>
    <p:sldId id="272" r:id="rId12"/>
    <p:sldId id="27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B443-66D8-4492-9079-F2683E7945D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B93A25-75D6-4CDB-B6DB-E545C345A074}">
      <dgm:prSet phldrT="[Text]"/>
      <dgm:spPr/>
      <dgm:t>
        <a:bodyPr/>
        <a:lstStyle/>
        <a:p>
          <a:r>
            <a:rPr lang="en-US" dirty="0"/>
            <a:t>Dialectical Theology</a:t>
          </a:r>
        </a:p>
      </dgm:t>
    </dgm:pt>
    <dgm:pt modelId="{EFB7DF48-E03D-4F4C-9C7D-35278EA582BB}" type="parTrans" cxnId="{F42B49C0-5759-4EC2-812B-ACADD4D9DC36}">
      <dgm:prSet/>
      <dgm:spPr/>
      <dgm:t>
        <a:bodyPr/>
        <a:lstStyle/>
        <a:p>
          <a:endParaRPr lang="en-US"/>
        </a:p>
      </dgm:t>
    </dgm:pt>
    <dgm:pt modelId="{5CE52974-09C0-4E3A-8B86-AEFDB0036559}" type="sibTrans" cxnId="{F42B49C0-5759-4EC2-812B-ACADD4D9DC36}">
      <dgm:prSet/>
      <dgm:spPr/>
      <dgm:t>
        <a:bodyPr/>
        <a:lstStyle/>
        <a:p>
          <a:endParaRPr lang="en-US"/>
        </a:p>
      </dgm:t>
    </dgm:pt>
    <dgm:pt modelId="{1BE3D83A-4CE9-4E3D-82F8-515DA81A5805}">
      <dgm:prSet phldrT="[Text]"/>
      <dgm:spPr/>
      <dgm:t>
        <a:bodyPr/>
        <a:lstStyle/>
        <a:p>
          <a:r>
            <a:rPr lang="en-US" dirty="0"/>
            <a:t>There is a fundamental contradiction (or dialectic) between God &amp; humanity.</a:t>
          </a:r>
        </a:p>
      </dgm:t>
    </dgm:pt>
    <dgm:pt modelId="{9D3E11D0-1558-43CA-AC5D-BE783F431A1F}" type="parTrans" cxnId="{15C4AAA0-CB6F-413B-A17E-D8720B1137A7}">
      <dgm:prSet/>
      <dgm:spPr/>
      <dgm:t>
        <a:bodyPr/>
        <a:lstStyle/>
        <a:p>
          <a:endParaRPr lang="en-US"/>
        </a:p>
      </dgm:t>
    </dgm:pt>
    <dgm:pt modelId="{5AEED9C0-2B87-4DA5-9B48-C944AF3E465E}" type="sibTrans" cxnId="{15C4AAA0-CB6F-413B-A17E-D8720B1137A7}">
      <dgm:prSet/>
      <dgm:spPr/>
      <dgm:t>
        <a:bodyPr/>
        <a:lstStyle/>
        <a:p>
          <a:endParaRPr lang="en-US"/>
        </a:p>
      </dgm:t>
    </dgm:pt>
    <dgm:pt modelId="{E6A5F09D-E441-4A29-AE8F-78A1FB8CD1C1}">
      <dgm:prSet phldrT="[Text]"/>
      <dgm:spPr/>
      <dgm:t>
        <a:bodyPr/>
        <a:lstStyle/>
        <a:p>
          <a:r>
            <a:rPr lang="en-US" dirty="0"/>
            <a:t>Infinite God cannot be known by finite humans.</a:t>
          </a:r>
        </a:p>
      </dgm:t>
    </dgm:pt>
    <dgm:pt modelId="{416FC080-3FC8-4BA6-8831-A9E4CF429AAF}" type="parTrans" cxnId="{F5770450-A2AC-40FD-AB40-AFB72FF2EF00}">
      <dgm:prSet/>
      <dgm:spPr/>
      <dgm:t>
        <a:bodyPr/>
        <a:lstStyle/>
        <a:p>
          <a:endParaRPr lang="en-US"/>
        </a:p>
      </dgm:t>
    </dgm:pt>
    <dgm:pt modelId="{9EE5EBA8-9731-47BA-AAFE-EA7CD9E9D5F9}" type="sibTrans" cxnId="{F5770450-A2AC-40FD-AB40-AFB72FF2EF00}">
      <dgm:prSet/>
      <dgm:spPr/>
      <dgm:t>
        <a:bodyPr/>
        <a:lstStyle/>
        <a:p>
          <a:endParaRPr lang="en-US"/>
        </a:p>
      </dgm:t>
    </dgm:pt>
    <dgm:pt modelId="{B771FD08-AB72-4B71-89C2-67D4F35A7C5E}">
      <dgm:prSet phldrT="[Text]"/>
      <dgm:spPr/>
      <dgm:t>
        <a:bodyPr/>
        <a:lstStyle/>
        <a:p>
          <a:r>
            <a:rPr lang="en-US" dirty="0"/>
            <a:t>Neo-Orthodoxy</a:t>
          </a:r>
        </a:p>
      </dgm:t>
    </dgm:pt>
    <dgm:pt modelId="{58FD1299-EE52-42CF-81D3-9E638F3570BF}" type="parTrans" cxnId="{91B53F0E-A7AE-43CB-BA4D-B722B8363C5C}">
      <dgm:prSet/>
      <dgm:spPr/>
      <dgm:t>
        <a:bodyPr/>
        <a:lstStyle/>
        <a:p>
          <a:endParaRPr lang="en-US"/>
        </a:p>
      </dgm:t>
    </dgm:pt>
    <dgm:pt modelId="{F275ED14-FC1E-470B-85A3-787C2EC7A907}" type="sibTrans" cxnId="{91B53F0E-A7AE-43CB-BA4D-B722B8363C5C}">
      <dgm:prSet/>
      <dgm:spPr/>
      <dgm:t>
        <a:bodyPr/>
        <a:lstStyle/>
        <a:p>
          <a:endParaRPr lang="en-US"/>
        </a:p>
      </dgm:t>
    </dgm:pt>
    <dgm:pt modelId="{4D7D014B-479E-4BB2-A5C1-E7801640EF38}">
      <dgm:prSet phldrT="[Text]"/>
      <dgm:spPr/>
      <dgm:t>
        <a:bodyPr/>
        <a:lstStyle/>
        <a:p>
          <a:r>
            <a:rPr lang="en-US" dirty="0"/>
            <a:t>Renewed focus on 17</a:t>
          </a:r>
          <a:r>
            <a:rPr lang="en-US" baseline="30000" dirty="0"/>
            <a:t>th</a:t>
          </a:r>
          <a:r>
            <a:rPr lang="en-US" dirty="0"/>
            <a:t> century Reformed orthodoxy</a:t>
          </a:r>
        </a:p>
      </dgm:t>
    </dgm:pt>
    <dgm:pt modelId="{01DE1C49-0D77-47F2-A6B6-5DD32D3B73B6}" type="parTrans" cxnId="{1D4F8027-4B14-4677-8460-796FCCAB97FF}">
      <dgm:prSet/>
      <dgm:spPr/>
      <dgm:t>
        <a:bodyPr/>
        <a:lstStyle/>
        <a:p>
          <a:endParaRPr lang="en-US"/>
        </a:p>
      </dgm:t>
    </dgm:pt>
    <dgm:pt modelId="{D0DA5F12-6993-43C9-9318-3E14D185B7C4}" type="sibTrans" cxnId="{1D4F8027-4B14-4677-8460-796FCCAB97FF}">
      <dgm:prSet/>
      <dgm:spPr/>
      <dgm:t>
        <a:bodyPr/>
        <a:lstStyle/>
        <a:p>
          <a:endParaRPr lang="en-US"/>
        </a:p>
      </dgm:t>
    </dgm:pt>
    <dgm:pt modelId="{A6837BF0-FA84-4302-BF63-ABA922B3B3D4}">
      <dgm:prSet phldrT="[Text]"/>
      <dgm:spPr/>
      <dgm:t>
        <a:bodyPr/>
        <a:lstStyle/>
        <a:p>
          <a:r>
            <a:rPr lang="en-US" dirty="0"/>
            <a:t>God is transcendent &amp; ‘other’</a:t>
          </a:r>
        </a:p>
      </dgm:t>
    </dgm:pt>
    <dgm:pt modelId="{66282A50-2544-46F9-9D93-405632DD21CE}" type="parTrans" cxnId="{94194258-AEC4-4423-B999-FFBC7AF58AD6}">
      <dgm:prSet/>
      <dgm:spPr/>
      <dgm:t>
        <a:bodyPr/>
        <a:lstStyle/>
        <a:p>
          <a:endParaRPr lang="en-US"/>
        </a:p>
      </dgm:t>
    </dgm:pt>
    <dgm:pt modelId="{A0113366-7006-4C34-9B0C-9A6B67048FD6}" type="sibTrans" cxnId="{94194258-AEC4-4423-B999-FFBC7AF58AD6}">
      <dgm:prSet/>
      <dgm:spPr/>
      <dgm:t>
        <a:bodyPr/>
        <a:lstStyle/>
        <a:p>
          <a:endParaRPr lang="en-US"/>
        </a:p>
      </dgm:t>
    </dgm:pt>
    <dgm:pt modelId="{1347BC67-2889-43BA-AD73-116AE8C21EDA}">
      <dgm:prSet phldrT="[Text]"/>
      <dgm:spPr/>
      <dgm:t>
        <a:bodyPr/>
        <a:lstStyle/>
        <a:p>
          <a:r>
            <a:rPr lang="en-US" dirty="0"/>
            <a:t>Theology of the Word of God</a:t>
          </a:r>
        </a:p>
      </dgm:t>
    </dgm:pt>
    <dgm:pt modelId="{E2C9AC66-9C8B-4D22-ADC0-A2335BD94EDB}" type="parTrans" cxnId="{ED3C28E2-C412-4105-9F3A-A510C98259AD}">
      <dgm:prSet/>
      <dgm:spPr/>
      <dgm:t>
        <a:bodyPr/>
        <a:lstStyle/>
        <a:p>
          <a:endParaRPr lang="en-US"/>
        </a:p>
      </dgm:t>
    </dgm:pt>
    <dgm:pt modelId="{AAFE15C0-A813-4E13-BCF3-E91960E66113}" type="sibTrans" cxnId="{ED3C28E2-C412-4105-9F3A-A510C98259AD}">
      <dgm:prSet/>
      <dgm:spPr/>
      <dgm:t>
        <a:bodyPr/>
        <a:lstStyle/>
        <a:p>
          <a:endParaRPr lang="en-US"/>
        </a:p>
      </dgm:t>
    </dgm:pt>
    <dgm:pt modelId="{62A9114E-BB16-4D61-808D-9233FFB72A5D}">
      <dgm:prSet phldrT="[Text]"/>
      <dgm:spPr/>
      <dgm:t>
        <a:bodyPr/>
        <a:lstStyle/>
        <a:p>
          <a:r>
            <a:rPr lang="en-US" dirty="0"/>
            <a:t>Centers Christian theology on scriptural revelation</a:t>
          </a:r>
        </a:p>
      </dgm:t>
    </dgm:pt>
    <dgm:pt modelId="{A023F3CE-7D71-49A2-A547-7BDA36E92968}" type="parTrans" cxnId="{AB89558A-41CB-4C5D-A927-38ED1F74E984}">
      <dgm:prSet/>
      <dgm:spPr/>
      <dgm:t>
        <a:bodyPr/>
        <a:lstStyle/>
        <a:p>
          <a:endParaRPr lang="en-US"/>
        </a:p>
      </dgm:t>
    </dgm:pt>
    <dgm:pt modelId="{E735C849-22C8-438B-BD02-381CC56BBCBA}" type="sibTrans" cxnId="{AB89558A-41CB-4C5D-A927-38ED1F74E984}">
      <dgm:prSet/>
      <dgm:spPr/>
      <dgm:t>
        <a:bodyPr/>
        <a:lstStyle/>
        <a:p>
          <a:endParaRPr lang="en-US"/>
        </a:p>
      </dgm:t>
    </dgm:pt>
    <dgm:pt modelId="{2884B212-306D-4F6D-8E8B-2020D1704B9A}">
      <dgm:prSet phldrT="[Text]"/>
      <dgm:spPr/>
      <dgm:t>
        <a:bodyPr/>
        <a:lstStyle/>
        <a:p>
          <a:r>
            <a:rPr lang="en-US" dirty="0"/>
            <a:t>Theological response to the intrinsic nature of God’s Word rather than human concerns</a:t>
          </a:r>
        </a:p>
      </dgm:t>
    </dgm:pt>
    <dgm:pt modelId="{2F34AA17-0E1E-4249-9AE7-E7D27EABFA4C}" type="parTrans" cxnId="{0B59F4BE-FD5D-40B0-A467-9C29CEE39952}">
      <dgm:prSet/>
      <dgm:spPr/>
      <dgm:t>
        <a:bodyPr/>
        <a:lstStyle/>
        <a:p>
          <a:endParaRPr lang="en-US"/>
        </a:p>
      </dgm:t>
    </dgm:pt>
    <dgm:pt modelId="{A2114EEC-4258-42F6-B921-519B1F47957F}" type="sibTrans" cxnId="{0B59F4BE-FD5D-40B0-A467-9C29CEE39952}">
      <dgm:prSet/>
      <dgm:spPr/>
      <dgm:t>
        <a:bodyPr/>
        <a:lstStyle/>
        <a:p>
          <a:endParaRPr lang="en-US"/>
        </a:p>
      </dgm:t>
    </dgm:pt>
    <dgm:pt modelId="{E9090CE2-EDF6-443A-B653-ED88BE4BD2C1}">
      <dgm:prSet phldrT="[Text]"/>
      <dgm:spPr/>
      <dgm:t>
        <a:bodyPr/>
        <a:lstStyle/>
        <a:p>
          <a:r>
            <a:rPr lang="en-US" dirty="0"/>
            <a:t>Humans can only speak of God’s Word, not of God.</a:t>
          </a:r>
        </a:p>
      </dgm:t>
    </dgm:pt>
    <dgm:pt modelId="{850C820A-0A60-4189-BA30-E8A094ADC620}" type="parTrans" cxnId="{D5A2D31E-B0CE-40BD-A49B-1F2788602C5D}">
      <dgm:prSet/>
      <dgm:spPr/>
      <dgm:t>
        <a:bodyPr/>
        <a:lstStyle/>
        <a:p>
          <a:endParaRPr lang="en-US"/>
        </a:p>
      </dgm:t>
    </dgm:pt>
    <dgm:pt modelId="{0E68F497-98A2-4691-B3F6-B3065B8BF49D}" type="sibTrans" cxnId="{D5A2D31E-B0CE-40BD-A49B-1F2788602C5D}">
      <dgm:prSet/>
      <dgm:spPr/>
      <dgm:t>
        <a:bodyPr/>
        <a:lstStyle/>
        <a:p>
          <a:endParaRPr lang="en-US"/>
        </a:p>
      </dgm:t>
    </dgm:pt>
    <dgm:pt modelId="{5F0ACA14-4060-48DE-9D93-E3A5A76A89FD}">
      <dgm:prSet phldrT="[Text]"/>
      <dgm:spPr/>
      <dgm:t>
        <a:bodyPr/>
        <a:lstStyle/>
        <a:p>
          <a:r>
            <a:rPr lang="en-US" dirty="0"/>
            <a:t>Popular in America during the 1930s</a:t>
          </a:r>
        </a:p>
      </dgm:t>
    </dgm:pt>
    <dgm:pt modelId="{C838A9EF-8991-44CA-B570-E9072F0534BE}" type="parTrans" cxnId="{7AF6B8F3-B59C-4CFE-9300-9BC0C8BDA55B}">
      <dgm:prSet/>
      <dgm:spPr/>
      <dgm:t>
        <a:bodyPr/>
        <a:lstStyle/>
        <a:p>
          <a:endParaRPr lang="en-US"/>
        </a:p>
      </dgm:t>
    </dgm:pt>
    <dgm:pt modelId="{79FEF99D-1643-4D69-91D7-15C6AC321363}" type="sibTrans" cxnId="{7AF6B8F3-B59C-4CFE-9300-9BC0C8BDA55B}">
      <dgm:prSet/>
      <dgm:spPr/>
      <dgm:t>
        <a:bodyPr/>
        <a:lstStyle/>
        <a:p>
          <a:endParaRPr lang="en-US"/>
        </a:p>
      </dgm:t>
    </dgm:pt>
    <dgm:pt modelId="{D1812CBA-4936-4951-817A-AE5698ED6259}" type="pres">
      <dgm:prSet presAssocID="{1DF7B443-66D8-4492-9079-F2683E7945DE}" presName="Name0" presStyleCnt="0">
        <dgm:presLayoutVars>
          <dgm:dir/>
          <dgm:animLvl val="lvl"/>
          <dgm:resizeHandles val="exact"/>
        </dgm:presLayoutVars>
      </dgm:prSet>
      <dgm:spPr/>
    </dgm:pt>
    <dgm:pt modelId="{9CFAA361-9262-4AD7-AFA2-D76076DEA105}" type="pres">
      <dgm:prSet presAssocID="{02B93A25-75D6-4CDB-B6DB-E545C345A074}" presName="linNode" presStyleCnt="0"/>
      <dgm:spPr/>
    </dgm:pt>
    <dgm:pt modelId="{AAF12AD0-5472-4361-9DB2-5CCBA701631B}" type="pres">
      <dgm:prSet presAssocID="{02B93A25-75D6-4CDB-B6DB-E545C345A07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84AB2BC-4553-44F1-B6B3-4B1FFFCD3452}" type="pres">
      <dgm:prSet presAssocID="{02B93A25-75D6-4CDB-B6DB-E545C345A074}" presName="descendantText" presStyleLbl="alignAccFollowNode1" presStyleIdx="0" presStyleCnt="3">
        <dgm:presLayoutVars>
          <dgm:bulletEnabled val="1"/>
        </dgm:presLayoutVars>
      </dgm:prSet>
      <dgm:spPr/>
    </dgm:pt>
    <dgm:pt modelId="{E5394FBD-BE8B-41B5-B5BD-6921DA61E8C2}" type="pres">
      <dgm:prSet presAssocID="{5CE52974-09C0-4E3A-8B86-AEFDB0036559}" presName="sp" presStyleCnt="0"/>
      <dgm:spPr/>
    </dgm:pt>
    <dgm:pt modelId="{B9277DC8-B224-4FCC-B6B1-F75C25B6110A}" type="pres">
      <dgm:prSet presAssocID="{B771FD08-AB72-4B71-89C2-67D4F35A7C5E}" presName="linNode" presStyleCnt="0"/>
      <dgm:spPr/>
    </dgm:pt>
    <dgm:pt modelId="{EA7458FA-35EF-4C1B-A852-93335CCFCC88}" type="pres">
      <dgm:prSet presAssocID="{B771FD08-AB72-4B71-89C2-67D4F35A7C5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9046A28-9D6B-4D2C-9993-08900A538A75}" type="pres">
      <dgm:prSet presAssocID="{B771FD08-AB72-4B71-89C2-67D4F35A7C5E}" presName="descendantText" presStyleLbl="alignAccFollowNode1" presStyleIdx="1" presStyleCnt="3">
        <dgm:presLayoutVars>
          <dgm:bulletEnabled val="1"/>
        </dgm:presLayoutVars>
      </dgm:prSet>
      <dgm:spPr/>
    </dgm:pt>
    <dgm:pt modelId="{A18408CF-A7CE-4CC1-AC86-A31DC1E85844}" type="pres">
      <dgm:prSet presAssocID="{F275ED14-FC1E-470B-85A3-787C2EC7A907}" presName="sp" presStyleCnt="0"/>
      <dgm:spPr/>
    </dgm:pt>
    <dgm:pt modelId="{CD6FEE1E-7666-4C99-AE1C-16C14C606681}" type="pres">
      <dgm:prSet presAssocID="{1347BC67-2889-43BA-AD73-116AE8C21EDA}" presName="linNode" presStyleCnt="0"/>
      <dgm:spPr/>
    </dgm:pt>
    <dgm:pt modelId="{C88ADB99-8015-4A86-9FDA-23D6EA76F5DC}" type="pres">
      <dgm:prSet presAssocID="{1347BC67-2889-43BA-AD73-116AE8C21ED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FEF1E12-4E29-4F84-9B88-8C35AF656C55}" type="pres">
      <dgm:prSet presAssocID="{1347BC67-2889-43BA-AD73-116AE8C21ED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A85DD00-3116-404E-B831-9A55281EB177}" type="presOf" srcId="{5F0ACA14-4060-48DE-9D93-E3A5A76A89FD}" destId="{C9046A28-9D6B-4D2C-9993-08900A538A75}" srcOrd="0" destOrd="2" presId="urn:microsoft.com/office/officeart/2005/8/layout/vList5"/>
    <dgm:cxn modelId="{DB774903-D1FC-4FC2-8FB6-58FB62E067A4}" type="presOf" srcId="{1BE3D83A-4CE9-4E3D-82F8-515DA81A5805}" destId="{684AB2BC-4553-44F1-B6B3-4B1FFFCD3452}" srcOrd="0" destOrd="0" presId="urn:microsoft.com/office/officeart/2005/8/layout/vList5"/>
    <dgm:cxn modelId="{91B53F0E-A7AE-43CB-BA4D-B722B8363C5C}" srcId="{1DF7B443-66D8-4492-9079-F2683E7945DE}" destId="{B771FD08-AB72-4B71-89C2-67D4F35A7C5E}" srcOrd="1" destOrd="0" parTransId="{58FD1299-EE52-42CF-81D3-9E638F3570BF}" sibTransId="{F275ED14-FC1E-470B-85A3-787C2EC7A907}"/>
    <dgm:cxn modelId="{A679FB12-D5AB-4D2D-B9D9-EDCED30DA51A}" type="presOf" srcId="{A6837BF0-FA84-4302-BF63-ABA922B3B3D4}" destId="{C9046A28-9D6B-4D2C-9993-08900A538A75}" srcOrd="0" destOrd="1" presId="urn:microsoft.com/office/officeart/2005/8/layout/vList5"/>
    <dgm:cxn modelId="{C5CCF916-9438-49D4-8B4C-A9780C812B74}" type="presOf" srcId="{2884B212-306D-4F6D-8E8B-2020D1704B9A}" destId="{1FEF1E12-4E29-4F84-9B88-8C35AF656C55}" srcOrd="0" destOrd="1" presId="urn:microsoft.com/office/officeart/2005/8/layout/vList5"/>
    <dgm:cxn modelId="{D5A2D31E-B0CE-40BD-A49B-1F2788602C5D}" srcId="{1347BC67-2889-43BA-AD73-116AE8C21EDA}" destId="{E9090CE2-EDF6-443A-B653-ED88BE4BD2C1}" srcOrd="2" destOrd="0" parTransId="{850C820A-0A60-4189-BA30-E8A094ADC620}" sibTransId="{0E68F497-98A2-4691-B3F6-B3065B8BF49D}"/>
    <dgm:cxn modelId="{1D4F8027-4B14-4677-8460-796FCCAB97FF}" srcId="{B771FD08-AB72-4B71-89C2-67D4F35A7C5E}" destId="{4D7D014B-479E-4BB2-A5C1-E7801640EF38}" srcOrd="0" destOrd="0" parTransId="{01DE1C49-0D77-47F2-A6B6-5DD32D3B73B6}" sibTransId="{D0DA5F12-6993-43C9-9318-3E14D185B7C4}"/>
    <dgm:cxn modelId="{A7D37539-20AB-46E3-AD66-4CD6B4813EBF}" type="presOf" srcId="{62A9114E-BB16-4D61-808D-9233FFB72A5D}" destId="{1FEF1E12-4E29-4F84-9B88-8C35AF656C55}" srcOrd="0" destOrd="0" presId="urn:microsoft.com/office/officeart/2005/8/layout/vList5"/>
    <dgm:cxn modelId="{2840DD41-6774-4DA4-A460-BA4732F5D1CA}" type="presOf" srcId="{1347BC67-2889-43BA-AD73-116AE8C21EDA}" destId="{C88ADB99-8015-4A86-9FDA-23D6EA76F5DC}" srcOrd="0" destOrd="0" presId="urn:microsoft.com/office/officeart/2005/8/layout/vList5"/>
    <dgm:cxn modelId="{1B01FC45-143D-45EF-B14B-9ABC6794128E}" type="presOf" srcId="{E6A5F09D-E441-4A29-AE8F-78A1FB8CD1C1}" destId="{684AB2BC-4553-44F1-B6B3-4B1FFFCD3452}" srcOrd="0" destOrd="1" presId="urn:microsoft.com/office/officeart/2005/8/layout/vList5"/>
    <dgm:cxn modelId="{F5770450-A2AC-40FD-AB40-AFB72FF2EF00}" srcId="{02B93A25-75D6-4CDB-B6DB-E545C345A074}" destId="{E6A5F09D-E441-4A29-AE8F-78A1FB8CD1C1}" srcOrd="1" destOrd="0" parTransId="{416FC080-3FC8-4BA6-8831-A9E4CF429AAF}" sibTransId="{9EE5EBA8-9731-47BA-AAFE-EA7CD9E9D5F9}"/>
    <dgm:cxn modelId="{A257D951-A11C-49D9-B1A6-C5ACB8F9C833}" type="presOf" srcId="{E9090CE2-EDF6-443A-B653-ED88BE4BD2C1}" destId="{1FEF1E12-4E29-4F84-9B88-8C35AF656C55}" srcOrd="0" destOrd="2" presId="urn:microsoft.com/office/officeart/2005/8/layout/vList5"/>
    <dgm:cxn modelId="{94194258-AEC4-4423-B999-FFBC7AF58AD6}" srcId="{B771FD08-AB72-4B71-89C2-67D4F35A7C5E}" destId="{A6837BF0-FA84-4302-BF63-ABA922B3B3D4}" srcOrd="1" destOrd="0" parTransId="{66282A50-2544-46F9-9D93-405632DD21CE}" sibTransId="{A0113366-7006-4C34-9B0C-9A6B67048FD6}"/>
    <dgm:cxn modelId="{B4394759-F1EF-4899-BB08-033BFB49D5F1}" type="presOf" srcId="{1DF7B443-66D8-4492-9079-F2683E7945DE}" destId="{D1812CBA-4936-4951-817A-AE5698ED6259}" srcOrd="0" destOrd="0" presId="urn:microsoft.com/office/officeart/2005/8/layout/vList5"/>
    <dgm:cxn modelId="{AB89558A-41CB-4C5D-A927-38ED1F74E984}" srcId="{1347BC67-2889-43BA-AD73-116AE8C21EDA}" destId="{62A9114E-BB16-4D61-808D-9233FFB72A5D}" srcOrd="0" destOrd="0" parTransId="{A023F3CE-7D71-49A2-A547-7BDA36E92968}" sibTransId="{E735C849-22C8-438B-BD02-381CC56BBCBA}"/>
    <dgm:cxn modelId="{8D840C8F-799C-4E06-B534-5C46334552E6}" type="presOf" srcId="{4D7D014B-479E-4BB2-A5C1-E7801640EF38}" destId="{C9046A28-9D6B-4D2C-9993-08900A538A75}" srcOrd="0" destOrd="0" presId="urn:microsoft.com/office/officeart/2005/8/layout/vList5"/>
    <dgm:cxn modelId="{15C4AAA0-CB6F-413B-A17E-D8720B1137A7}" srcId="{02B93A25-75D6-4CDB-B6DB-E545C345A074}" destId="{1BE3D83A-4CE9-4E3D-82F8-515DA81A5805}" srcOrd="0" destOrd="0" parTransId="{9D3E11D0-1558-43CA-AC5D-BE783F431A1F}" sibTransId="{5AEED9C0-2B87-4DA5-9B48-C944AF3E465E}"/>
    <dgm:cxn modelId="{0B59F4BE-FD5D-40B0-A467-9C29CEE39952}" srcId="{1347BC67-2889-43BA-AD73-116AE8C21EDA}" destId="{2884B212-306D-4F6D-8E8B-2020D1704B9A}" srcOrd="1" destOrd="0" parTransId="{2F34AA17-0E1E-4249-9AE7-E7D27EABFA4C}" sibTransId="{A2114EEC-4258-42F6-B921-519B1F47957F}"/>
    <dgm:cxn modelId="{F42B49C0-5759-4EC2-812B-ACADD4D9DC36}" srcId="{1DF7B443-66D8-4492-9079-F2683E7945DE}" destId="{02B93A25-75D6-4CDB-B6DB-E545C345A074}" srcOrd="0" destOrd="0" parTransId="{EFB7DF48-E03D-4F4C-9C7D-35278EA582BB}" sibTransId="{5CE52974-09C0-4E3A-8B86-AEFDB0036559}"/>
    <dgm:cxn modelId="{E60154D9-00BD-40BB-9454-4707DCC4BDFA}" type="presOf" srcId="{B771FD08-AB72-4B71-89C2-67D4F35A7C5E}" destId="{EA7458FA-35EF-4C1B-A852-93335CCFCC88}" srcOrd="0" destOrd="0" presId="urn:microsoft.com/office/officeart/2005/8/layout/vList5"/>
    <dgm:cxn modelId="{ED3C28E2-C412-4105-9F3A-A510C98259AD}" srcId="{1DF7B443-66D8-4492-9079-F2683E7945DE}" destId="{1347BC67-2889-43BA-AD73-116AE8C21EDA}" srcOrd="2" destOrd="0" parTransId="{E2C9AC66-9C8B-4D22-ADC0-A2335BD94EDB}" sibTransId="{AAFE15C0-A813-4E13-BCF3-E91960E66113}"/>
    <dgm:cxn modelId="{7AF6B8F3-B59C-4CFE-9300-9BC0C8BDA55B}" srcId="{B771FD08-AB72-4B71-89C2-67D4F35A7C5E}" destId="{5F0ACA14-4060-48DE-9D93-E3A5A76A89FD}" srcOrd="2" destOrd="0" parTransId="{C838A9EF-8991-44CA-B570-E9072F0534BE}" sibTransId="{79FEF99D-1643-4D69-91D7-15C6AC321363}"/>
    <dgm:cxn modelId="{265FA1FE-C0C4-494D-B44D-8412071B0F6E}" type="presOf" srcId="{02B93A25-75D6-4CDB-B6DB-E545C345A074}" destId="{AAF12AD0-5472-4361-9DB2-5CCBA701631B}" srcOrd="0" destOrd="0" presId="urn:microsoft.com/office/officeart/2005/8/layout/vList5"/>
    <dgm:cxn modelId="{BA3F5183-0B36-4DBE-AF1C-33F2DBCC12B7}" type="presParOf" srcId="{D1812CBA-4936-4951-817A-AE5698ED6259}" destId="{9CFAA361-9262-4AD7-AFA2-D76076DEA105}" srcOrd="0" destOrd="0" presId="urn:microsoft.com/office/officeart/2005/8/layout/vList5"/>
    <dgm:cxn modelId="{BB130A63-6417-4004-9F8F-4387C0A88ADB}" type="presParOf" srcId="{9CFAA361-9262-4AD7-AFA2-D76076DEA105}" destId="{AAF12AD0-5472-4361-9DB2-5CCBA701631B}" srcOrd="0" destOrd="0" presId="urn:microsoft.com/office/officeart/2005/8/layout/vList5"/>
    <dgm:cxn modelId="{72ADA3E2-16B7-4736-8F43-C4B1CA98C096}" type="presParOf" srcId="{9CFAA361-9262-4AD7-AFA2-D76076DEA105}" destId="{684AB2BC-4553-44F1-B6B3-4B1FFFCD3452}" srcOrd="1" destOrd="0" presId="urn:microsoft.com/office/officeart/2005/8/layout/vList5"/>
    <dgm:cxn modelId="{C20B6C0B-0DC0-4573-A5E1-AF8B205CFD30}" type="presParOf" srcId="{D1812CBA-4936-4951-817A-AE5698ED6259}" destId="{E5394FBD-BE8B-41B5-B5BD-6921DA61E8C2}" srcOrd="1" destOrd="0" presId="urn:microsoft.com/office/officeart/2005/8/layout/vList5"/>
    <dgm:cxn modelId="{A82C8E3A-CBE2-453D-8A21-4103ED7B39C4}" type="presParOf" srcId="{D1812CBA-4936-4951-817A-AE5698ED6259}" destId="{B9277DC8-B224-4FCC-B6B1-F75C25B6110A}" srcOrd="2" destOrd="0" presId="urn:microsoft.com/office/officeart/2005/8/layout/vList5"/>
    <dgm:cxn modelId="{F8B31035-680A-49FD-8D76-067580E9BE4A}" type="presParOf" srcId="{B9277DC8-B224-4FCC-B6B1-F75C25B6110A}" destId="{EA7458FA-35EF-4C1B-A852-93335CCFCC88}" srcOrd="0" destOrd="0" presId="urn:microsoft.com/office/officeart/2005/8/layout/vList5"/>
    <dgm:cxn modelId="{ADF8143B-0C1F-4D65-A996-DD322D97ACAF}" type="presParOf" srcId="{B9277DC8-B224-4FCC-B6B1-F75C25B6110A}" destId="{C9046A28-9D6B-4D2C-9993-08900A538A75}" srcOrd="1" destOrd="0" presId="urn:microsoft.com/office/officeart/2005/8/layout/vList5"/>
    <dgm:cxn modelId="{77FF8662-0DA9-4A6B-8FF5-B40BEC31002F}" type="presParOf" srcId="{D1812CBA-4936-4951-817A-AE5698ED6259}" destId="{A18408CF-A7CE-4CC1-AC86-A31DC1E85844}" srcOrd="3" destOrd="0" presId="urn:microsoft.com/office/officeart/2005/8/layout/vList5"/>
    <dgm:cxn modelId="{21435464-99B5-4094-9CE6-5A4914E16F44}" type="presParOf" srcId="{D1812CBA-4936-4951-817A-AE5698ED6259}" destId="{CD6FEE1E-7666-4C99-AE1C-16C14C606681}" srcOrd="4" destOrd="0" presId="urn:microsoft.com/office/officeart/2005/8/layout/vList5"/>
    <dgm:cxn modelId="{E8DB3FE8-8D43-41CF-8DFB-61EA7356F31A}" type="presParOf" srcId="{CD6FEE1E-7666-4C99-AE1C-16C14C606681}" destId="{C88ADB99-8015-4A86-9FDA-23D6EA76F5DC}" srcOrd="0" destOrd="0" presId="urn:microsoft.com/office/officeart/2005/8/layout/vList5"/>
    <dgm:cxn modelId="{BC827D0F-D830-46BA-88EA-C9C603B6FAB6}" type="presParOf" srcId="{CD6FEE1E-7666-4C99-AE1C-16C14C606681}" destId="{1FEF1E12-4E29-4F84-9B88-8C35AF656C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AB2BC-4553-44F1-B6B3-4B1FFFCD3452}">
      <dsp:nvSpPr>
        <dsp:cNvPr id="0" name=""/>
        <dsp:cNvSpPr/>
      </dsp:nvSpPr>
      <dsp:spPr>
        <a:xfrm rot="5400000">
          <a:off x="6961174" y="-2846529"/>
          <a:ext cx="1096317" cy="70676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There is a fundamental contradiction (or dialectic) between God &amp; humanity.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Infinite God cannot be known by finite humans.</a:t>
          </a:r>
        </a:p>
      </dsp:txBody>
      <dsp:txXfrm rot="-5400000">
        <a:off x="3975529" y="192634"/>
        <a:ext cx="7014089" cy="989281"/>
      </dsp:txXfrm>
    </dsp:sp>
    <dsp:sp modelId="{AAF12AD0-5472-4361-9DB2-5CCBA701631B}">
      <dsp:nvSpPr>
        <dsp:cNvPr id="0" name=""/>
        <dsp:cNvSpPr/>
      </dsp:nvSpPr>
      <dsp:spPr>
        <a:xfrm>
          <a:off x="0" y="2076"/>
          <a:ext cx="3975529" cy="13703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Dialectical Theology</a:t>
          </a:r>
        </a:p>
      </dsp:txBody>
      <dsp:txXfrm>
        <a:off x="66897" y="68973"/>
        <a:ext cx="3841735" cy="1236602"/>
      </dsp:txXfrm>
    </dsp:sp>
    <dsp:sp modelId="{C9046A28-9D6B-4D2C-9993-08900A538A75}">
      <dsp:nvSpPr>
        <dsp:cNvPr id="0" name=""/>
        <dsp:cNvSpPr/>
      </dsp:nvSpPr>
      <dsp:spPr>
        <a:xfrm rot="5400000">
          <a:off x="6961174" y="-1407612"/>
          <a:ext cx="1096317" cy="7067607"/>
        </a:xfrm>
        <a:prstGeom prst="round2SameRect">
          <a:avLst/>
        </a:prstGeom>
        <a:solidFill>
          <a:schemeClr val="accent3">
            <a:tint val="40000"/>
            <a:alpha val="90000"/>
            <a:hueOff val="-2905702"/>
            <a:satOff val="-8833"/>
            <a:lumOff val="-89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905702"/>
              <a:satOff val="-8833"/>
              <a:lumOff val="-8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Renewed focus on 17</a:t>
          </a:r>
          <a:r>
            <a:rPr lang="en-US" sz="1600" kern="1200" baseline="30000" dirty="0"/>
            <a:t>th</a:t>
          </a:r>
          <a:r>
            <a:rPr lang="en-US" sz="1600" kern="1200" dirty="0"/>
            <a:t> century Reformed orthodoxy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God is transcendent &amp; ‘other’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Popular in America during the 1930s</a:t>
          </a:r>
        </a:p>
      </dsp:txBody>
      <dsp:txXfrm rot="-5400000">
        <a:off x="3975529" y="1631551"/>
        <a:ext cx="7014089" cy="989281"/>
      </dsp:txXfrm>
    </dsp:sp>
    <dsp:sp modelId="{EA7458FA-35EF-4C1B-A852-93335CCFCC88}">
      <dsp:nvSpPr>
        <dsp:cNvPr id="0" name=""/>
        <dsp:cNvSpPr/>
      </dsp:nvSpPr>
      <dsp:spPr>
        <a:xfrm>
          <a:off x="0" y="1440993"/>
          <a:ext cx="3975529" cy="1370396"/>
        </a:xfrm>
        <a:prstGeom prst="roundRect">
          <a:avLst/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Neo-Orthodoxy</a:t>
          </a:r>
        </a:p>
      </dsp:txBody>
      <dsp:txXfrm>
        <a:off x="66897" y="1507890"/>
        <a:ext cx="3841735" cy="1236602"/>
      </dsp:txXfrm>
    </dsp:sp>
    <dsp:sp modelId="{1FEF1E12-4E29-4F84-9B88-8C35AF656C55}">
      <dsp:nvSpPr>
        <dsp:cNvPr id="0" name=""/>
        <dsp:cNvSpPr/>
      </dsp:nvSpPr>
      <dsp:spPr>
        <a:xfrm rot="5400000">
          <a:off x="6961174" y="31304"/>
          <a:ext cx="1096317" cy="7067607"/>
        </a:xfrm>
        <a:prstGeom prst="round2SameRect">
          <a:avLst/>
        </a:prstGeom>
        <a:solidFill>
          <a:schemeClr val="accent3">
            <a:tint val="40000"/>
            <a:alpha val="90000"/>
            <a:hueOff val="-5811404"/>
            <a:satOff val="-17667"/>
            <a:lumOff val="-179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811404"/>
              <a:satOff val="-17667"/>
              <a:lumOff val="-1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Centers Christian theology on scriptural revelation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Theological response to the intrinsic nature of God’s Word rather than human concerns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Humans can only speak of God’s Word, not of God.</a:t>
          </a:r>
        </a:p>
      </dsp:txBody>
      <dsp:txXfrm rot="-5400000">
        <a:off x="3975529" y="3070467"/>
        <a:ext cx="7014089" cy="989281"/>
      </dsp:txXfrm>
    </dsp:sp>
    <dsp:sp modelId="{C88ADB99-8015-4A86-9FDA-23D6EA76F5DC}">
      <dsp:nvSpPr>
        <dsp:cNvPr id="0" name=""/>
        <dsp:cNvSpPr/>
      </dsp:nvSpPr>
      <dsp:spPr>
        <a:xfrm>
          <a:off x="0" y="2879909"/>
          <a:ext cx="3975529" cy="1370396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Theology of the Word of God</a:t>
          </a:r>
        </a:p>
      </dsp:txBody>
      <dsp:txXfrm>
        <a:off x="66897" y="2946806"/>
        <a:ext cx="3841735" cy="123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4552" y="533400"/>
            <a:ext cx="1371957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8" y="533400"/>
            <a:ext cx="8079305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514601"/>
            <a:ext cx="9146382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1" y="1828800"/>
            <a:ext cx="464636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1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2" y="458788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241" y="836610"/>
            <a:ext cx="5868929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2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1255" y="6172201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044425-0CCD-47AA-AD8A-64146DE3BB2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8345" y="6172201"/>
            <a:ext cx="686425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5652" y="6172201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DD50B9-D2CC-4BBF-BCE7-BAFF905C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295700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Karl Barth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6484327"/>
            <a:ext cx="8231744" cy="37359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Compiled by Toni Chance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3680" y="4432184"/>
            <a:ext cx="5058231" cy="1815882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Commonly referred to as the greatest, or most influential Protestant theologian of the 20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century</a:t>
            </a:r>
          </a:p>
        </p:txBody>
      </p:sp>
      <p:pic>
        <p:nvPicPr>
          <p:cNvPr id="4098" name="Picture 2" descr="Image result for barmen decl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284">
            <a:off x="7272705" y="703752"/>
            <a:ext cx="38100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037029"/>
          </a:xfrm>
        </p:spPr>
        <p:txBody>
          <a:bodyPr/>
          <a:lstStyle/>
          <a:p>
            <a:r>
              <a:rPr lang="en-US" dirty="0"/>
              <a:t>Barth Quotes </a:t>
            </a:r>
          </a:p>
        </p:txBody>
      </p:sp>
      <p:pic>
        <p:nvPicPr>
          <p:cNvPr id="6" name="Picture 2" descr="Image result for karl barth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011">
            <a:off x="4226226" y="2169053"/>
            <a:ext cx="1772453" cy="177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karl barth quo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25402" r="11007" b="23402"/>
          <a:stretch/>
        </p:blipFill>
        <p:spPr bwMode="auto">
          <a:xfrm>
            <a:off x="4871671" y="98297"/>
            <a:ext cx="2181958" cy="201320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karl barth qu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" y="1629634"/>
            <a:ext cx="4177812" cy="3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karl barth quot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1443" b="4773"/>
          <a:stretch/>
        </p:blipFill>
        <p:spPr bwMode="auto">
          <a:xfrm>
            <a:off x="7505700" y="0"/>
            <a:ext cx="4686300" cy="34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Image result for karl barth quo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2476" b="15083"/>
          <a:stretch/>
        </p:blipFill>
        <p:spPr bwMode="auto">
          <a:xfrm>
            <a:off x="0" y="4897315"/>
            <a:ext cx="3970131" cy="12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mage result for karl barth quot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9577"/>
          <a:stretch/>
        </p:blipFill>
        <p:spPr bwMode="auto">
          <a:xfrm>
            <a:off x="7712137" y="3646934"/>
            <a:ext cx="4273426" cy="23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karl barth quot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r="11455"/>
          <a:stretch/>
        </p:blipFill>
        <p:spPr bwMode="auto">
          <a:xfrm>
            <a:off x="6570417" y="1667347"/>
            <a:ext cx="1507881" cy="147396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karl barth quote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t="22242" r="5997" b="22423"/>
          <a:stretch/>
        </p:blipFill>
        <p:spPr bwMode="auto">
          <a:xfrm rot="635761">
            <a:off x="5982175" y="3478952"/>
            <a:ext cx="1705597" cy="171870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30974" r="8186" b="30678"/>
          <a:stretch/>
        </p:blipFill>
        <p:spPr bwMode="auto">
          <a:xfrm>
            <a:off x="4080653" y="5248328"/>
            <a:ext cx="3516086" cy="96432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811" y="1735551"/>
            <a:ext cx="5040385" cy="2336021"/>
          </a:xfr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Barth wrote more than 600 publications over his lifetime, significantly including:</a:t>
            </a:r>
          </a:p>
          <a:p>
            <a:pPr marL="458788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The Epistle to the Romans</a:t>
            </a:r>
          </a:p>
          <a:p>
            <a:pPr marL="458788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Barmen Declaration</a:t>
            </a:r>
          </a:p>
          <a:p>
            <a:pPr marL="458788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Church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Dogmatics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5" y="4130723"/>
            <a:ext cx="591858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Barth’s final multi-volume work, </a:t>
            </a: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  <a:r>
              <a:rPr lang="en-US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Dogmatics</a:t>
            </a: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incomplete at the time of his death but outlined his theological perspectives on revelation, God, creation, &amp; atonement.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6770" y="4130723"/>
            <a:ext cx="40852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  <a:r>
              <a:rPr lang="en-US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Dogmatics</a:t>
            </a: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often described as one of the most significant works of theology in the 20</a:t>
            </a:r>
            <a:r>
              <a:rPr lang="en-US" sz="24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century.</a:t>
            </a:r>
          </a:p>
        </p:txBody>
      </p:sp>
      <p:pic>
        <p:nvPicPr>
          <p:cNvPr id="11268" name="Picture 4" descr="Image result for karl barth church dogma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/>
        </p:blipFill>
        <p:spPr bwMode="auto">
          <a:xfrm>
            <a:off x="7051343" y="0"/>
            <a:ext cx="5143325" cy="40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091821"/>
            <a:ext cx="809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Zellwegger</a:t>
            </a:r>
            <a:endParaRPr lang="en-US" sz="1000" dirty="0"/>
          </a:p>
        </p:txBody>
      </p:sp>
      <p:pic>
        <p:nvPicPr>
          <p:cNvPr id="11270" name="Picture 6" descr="Image result for karl bar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r="8869"/>
          <a:stretch/>
        </p:blipFill>
        <p:spPr bwMode="auto">
          <a:xfrm>
            <a:off x="5919714" y="4130722"/>
            <a:ext cx="2187055" cy="19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Barth’s Continuing Place in Contemporary Theology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678" y="1715069"/>
            <a:ext cx="8984776" cy="457654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Karl Barth remains an important voice in current theological development because of his role in developing the idea of dialectical theology &amp; his broad &amp; significant influence in re-imagining the theology of liberal theologians, such as Schleiermacher.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6"/>
                </a:solidFill>
              </a:rPr>
              <a:t>Barth’s theology continues to have an impact in the traditional conservative understanding of God, the divine-human relationship, &amp; the role of revelation through biblical scripture.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Whether one agrees with Barth or not, his importance must be recognized &amp; acknowledged in the history of theological thought &amp; development.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We can also look to Barth’s courage to stand up for his own convictions in strong opposition to Hitler’s Nazi regime.</a:t>
            </a:r>
          </a:p>
        </p:txBody>
      </p:sp>
      <p:pic>
        <p:nvPicPr>
          <p:cNvPr id="13314" name="Picture 2" descr="Image result for karl b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3" y="2513178"/>
            <a:ext cx="2768505" cy="27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Cross, F. L., &amp; Livingstone, E. A. (Eds.). (2005). In </a:t>
            </a:r>
            <a:r>
              <a:rPr lang="en-US" i="1" dirty="0"/>
              <a:t>The Oxford Dictionary of the Christian Church</a:t>
            </a:r>
            <a:r>
              <a:rPr lang="en-US" dirty="0"/>
              <a:t> (3rd ed. rev., pp. 163–164). Oxford;  New York: Oxford University Press.</a:t>
            </a:r>
          </a:p>
          <a:p>
            <a:r>
              <a:rPr lang="en-US" dirty="0" err="1"/>
              <a:t>Feenstra</a:t>
            </a:r>
            <a:r>
              <a:rPr lang="en-US" dirty="0"/>
              <a:t>, Ronald J. (2002). “Karl Barth,” in </a:t>
            </a:r>
            <a:r>
              <a:rPr lang="en-US" i="1" dirty="0"/>
              <a:t>Biographical Dictionary of Christian Theologians</a:t>
            </a:r>
            <a:r>
              <a:rPr lang="en-US" dirty="0"/>
              <a:t> (Eds. Patrick W. Carey and Joseph T. </a:t>
            </a:r>
            <a:r>
              <a:rPr lang="en-US" dirty="0" err="1"/>
              <a:t>Lienhard</a:t>
            </a:r>
            <a:r>
              <a:rPr lang="en-US" dirty="0"/>
              <a:t>). Peabody, MA: Hendrickson Publishers, pp. 52-56.</a:t>
            </a:r>
          </a:p>
          <a:p>
            <a:r>
              <a:rPr lang="en-US" dirty="0"/>
              <a:t>McGrath, </a:t>
            </a:r>
            <a:r>
              <a:rPr lang="en-US" dirty="0" err="1"/>
              <a:t>Alister</a:t>
            </a:r>
            <a:r>
              <a:rPr lang="en-US" dirty="0"/>
              <a:t> E. (2017). </a:t>
            </a:r>
            <a:r>
              <a:rPr lang="en-US" i="1" dirty="0"/>
              <a:t>Christian Theology: An Introduction</a:t>
            </a:r>
            <a:r>
              <a:rPr lang="en-US" dirty="0"/>
              <a:t>. </a:t>
            </a:r>
            <a:r>
              <a:rPr lang="en-US" dirty="0" err="1"/>
              <a:t>Chicester</a:t>
            </a:r>
            <a:r>
              <a:rPr lang="en-US" dirty="0"/>
              <a:t>, West Sussex, UK: Wiley Blackwell.</a:t>
            </a:r>
          </a:p>
          <a:p>
            <a:r>
              <a:rPr lang="en-US" dirty="0"/>
              <a:t>Torrance, Thomas F. (1990). </a:t>
            </a:r>
            <a:r>
              <a:rPr lang="en-US" i="1" dirty="0"/>
              <a:t>Karl Barth, Biblical and Evangelical Theologian</a:t>
            </a:r>
            <a:r>
              <a:rPr lang="en-US" dirty="0"/>
              <a:t>. Edinburgh, Scotland: T&amp;T Clark.</a:t>
            </a:r>
          </a:p>
          <a:p>
            <a:r>
              <a:rPr lang="en-US" dirty="0"/>
              <a:t>Webster, John. (2000). </a:t>
            </a:r>
            <a:r>
              <a:rPr lang="en-US" i="1" dirty="0"/>
              <a:t>Barth</a:t>
            </a:r>
            <a:r>
              <a:rPr lang="en-US" dirty="0"/>
              <a:t>. London: Continuum.</a:t>
            </a:r>
          </a:p>
          <a:p>
            <a:r>
              <a:rPr lang="en-US" dirty="0" err="1"/>
              <a:t>Zellwegger</a:t>
            </a:r>
            <a:r>
              <a:rPr lang="en-US" dirty="0"/>
              <a:t>, Barbara. (</a:t>
            </a:r>
            <a:r>
              <a:rPr lang="en-US" dirty="0" err="1"/>
              <a:t>n.d.</a:t>
            </a:r>
            <a:r>
              <a:rPr lang="en-US" dirty="0"/>
              <a:t>) </a:t>
            </a:r>
            <a:r>
              <a:rPr lang="en-US" i="1" dirty="0"/>
              <a:t>Karl Barth: Biography</a:t>
            </a:r>
            <a:r>
              <a:rPr lang="en-US" dirty="0"/>
              <a:t>. The Center for Barth Studies at Princeton Theological Seminary.  Retrieved from http://barth.ptsem.edu/karl-barth/biography </a:t>
            </a:r>
          </a:p>
        </p:txBody>
      </p:sp>
    </p:spTree>
    <p:extLst>
      <p:ext uri="{BB962C8B-B14F-4D97-AF65-F5344CB8AC3E}">
        <p14:creationId xmlns:p14="http://schemas.microsoft.com/office/powerpoint/2010/main" val="17560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Biographical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Born 10 May 1886 in Basel, Switzerland</a:t>
            </a:r>
          </a:p>
          <a:p>
            <a:r>
              <a:rPr lang="en-US" b="1" dirty="0">
                <a:solidFill>
                  <a:schemeClr val="accent2"/>
                </a:solidFill>
              </a:rPr>
              <a:t>Raised in a Reformed/Liberal Protestant family</a:t>
            </a:r>
          </a:p>
          <a:p>
            <a:r>
              <a:rPr lang="en-US" b="1" dirty="0">
                <a:solidFill>
                  <a:schemeClr val="tx2"/>
                </a:solidFill>
              </a:rPr>
              <a:t>Family focus on religious work: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Father was a Reformed minister &amp; professor of New Testament &amp; church history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Maternal grandfather was a conservative Reformed pastor.</a:t>
            </a:r>
          </a:p>
          <a:p>
            <a:r>
              <a:rPr lang="en-US" b="1" dirty="0">
                <a:solidFill>
                  <a:schemeClr val="accent2"/>
                </a:solidFill>
              </a:rPr>
              <a:t>Family moved to Bern when Karl was young, so he mostly grew up there.</a:t>
            </a:r>
          </a:p>
          <a:p>
            <a:r>
              <a:rPr lang="en-US" b="1" dirty="0">
                <a:solidFill>
                  <a:schemeClr val="tx2"/>
                </a:solidFill>
              </a:rPr>
              <a:t>Married Nelly Hoffman, with whom he had 4 sons &amp; 1 daughter</a:t>
            </a:r>
          </a:p>
          <a:p>
            <a:r>
              <a:rPr lang="en-US" b="1" dirty="0">
                <a:solidFill>
                  <a:schemeClr val="accent2"/>
                </a:solidFill>
              </a:rPr>
              <a:t>Died 10 December 1968 in Basel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12119"/>
            <a:ext cx="5602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Cross, p. 163; </a:t>
            </a:r>
            <a:r>
              <a:rPr lang="en-US" sz="1000" dirty="0" err="1"/>
              <a:t>Feenstra</a:t>
            </a:r>
            <a:r>
              <a:rPr lang="en-US" sz="1000" dirty="0"/>
              <a:t>, p. 52; Torrance, p. 2-3; Webster, pp. 2-6; </a:t>
            </a:r>
            <a:r>
              <a:rPr lang="en-US" sz="1000" dirty="0" err="1"/>
              <a:t>Zellwegger</a:t>
            </a:r>
            <a:r>
              <a:rPr lang="en-US" sz="1000" dirty="0"/>
              <a:t>.</a:t>
            </a:r>
          </a:p>
        </p:txBody>
      </p:sp>
      <p:pic>
        <p:nvPicPr>
          <p:cNvPr id="2050" name="Picture 2" descr="Image result for switzerla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63" y="-1"/>
            <a:ext cx="5040938" cy="25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Curved Down 5"/>
          <p:cNvSpPr/>
          <p:nvPr/>
        </p:nvSpPr>
        <p:spPr>
          <a:xfrm rot="5188276">
            <a:off x="9359571" y="434209"/>
            <a:ext cx="956307" cy="7940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karl barth yo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" y="2999336"/>
            <a:ext cx="1331948" cy="18499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&amp;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1" y="1828800"/>
            <a:ext cx="9269747" cy="4191000"/>
          </a:xfrm>
          <a:solidFill>
            <a:schemeClr val="accent1">
              <a:alpha val="50000"/>
            </a:schemeClr>
          </a:solidFill>
          <a:ln w="3810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Studied theology at the Universities of Bern, Berlin, Tübingen, &amp; Marburg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3"/>
                </a:solidFill>
              </a:rPr>
              <a:t>Ordained in the Reformed Church in 1908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Served as a pastor in Geneva (1909-11) &amp;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Safenwil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Switzerland (1911-21)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3"/>
                </a:solidFill>
              </a:rPr>
              <a:t>Appointed Honorary Professor of Reformed Theology at the University of </a:t>
            </a:r>
            <a:r>
              <a:rPr lang="en-US" b="1" dirty="0" err="1">
                <a:solidFill>
                  <a:schemeClr val="accent3"/>
                </a:solidFill>
              </a:rPr>
              <a:t>Göttingen</a:t>
            </a:r>
            <a:r>
              <a:rPr lang="en-US" b="1" dirty="0">
                <a:solidFill>
                  <a:schemeClr val="accent3"/>
                </a:solidFill>
              </a:rPr>
              <a:t> (despite not having a doctoral degree) due to his prominence among his German contemporaries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Taught at Universities of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Göttingen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(1921-25), Münster (1925-30), Bonn (1930-34), &amp; Basel (1935-62)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52" y="6100396"/>
            <a:ext cx="5602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Cross, p. 163; </a:t>
            </a:r>
            <a:r>
              <a:rPr lang="en-US" sz="1000" dirty="0" err="1"/>
              <a:t>Feenstra</a:t>
            </a:r>
            <a:r>
              <a:rPr lang="en-US" sz="1000" dirty="0"/>
              <a:t>, p. 52;  Webster, pp. 2-6.</a:t>
            </a:r>
          </a:p>
        </p:txBody>
      </p:sp>
      <p:pic>
        <p:nvPicPr>
          <p:cNvPr id="2050" name="Picture 2" descr="Image result for reformed church safenwil switzerland karl bar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"/>
          <a:stretch/>
        </p:blipFill>
        <p:spPr bwMode="auto">
          <a:xfrm>
            <a:off x="5635230" y="114666"/>
            <a:ext cx="4876801" cy="163353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Perspectives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6715" y="1749669"/>
            <a:ext cx="11953143" cy="4270131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Opposed the 93 German intellectuals (including many of his own university professors) who signed a manifesto supporting Kaiser Wilhelm II &amp; his war policy at the outset of WWI &amp; referred to this as an “ethical failure” reflecting the erroneous nature of Protestant liberal theology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Refused to comply with the Nazi regime’s mandate to begin all lectures with the Hitler salute &amp; continued to begin lecture with prayer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Largely responsible for writing the Barmen Declaration, an anti-Nazi confession of faith, which he mailed to Hitler personally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Suspended from his teaching position in 1934 when he refused to take an obligatory oath of allegiance to Hitler &amp; returned to Switzerland to teach after his appeal was denied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Voluntarily served in the Swiss auxiliary army as a soldier to protect neutral Switzerland during WWII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Criticized for not openly opposing communism after WWII but responded that “the church should not take sides in the Cold War, but should find a ‘third way’ between communism &amp; anticommunism.” (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Feenstra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, p. 52)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12119"/>
            <a:ext cx="5602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Cross, p. 163; </a:t>
            </a:r>
            <a:r>
              <a:rPr lang="en-US" sz="1000" dirty="0" err="1"/>
              <a:t>Feenstra</a:t>
            </a:r>
            <a:r>
              <a:rPr lang="en-US" sz="1000" dirty="0"/>
              <a:t>, p. 52, 54; Webster, pp. 2-6; </a:t>
            </a:r>
            <a:r>
              <a:rPr lang="en-US" sz="1000" dirty="0" err="1"/>
              <a:t>Zellwegger</a:t>
            </a:r>
            <a:r>
              <a:rPr lang="en-US" sz="1000" dirty="0"/>
              <a:t>.</a:t>
            </a:r>
          </a:p>
        </p:txBody>
      </p:sp>
      <p:pic>
        <p:nvPicPr>
          <p:cNvPr id="3076" name="Picture 4" descr="Image result for anti hi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101">
            <a:off x="226759" y="202066"/>
            <a:ext cx="1235319" cy="127943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armen decla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3915"/>
          <a:stretch/>
        </p:blipFill>
        <p:spPr bwMode="auto">
          <a:xfrm>
            <a:off x="8664819" y="7439"/>
            <a:ext cx="3385039" cy="1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armen decla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/>
          <a:stretch/>
        </p:blipFill>
        <p:spPr bwMode="auto">
          <a:xfrm>
            <a:off x="5564064" y="0"/>
            <a:ext cx="2979289" cy="1924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Theoretical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127" y="1745273"/>
            <a:ext cx="9319143" cy="42291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Serving as a pastor led Barth to begin questioning mainstream Protestant theological liberalism, which he found lacking in informing his work as a pastor &amp; preacher, which required a dual focus on biblical teachings &amp; daily concerns of his parishioners.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Unease with the state of protestant theology resulted in a heavy emphasis on reconstructing his own theological understanding, which manifested in intense biblical study, writing, &amp; providing lectures toward the end of his time as a pastor.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Barth’s primary concern was that liberal Protestantism was overly focused on humanity &amp; human concerns rather than the deity of God.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12119"/>
            <a:ext cx="5602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Feenstra</a:t>
            </a:r>
            <a:r>
              <a:rPr lang="en-US" sz="1000" dirty="0"/>
              <a:t>, p. 52; Torrance, 3-6, 84-85; Webster, pp. 2-6; </a:t>
            </a:r>
            <a:r>
              <a:rPr lang="en-US" sz="1000" dirty="0" err="1"/>
              <a:t>Zellwegger</a:t>
            </a:r>
            <a:r>
              <a:rPr lang="en-US" sz="1000" dirty="0"/>
              <a:t>.</a:t>
            </a:r>
          </a:p>
        </p:txBody>
      </p:sp>
      <p:pic>
        <p:nvPicPr>
          <p:cNvPr id="6148" name="Picture 4" descr="Image result for karl b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9" y="2161458"/>
            <a:ext cx="1929879" cy="32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Theological Descriptions of Barth’s Work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4870684"/>
              </p:ext>
            </p:extLst>
          </p:nvPr>
        </p:nvGraphicFramePr>
        <p:xfrm>
          <a:off x="580293" y="1815612"/>
          <a:ext cx="11043137" cy="425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142892"/>
            <a:ext cx="5602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Feenstra</a:t>
            </a:r>
            <a:r>
              <a:rPr lang="en-US" sz="1000" dirty="0"/>
              <a:t>, p. 53; McGrath, pp. 73-74; Torrance, 11, 83-100.</a:t>
            </a:r>
          </a:p>
        </p:txBody>
      </p:sp>
      <p:pic>
        <p:nvPicPr>
          <p:cNvPr id="8" name="Picture 2" descr="Image result for karl bart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1329" r="3672" b="4034"/>
          <a:stretch/>
        </p:blipFill>
        <p:spPr bwMode="auto">
          <a:xfrm rot="756984">
            <a:off x="9696150" y="305643"/>
            <a:ext cx="2244476" cy="15985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9376996" y="2643553"/>
            <a:ext cx="2765181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Dialectical theology is AKA theology of crisis.</a:t>
            </a:r>
          </a:p>
        </p:txBody>
      </p:sp>
    </p:spTree>
    <p:extLst>
      <p:ext uri="{BB962C8B-B14F-4D97-AF65-F5344CB8AC3E}">
        <p14:creationId xmlns:p14="http://schemas.microsoft.com/office/powerpoint/2010/main" val="19517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Barth in Conversation with Other Theologians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811" y="2486499"/>
            <a:ext cx="4646362" cy="54831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In agreement with: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2811" y="3111012"/>
            <a:ext cx="4646362" cy="298645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Luther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Calvin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Søren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Kierkegaard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80150" y="2486499"/>
            <a:ext cx="4646362" cy="548312"/>
          </a:xfrm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In opposition to: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80150" y="3111011"/>
            <a:ext cx="4646362" cy="2986453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Friedrich Schleiermacher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Albrecht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Ritschl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 von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Harnack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Ernst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Troeltsch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 Brunner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 Hegel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34800"/>
            <a:ext cx="1219199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Barth defined is relationship with other theologians as follows…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350" r="92725">
                        <a14:foregroundMark x1="7350" y1="20074" x2="28375" y2="42593"/>
                        <a14:foregroundMark x1="28375" y1="42593" x2="44650" y2="73407"/>
                        <a14:foregroundMark x1="21900" y1="26556" x2="21900" y2="26407"/>
                        <a14:foregroundMark x1="26600" y1="32074" x2="26600" y2="32074"/>
                        <a14:foregroundMark x1="31625" y1="41741" x2="31625" y2="41741"/>
                        <a14:foregroundMark x1="31625" y1="41741" x2="23500" y2="24667"/>
                        <a14:foregroundMark x1="20175" y1="52185" x2="28100" y2="62481"/>
                        <a14:foregroundMark x1="36100" y1="58222" x2="37375" y2="43963"/>
                        <a14:foregroundMark x1="16225" y1="46037" x2="22750" y2="62481"/>
                        <a14:foregroundMark x1="24250" y1="46333" x2="29700" y2="60741"/>
                        <a14:foregroundMark x1="23925" y1="45074" x2="28300" y2="59481"/>
                        <a14:foregroundMark x1="55650" y1="16889" x2="92125" y2="64222"/>
                        <a14:foregroundMark x1="92125" y1="64222" x2="92725" y2="71185"/>
                        <a14:foregroundMark x1="76075" y1="28926" x2="83650" y2="46963"/>
                        <a14:foregroundMark x1="63675" y1="39519" x2="79600" y2="64074"/>
                        <a14:foregroundMark x1="65600" y1="46815" x2="75650" y2="57519"/>
                        <a14:foregroundMark x1="75650" y1="57519" x2="76075" y2="66593"/>
                        <a14:foregroundMark x1="18475" y1="42222" x2="22850" y2="40148"/>
                        <a14:foregroundMark x1="17075" y1="54259" x2="29125" y2="62000"/>
                        <a14:foregroundMark x1="29125" y1="62000" x2="34825" y2="58519"/>
                        <a14:foregroundMark x1="21775" y1="61704" x2="29375" y2="62333"/>
                        <a14:foregroundMark x1="18475" y1="46481" x2="22850" y2="46037"/>
                        <a14:foregroundMark x1="79800" y1="49519" x2="77125" y2="54259"/>
                        <a14:backgroundMark x1="55875" y1="82593" x2="75225" y2="82296"/>
                        <a14:backgroundMark x1="75225" y1="82296" x2="91875" y2="8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5" t="12778" r="51181" b="21053"/>
          <a:stretch/>
        </p:blipFill>
        <p:spPr bwMode="auto">
          <a:xfrm rot="20175831">
            <a:off x="1969123" y="5057986"/>
            <a:ext cx="1490877" cy="14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350" r="92725">
                        <a14:foregroundMark x1="7350" y1="20074" x2="28375" y2="42593"/>
                        <a14:foregroundMark x1="28375" y1="42593" x2="44650" y2="73407"/>
                        <a14:foregroundMark x1="21900" y1="26556" x2="21900" y2="26407"/>
                        <a14:foregroundMark x1="26600" y1="32074" x2="26600" y2="32074"/>
                        <a14:foregroundMark x1="31625" y1="41741" x2="31625" y2="41741"/>
                        <a14:foregroundMark x1="31625" y1="41741" x2="23500" y2="24667"/>
                        <a14:foregroundMark x1="20175" y1="52185" x2="28100" y2="62481"/>
                        <a14:foregroundMark x1="36100" y1="58222" x2="37375" y2="43963"/>
                        <a14:foregroundMark x1="16225" y1="46037" x2="22750" y2="62481"/>
                        <a14:foregroundMark x1="24250" y1="46333" x2="29700" y2="60741"/>
                        <a14:foregroundMark x1="23925" y1="45074" x2="28300" y2="59481"/>
                        <a14:foregroundMark x1="55650" y1="16889" x2="92125" y2="64222"/>
                        <a14:foregroundMark x1="92125" y1="64222" x2="92725" y2="71185"/>
                        <a14:foregroundMark x1="76075" y1="28926" x2="83650" y2="46963"/>
                        <a14:foregroundMark x1="63675" y1="39519" x2="79600" y2="64074"/>
                        <a14:foregroundMark x1="65600" y1="46815" x2="75650" y2="57519"/>
                        <a14:foregroundMark x1="75650" y1="57519" x2="76075" y2="66593"/>
                        <a14:foregroundMark x1="18475" y1="42222" x2="22850" y2="40148"/>
                        <a14:foregroundMark x1="17075" y1="54259" x2="29125" y2="62000"/>
                        <a14:foregroundMark x1="29125" y1="62000" x2="34825" y2="58519"/>
                        <a14:foregroundMark x1="21775" y1="61704" x2="29375" y2="62333"/>
                        <a14:foregroundMark x1="18475" y1="46481" x2="22850" y2="46037"/>
                        <a14:foregroundMark x1="79800" y1="49519" x2="77125" y2="54259"/>
                        <a14:backgroundMark x1="55875" y1="82593" x2="75225" y2="82296"/>
                        <a14:backgroundMark x1="75225" y1="82296" x2="91875" y2="8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9" t="13254" r="3917" b="21844"/>
          <a:stretch/>
        </p:blipFill>
        <p:spPr bwMode="auto">
          <a:xfrm rot="793748">
            <a:off x="10150718" y="3781066"/>
            <a:ext cx="1512277" cy="14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gree disag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17794"/>
          <a:stretch/>
        </p:blipFill>
        <p:spPr bwMode="auto">
          <a:xfrm rot="804965">
            <a:off x="4779647" y="4172767"/>
            <a:ext cx="1578254" cy="150570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097464"/>
            <a:ext cx="18694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Cross, p. 163; </a:t>
            </a:r>
            <a:r>
              <a:rPr lang="en-US" sz="1000" dirty="0" err="1"/>
              <a:t>Feenstra</a:t>
            </a:r>
            <a:r>
              <a:rPr lang="en-US" sz="1000" dirty="0"/>
              <a:t>, p. 52</a:t>
            </a:r>
          </a:p>
        </p:txBody>
      </p:sp>
    </p:spTree>
    <p:extLst>
      <p:ext uri="{BB962C8B-B14F-4D97-AF65-F5344CB8AC3E}">
        <p14:creationId xmlns:p14="http://schemas.microsoft.com/office/powerpoint/2010/main" val="3365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Theological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1" y="1828799"/>
            <a:ext cx="8632303" cy="3157849"/>
          </a:xfrm>
          <a:solidFill>
            <a:schemeClr val="tx1"/>
          </a:solidFill>
        </p:spPr>
        <p:txBody>
          <a:bodyPr anchor="ctr">
            <a:normAutofit fontScale="92500" lnSpcReduction="10000"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subject of theology is God rather than humans.</a:t>
            </a:r>
          </a:p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must flow from God above to humans below.</a:t>
            </a:r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fundamentally &amp; qualitatively different than humans &amp; cannot be known by humans in the way other things can be known.</a:t>
            </a:r>
          </a:p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self-revelation conceals more than it reveals.</a:t>
            </a:r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 must search scripture for God’s revelation.</a:t>
            </a:r>
          </a:p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is a relational experience between God &amp; humans that spans the infinite difference between.</a:t>
            </a:r>
          </a:p>
        </p:txBody>
      </p:sp>
      <p:sp>
        <p:nvSpPr>
          <p:cNvPr id="4" name="Rectangle 3"/>
          <p:cNvSpPr/>
          <p:nvPr/>
        </p:nvSpPr>
        <p:spPr>
          <a:xfrm rot="350106">
            <a:off x="7224346" y="446942"/>
            <a:ext cx="43815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Barth has had wide influence on many areas of theology, but perhaps most critically on divine revelation.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6142892"/>
            <a:ext cx="488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Feenstra</a:t>
            </a:r>
            <a:r>
              <a:rPr lang="en-US" sz="1000" dirty="0"/>
              <a:t>, p. 53; McGrath, pp. 68; Torrance, p. 16-17; 90, 161; Webster, pp. 2-6.</a:t>
            </a:r>
          </a:p>
        </p:txBody>
      </p:sp>
      <p:pic>
        <p:nvPicPr>
          <p:cNvPr id="8196" name="Picture 4" descr="Image result for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5" y="66605"/>
            <a:ext cx="3419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149272"/>
            <a:ext cx="12192001" cy="8309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“Jesus Christ is God of God, God with us as we are in this world of space &amp; time, &amp; that in Jesus God himself is personally at work, vicariously &amp;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redemptively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in the ontological depths of our alienated humanity, renewing the creation &amp; fulfilling his eternal purpose of love for the restoration &amp; communion of mankind with himself” (Torrance, p. 161).</a:t>
            </a:r>
          </a:p>
        </p:txBody>
      </p:sp>
    </p:spTree>
    <p:extLst>
      <p:ext uri="{BB962C8B-B14F-4D97-AF65-F5344CB8AC3E}">
        <p14:creationId xmlns:p14="http://schemas.microsoft.com/office/powerpoint/2010/main" val="13554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Religion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172" y="2262533"/>
            <a:ext cx="4870938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Religion, defined as “an upward search for God on the part of humanity” is a human construction, “an act of defiance in the face of God.”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9210" y="2262533"/>
            <a:ext cx="4870938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“There is a radical discontinuity between God’s self-revelation to humanity, which leads to faith, and humanity’s search for God, which leads to religion.”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1821"/>
            <a:ext cx="1220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(McGrath, p. 414) </a:t>
            </a:r>
          </a:p>
        </p:txBody>
      </p:sp>
      <p:pic>
        <p:nvPicPr>
          <p:cNvPr id="12290" name="Picture 2" descr="Image result for karl barth on relig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15761" r="5779" b="26806"/>
          <a:stretch/>
        </p:blipFill>
        <p:spPr bwMode="auto">
          <a:xfrm>
            <a:off x="6696501" y="83743"/>
            <a:ext cx="4012443" cy="20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">
  <a:themeElements>
    <a:clrScheme name="Custom 1">
      <a:dk1>
        <a:srgbClr val="0A5491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rcolor" id="{5BCE5F49-9F61-494B-A474-567CCAD33620}" vid="{549A3296-AA58-4455-A903-567C07CDDF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</Template>
  <TotalTime>1024</TotalTime>
  <Words>1285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Watercolor</vt:lpstr>
      <vt:lpstr>Karl Barth</vt:lpstr>
      <vt:lpstr>Biographical Information</vt:lpstr>
      <vt:lpstr>Education &amp; Work</vt:lpstr>
      <vt:lpstr>Political Perspectives</vt:lpstr>
      <vt:lpstr>Change in Theoretical Approach</vt:lpstr>
      <vt:lpstr>Theological Descriptions of Barth’s Work</vt:lpstr>
      <vt:lpstr>Barth in Conversation with Other Theologians</vt:lpstr>
      <vt:lpstr>Major Theological Themes</vt:lpstr>
      <vt:lpstr>View of Religion</vt:lpstr>
      <vt:lpstr>Barth Quotes </vt:lpstr>
      <vt:lpstr>Major Works</vt:lpstr>
      <vt:lpstr>Barth’s Continuing Place in Contemporary Theology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 Barth</dc:title>
  <dc:creator>T C</dc:creator>
  <cp:lastModifiedBy>TC</cp:lastModifiedBy>
  <cp:revision>56</cp:revision>
  <dcterms:created xsi:type="dcterms:W3CDTF">2017-04-26T20:31:15Z</dcterms:created>
  <dcterms:modified xsi:type="dcterms:W3CDTF">2017-05-08T07:28:03Z</dcterms:modified>
</cp:coreProperties>
</file>