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8" r:id="rId4"/>
    <p:sldId id="264" r:id="rId5"/>
    <p:sldId id="270" r:id="rId6"/>
    <p:sldId id="271" r:id="rId7"/>
    <p:sldId id="276" r:id="rId8"/>
    <p:sldId id="277" r:id="rId9"/>
    <p:sldId id="272" r:id="rId10"/>
    <p:sldId id="273" r:id="rId11"/>
    <p:sldId id="274" r:id="rId12"/>
    <p:sldId id="278" r:id="rId13"/>
    <p:sldId id="27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10" autoAdjust="0"/>
    <p:restoredTop sz="94660"/>
  </p:normalViewPr>
  <p:slideViewPr>
    <p:cSldViewPr snapToGrid="0">
      <p:cViewPr varScale="1">
        <p:scale>
          <a:sx n="72" d="100"/>
          <a:sy n="72" d="100"/>
        </p:scale>
        <p:origin x="99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9DBDC-4259-4CCC-8714-C22F506B80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DC52DF-F9E3-4109-984C-FD45870E41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B7A618-B8E1-45FF-A59D-D0ACC8DE8D32}"/>
              </a:ext>
            </a:extLst>
          </p:cNvPr>
          <p:cNvSpPr>
            <a:spLocks noGrp="1"/>
          </p:cNvSpPr>
          <p:nvPr>
            <p:ph type="dt" sz="half" idx="10"/>
          </p:nvPr>
        </p:nvSpPr>
        <p:spPr/>
        <p:txBody>
          <a:bodyPr/>
          <a:lstStyle/>
          <a:p>
            <a:fld id="{38381CD9-A6EF-4C98-8AD9-272BB3A33C88}" type="datetimeFigureOut">
              <a:rPr lang="en-US" smtClean="0"/>
              <a:t>7/14/2021</a:t>
            </a:fld>
            <a:endParaRPr lang="en-US"/>
          </a:p>
        </p:txBody>
      </p:sp>
      <p:sp>
        <p:nvSpPr>
          <p:cNvPr id="5" name="Footer Placeholder 4">
            <a:extLst>
              <a:ext uri="{FF2B5EF4-FFF2-40B4-BE49-F238E27FC236}">
                <a16:creationId xmlns:a16="http://schemas.microsoft.com/office/drawing/2014/main" id="{A029CA4E-F02E-4580-9EF7-F1C50C5BE1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CF96CF-374A-407C-A33E-28FB1ECA4E0B}"/>
              </a:ext>
            </a:extLst>
          </p:cNvPr>
          <p:cNvSpPr>
            <a:spLocks noGrp="1"/>
          </p:cNvSpPr>
          <p:nvPr>
            <p:ph type="sldNum" sz="quarter" idx="12"/>
          </p:nvPr>
        </p:nvSpPr>
        <p:spPr/>
        <p:txBody>
          <a:bodyPr/>
          <a:lstStyle/>
          <a:p>
            <a:fld id="{B9630198-42E1-4744-9C98-285B5A2A69B6}" type="slidenum">
              <a:rPr lang="en-US" smtClean="0"/>
              <a:t>‹#›</a:t>
            </a:fld>
            <a:endParaRPr lang="en-US"/>
          </a:p>
        </p:txBody>
      </p:sp>
    </p:spTree>
    <p:extLst>
      <p:ext uri="{BB962C8B-B14F-4D97-AF65-F5344CB8AC3E}">
        <p14:creationId xmlns:p14="http://schemas.microsoft.com/office/powerpoint/2010/main" val="800112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AF199-BAC4-41EA-B96C-C87ABB4C2E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A48A5A-04F5-4846-AA1B-9EFC729E93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8707AC-CE3F-4152-8DEB-241A4ECB1E7C}"/>
              </a:ext>
            </a:extLst>
          </p:cNvPr>
          <p:cNvSpPr>
            <a:spLocks noGrp="1"/>
          </p:cNvSpPr>
          <p:nvPr>
            <p:ph type="dt" sz="half" idx="10"/>
          </p:nvPr>
        </p:nvSpPr>
        <p:spPr/>
        <p:txBody>
          <a:bodyPr/>
          <a:lstStyle/>
          <a:p>
            <a:fld id="{38381CD9-A6EF-4C98-8AD9-272BB3A33C88}" type="datetimeFigureOut">
              <a:rPr lang="en-US" smtClean="0"/>
              <a:t>7/14/2021</a:t>
            </a:fld>
            <a:endParaRPr lang="en-US"/>
          </a:p>
        </p:txBody>
      </p:sp>
      <p:sp>
        <p:nvSpPr>
          <p:cNvPr id="5" name="Footer Placeholder 4">
            <a:extLst>
              <a:ext uri="{FF2B5EF4-FFF2-40B4-BE49-F238E27FC236}">
                <a16:creationId xmlns:a16="http://schemas.microsoft.com/office/drawing/2014/main" id="{5AD4BD9C-8017-4491-AB1F-4E3E413A5C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051C12-B4DC-4959-8335-2D3A2A37AA7B}"/>
              </a:ext>
            </a:extLst>
          </p:cNvPr>
          <p:cNvSpPr>
            <a:spLocks noGrp="1"/>
          </p:cNvSpPr>
          <p:nvPr>
            <p:ph type="sldNum" sz="quarter" idx="12"/>
          </p:nvPr>
        </p:nvSpPr>
        <p:spPr/>
        <p:txBody>
          <a:bodyPr/>
          <a:lstStyle/>
          <a:p>
            <a:fld id="{B9630198-42E1-4744-9C98-285B5A2A69B6}" type="slidenum">
              <a:rPr lang="en-US" smtClean="0"/>
              <a:t>‹#›</a:t>
            </a:fld>
            <a:endParaRPr lang="en-US"/>
          </a:p>
        </p:txBody>
      </p:sp>
    </p:spTree>
    <p:extLst>
      <p:ext uri="{BB962C8B-B14F-4D97-AF65-F5344CB8AC3E}">
        <p14:creationId xmlns:p14="http://schemas.microsoft.com/office/powerpoint/2010/main" val="190748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153F81-DE26-492B-B392-402AEB60DC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FE4E6E-569E-45D8-8DE0-F0EE0BB6B6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04A50B-07C7-47A7-851B-EEAE9A20F597}"/>
              </a:ext>
            </a:extLst>
          </p:cNvPr>
          <p:cNvSpPr>
            <a:spLocks noGrp="1"/>
          </p:cNvSpPr>
          <p:nvPr>
            <p:ph type="dt" sz="half" idx="10"/>
          </p:nvPr>
        </p:nvSpPr>
        <p:spPr/>
        <p:txBody>
          <a:bodyPr/>
          <a:lstStyle/>
          <a:p>
            <a:fld id="{38381CD9-A6EF-4C98-8AD9-272BB3A33C88}" type="datetimeFigureOut">
              <a:rPr lang="en-US" smtClean="0"/>
              <a:t>7/14/2021</a:t>
            </a:fld>
            <a:endParaRPr lang="en-US"/>
          </a:p>
        </p:txBody>
      </p:sp>
      <p:sp>
        <p:nvSpPr>
          <p:cNvPr id="5" name="Footer Placeholder 4">
            <a:extLst>
              <a:ext uri="{FF2B5EF4-FFF2-40B4-BE49-F238E27FC236}">
                <a16:creationId xmlns:a16="http://schemas.microsoft.com/office/drawing/2014/main" id="{1FA1CE18-8186-48C9-B1CF-BDD6DC8B28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A8A30-63C9-463B-882B-C9E74B3A168A}"/>
              </a:ext>
            </a:extLst>
          </p:cNvPr>
          <p:cNvSpPr>
            <a:spLocks noGrp="1"/>
          </p:cNvSpPr>
          <p:nvPr>
            <p:ph type="sldNum" sz="quarter" idx="12"/>
          </p:nvPr>
        </p:nvSpPr>
        <p:spPr/>
        <p:txBody>
          <a:bodyPr/>
          <a:lstStyle/>
          <a:p>
            <a:fld id="{B9630198-42E1-4744-9C98-285B5A2A69B6}" type="slidenum">
              <a:rPr lang="en-US" smtClean="0"/>
              <a:t>‹#›</a:t>
            </a:fld>
            <a:endParaRPr lang="en-US"/>
          </a:p>
        </p:txBody>
      </p:sp>
    </p:spTree>
    <p:extLst>
      <p:ext uri="{BB962C8B-B14F-4D97-AF65-F5344CB8AC3E}">
        <p14:creationId xmlns:p14="http://schemas.microsoft.com/office/powerpoint/2010/main" val="2750500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2DFCB-836A-4BB2-9410-3C9BC05447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EF45EA-6894-4769-87E5-409965B824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9C6E4E-3AC0-4649-95A8-062FAE291021}"/>
              </a:ext>
            </a:extLst>
          </p:cNvPr>
          <p:cNvSpPr>
            <a:spLocks noGrp="1"/>
          </p:cNvSpPr>
          <p:nvPr>
            <p:ph type="dt" sz="half" idx="10"/>
          </p:nvPr>
        </p:nvSpPr>
        <p:spPr/>
        <p:txBody>
          <a:bodyPr/>
          <a:lstStyle/>
          <a:p>
            <a:fld id="{38381CD9-A6EF-4C98-8AD9-272BB3A33C88}" type="datetimeFigureOut">
              <a:rPr lang="en-US" smtClean="0"/>
              <a:t>7/14/2021</a:t>
            </a:fld>
            <a:endParaRPr lang="en-US"/>
          </a:p>
        </p:txBody>
      </p:sp>
      <p:sp>
        <p:nvSpPr>
          <p:cNvPr id="5" name="Footer Placeholder 4">
            <a:extLst>
              <a:ext uri="{FF2B5EF4-FFF2-40B4-BE49-F238E27FC236}">
                <a16:creationId xmlns:a16="http://schemas.microsoft.com/office/drawing/2014/main" id="{9C2FEB74-F7CD-4450-9659-A5F9542420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1711A-28B4-46DA-8F2B-B1ADF759467A}"/>
              </a:ext>
            </a:extLst>
          </p:cNvPr>
          <p:cNvSpPr>
            <a:spLocks noGrp="1"/>
          </p:cNvSpPr>
          <p:nvPr>
            <p:ph type="sldNum" sz="quarter" idx="12"/>
          </p:nvPr>
        </p:nvSpPr>
        <p:spPr/>
        <p:txBody>
          <a:bodyPr/>
          <a:lstStyle/>
          <a:p>
            <a:fld id="{B9630198-42E1-4744-9C98-285B5A2A69B6}" type="slidenum">
              <a:rPr lang="en-US" smtClean="0"/>
              <a:t>‹#›</a:t>
            </a:fld>
            <a:endParaRPr lang="en-US"/>
          </a:p>
        </p:txBody>
      </p:sp>
    </p:spTree>
    <p:extLst>
      <p:ext uri="{BB962C8B-B14F-4D97-AF65-F5344CB8AC3E}">
        <p14:creationId xmlns:p14="http://schemas.microsoft.com/office/powerpoint/2010/main" val="2013319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4427E-8891-4BD3-97A6-B2D4F444A6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21D27B-8D25-4368-A3D5-5190E9FD2A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C58004-90E4-4051-8FCB-373BD067DC2A}"/>
              </a:ext>
            </a:extLst>
          </p:cNvPr>
          <p:cNvSpPr>
            <a:spLocks noGrp="1"/>
          </p:cNvSpPr>
          <p:nvPr>
            <p:ph type="dt" sz="half" idx="10"/>
          </p:nvPr>
        </p:nvSpPr>
        <p:spPr/>
        <p:txBody>
          <a:bodyPr/>
          <a:lstStyle/>
          <a:p>
            <a:fld id="{38381CD9-A6EF-4C98-8AD9-272BB3A33C88}" type="datetimeFigureOut">
              <a:rPr lang="en-US" smtClean="0"/>
              <a:t>7/14/2021</a:t>
            </a:fld>
            <a:endParaRPr lang="en-US"/>
          </a:p>
        </p:txBody>
      </p:sp>
      <p:sp>
        <p:nvSpPr>
          <p:cNvPr id="5" name="Footer Placeholder 4">
            <a:extLst>
              <a:ext uri="{FF2B5EF4-FFF2-40B4-BE49-F238E27FC236}">
                <a16:creationId xmlns:a16="http://schemas.microsoft.com/office/drawing/2014/main" id="{B05DF91B-321F-4BF3-B718-4A6AD3DE0F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D17143-52F5-47E6-B98A-B67A29805F9A}"/>
              </a:ext>
            </a:extLst>
          </p:cNvPr>
          <p:cNvSpPr>
            <a:spLocks noGrp="1"/>
          </p:cNvSpPr>
          <p:nvPr>
            <p:ph type="sldNum" sz="quarter" idx="12"/>
          </p:nvPr>
        </p:nvSpPr>
        <p:spPr/>
        <p:txBody>
          <a:bodyPr/>
          <a:lstStyle/>
          <a:p>
            <a:fld id="{B9630198-42E1-4744-9C98-285B5A2A69B6}" type="slidenum">
              <a:rPr lang="en-US" smtClean="0"/>
              <a:t>‹#›</a:t>
            </a:fld>
            <a:endParaRPr lang="en-US"/>
          </a:p>
        </p:txBody>
      </p:sp>
    </p:spTree>
    <p:extLst>
      <p:ext uri="{BB962C8B-B14F-4D97-AF65-F5344CB8AC3E}">
        <p14:creationId xmlns:p14="http://schemas.microsoft.com/office/powerpoint/2010/main" val="3043269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5B022-B294-4186-964A-0E9CF32A02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07D63E-EF82-409F-80BE-075B48FF89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FFB1A8-7991-4655-B98B-ED4D0A9711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A7FC06-A2B7-46F2-AF7E-84937233562F}"/>
              </a:ext>
            </a:extLst>
          </p:cNvPr>
          <p:cNvSpPr>
            <a:spLocks noGrp="1"/>
          </p:cNvSpPr>
          <p:nvPr>
            <p:ph type="dt" sz="half" idx="10"/>
          </p:nvPr>
        </p:nvSpPr>
        <p:spPr/>
        <p:txBody>
          <a:bodyPr/>
          <a:lstStyle/>
          <a:p>
            <a:fld id="{38381CD9-A6EF-4C98-8AD9-272BB3A33C88}" type="datetimeFigureOut">
              <a:rPr lang="en-US" smtClean="0"/>
              <a:t>7/14/2021</a:t>
            </a:fld>
            <a:endParaRPr lang="en-US"/>
          </a:p>
        </p:txBody>
      </p:sp>
      <p:sp>
        <p:nvSpPr>
          <p:cNvPr id="6" name="Footer Placeholder 5">
            <a:extLst>
              <a:ext uri="{FF2B5EF4-FFF2-40B4-BE49-F238E27FC236}">
                <a16:creationId xmlns:a16="http://schemas.microsoft.com/office/drawing/2014/main" id="{D1E63B05-771E-4207-82A8-5E9A38C8BE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C52547-1E5C-4997-83F0-CABA3383351C}"/>
              </a:ext>
            </a:extLst>
          </p:cNvPr>
          <p:cNvSpPr>
            <a:spLocks noGrp="1"/>
          </p:cNvSpPr>
          <p:nvPr>
            <p:ph type="sldNum" sz="quarter" idx="12"/>
          </p:nvPr>
        </p:nvSpPr>
        <p:spPr/>
        <p:txBody>
          <a:bodyPr/>
          <a:lstStyle/>
          <a:p>
            <a:fld id="{B9630198-42E1-4744-9C98-285B5A2A69B6}" type="slidenum">
              <a:rPr lang="en-US" smtClean="0"/>
              <a:t>‹#›</a:t>
            </a:fld>
            <a:endParaRPr lang="en-US"/>
          </a:p>
        </p:txBody>
      </p:sp>
    </p:spTree>
    <p:extLst>
      <p:ext uri="{BB962C8B-B14F-4D97-AF65-F5344CB8AC3E}">
        <p14:creationId xmlns:p14="http://schemas.microsoft.com/office/powerpoint/2010/main" val="468269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EFA1C-F2CF-4F1F-9B9E-241AEDDD93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6EAE58-2743-4183-8C4D-B7E99DE94D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F8BE68-0524-4A93-87F5-88A49CEA6C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783774-1A63-4917-9CFB-0D0099CA69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A940CF-F74C-459E-8A80-40CE84E092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1504C2-41E3-4FCA-B65F-AB4CFE67DB49}"/>
              </a:ext>
            </a:extLst>
          </p:cNvPr>
          <p:cNvSpPr>
            <a:spLocks noGrp="1"/>
          </p:cNvSpPr>
          <p:nvPr>
            <p:ph type="dt" sz="half" idx="10"/>
          </p:nvPr>
        </p:nvSpPr>
        <p:spPr/>
        <p:txBody>
          <a:bodyPr/>
          <a:lstStyle/>
          <a:p>
            <a:fld id="{38381CD9-A6EF-4C98-8AD9-272BB3A33C88}" type="datetimeFigureOut">
              <a:rPr lang="en-US" smtClean="0"/>
              <a:t>7/14/2021</a:t>
            </a:fld>
            <a:endParaRPr lang="en-US"/>
          </a:p>
        </p:txBody>
      </p:sp>
      <p:sp>
        <p:nvSpPr>
          <p:cNvPr id="8" name="Footer Placeholder 7">
            <a:extLst>
              <a:ext uri="{FF2B5EF4-FFF2-40B4-BE49-F238E27FC236}">
                <a16:creationId xmlns:a16="http://schemas.microsoft.com/office/drawing/2014/main" id="{0BF9316E-A2C1-4641-B22A-1E112C4732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614CEB-71CD-4DB0-A135-E6529F33C19E}"/>
              </a:ext>
            </a:extLst>
          </p:cNvPr>
          <p:cNvSpPr>
            <a:spLocks noGrp="1"/>
          </p:cNvSpPr>
          <p:nvPr>
            <p:ph type="sldNum" sz="quarter" idx="12"/>
          </p:nvPr>
        </p:nvSpPr>
        <p:spPr/>
        <p:txBody>
          <a:bodyPr/>
          <a:lstStyle/>
          <a:p>
            <a:fld id="{B9630198-42E1-4744-9C98-285B5A2A69B6}" type="slidenum">
              <a:rPr lang="en-US" smtClean="0"/>
              <a:t>‹#›</a:t>
            </a:fld>
            <a:endParaRPr lang="en-US"/>
          </a:p>
        </p:txBody>
      </p:sp>
    </p:spTree>
    <p:extLst>
      <p:ext uri="{BB962C8B-B14F-4D97-AF65-F5344CB8AC3E}">
        <p14:creationId xmlns:p14="http://schemas.microsoft.com/office/powerpoint/2010/main" val="3867365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92E63-EA76-4177-B75F-EC28324930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2F9320-BF97-4052-980E-A0B7E1E0C7E9}"/>
              </a:ext>
            </a:extLst>
          </p:cNvPr>
          <p:cNvSpPr>
            <a:spLocks noGrp="1"/>
          </p:cNvSpPr>
          <p:nvPr>
            <p:ph type="dt" sz="half" idx="10"/>
          </p:nvPr>
        </p:nvSpPr>
        <p:spPr/>
        <p:txBody>
          <a:bodyPr/>
          <a:lstStyle/>
          <a:p>
            <a:fld id="{38381CD9-A6EF-4C98-8AD9-272BB3A33C88}" type="datetimeFigureOut">
              <a:rPr lang="en-US" smtClean="0"/>
              <a:t>7/14/2021</a:t>
            </a:fld>
            <a:endParaRPr lang="en-US"/>
          </a:p>
        </p:txBody>
      </p:sp>
      <p:sp>
        <p:nvSpPr>
          <p:cNvPr id="4" name="Footer Placeholder 3">
            <a:extLst>
              <a:ext uri="{FF2B5EF4-FFF2-40B4-BE49-F238E27FC236}">
                <a16:creationId xmlns:a16="http://schemas.microsoft.com/office/drawing/2014/main" id="{8FD2015C-7045-48A1-9B3B-BD0CDF57DE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638563-D740-41B4-B293-E6F9FBD0E271}"/>
              </a:ext>
            </a:extLst>
          </p:cNvPr>
          <p:cNvSpPr>
            <a:spLocks noGrp="1"/>
          </p:cNvSpPr>
          <p:nvPr>
            <p:ph type="sldNum" sz="quarter" idx="12"/>
          </p:nvPr>
        </p:nvSpPr>
        <p:spPr/>
        <p:txBody>
          <a:bodyPr/>
          <a:lstStyle/>
          <a:p>
            <a:fld id="{B9630198-42E1-4744-9C98-285B5A2A69B6}" type="slidenum">
              <a:rPr lang="en-US" smtClean="0"/>
              <a:t>‹#›</a:t>
            </a:fld>
            <a:endParaRPr lang="en-US"/>
          </a:p>
        </p:txBody>
      </p:sp>
    </p:spTree>
    <p:extLst>
      <p:ext uri="{BB962C8B-B14F-4D97-AF65-F5344CB8AC3E}">
        <p14:creationId xmlns:p14="http://schemas.microsoft.com/office/powerpoint/2010/main" val="2894487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AB0F2A-117A-4766-B184-83B5B8AA1EFF}"/>
              </a:ext>
            </a:extLst>
          </p:cNvPr>
          <p:cNvSpPr>
            <a:spLocks noGrp="1"/>
          </p:cNvSpPr>
          <p:nvPr>
            <p:ph type="dt" sz="half" idx="10"/>
          </p:nvPr>
        </p:nvSpPr>
        <p:spPr/>
        <p:txBody>
          <a:bodyPr/>
          <a:lstStyle/>
          <a:p>
            <a:fld id="{38381CD9-A6EF-4C98-8AD9-272BB3A33C88}" type="datetimeFigureOut">
              <a:rPr lang="en-US" smtClean="0"/>
              <a:t>7/14/2021</a:t>
            </a:fld>
            <a:endParaRPr lang="en-US"/>
          </a:p>
        </p:txBody>
      </p:sp>
      <p:sp>
        <p:nvSpPr>
          <p:cNvPr id="3" name="Footer Placeholder 2">
            <a:extLst>
              <a:ext uri="{FF2B5EF4-FFF2-40B4-BE49-F238E27FC236}">
                <a16:creationId xmlns:a16="http://schemas.microsoft.com/office/drawing/2014/main" id="{82197A77-582C-40FD-BB13-2DB75904C1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67FDE6-C966-4EEC-B896-02600DCC633B}"/>
              </a:ext>
            </a:extLst>
          </p:cNvPr>
          <p:cNvSpPr>
            <a:spLocks noGrp="1"/>
          </p:cNvSpPr>
          <p:nvPr>
            <p:ph type="sldNum" sz="quarter" idx="12"/>
          </p:nvPr>
        </p:nvSpPr>
        <p:spPr/>
        <p:txBody>
          <a:bodyPr/>
          <a:lstStyle/>
          <a:p>
            <a:fld id="{B9630198-42E1-4744-9C98-285B5A2A69B6}" type="slidenum">
              <a:rPr lang="en-US" smtClean="0"/>
              <a:t>‹#›</a:t>
            </a:fld>
            <a:endParaRPr lang="en-US"/>
          </a:p>
        </p:txBody>
      </p:sp>
    </p:spTree>
    <p:extLst>
      <p:ext uri="{BB962C8B-B14F-4D97-AF65-F5344CB8AC3E}">
        <p14:creationId xmlns:p14="http://schemas.microsoft.com/office/powerpoint/2010/main" val="3478816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1351C-ADF7-49F4-BDCE-408F510DFE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91B84B-EE50-47FA-A8C9-290BB2ECCB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78B915-709D-4642-9947-A48B35E50E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F98B55-159F-4293-93DF-A94A4CE0B9DC}"/>
              </a:ext>
            </a:extLst>
          </p:cNvPr>
          <p:cNvSpPr>
            <a:spLocks noGrp="1"/>
          </p:cNvSpPr>
          <p:nvPr>
            <p:ph type="dt" sz="half" idx="10"/>
          </p:nvPr>
        </p:nvSpPr>
        <p:spPr/>
        <p:txBody>
          <a:bodyPr/>
          <a:lstStyle/>
          <a:p>
            <a:fld id="{38381CD9-A6EF-4C98-8AD9-272BB3A33C88}" type="datetimeFigureOut">
              <a:rPr lang="en-US" smtClean="0"/>
              <a:t>7/14/2021</a:t>
            </a:fld>
            <a:endParaRPr lang="en-US"/>
          </a:p>
        </p:txBody>
      </p:sp>
      <p:sp>
        <p:nvSpPr>
          <p:cNvPr id="6" name="Footer Placeholder 5">
            <a:extLst>
              <a:ext uri="{FF2B5EF4-FFF2-40B4-BE49-F238E27FC236}">
                <a16:creationId xmlns:a16="http://schemas.microsoft.com/office/drawing/2014/main" id="{F2BD8048-998E-48F7-B2D5-C6CEF3F36C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33E11F-6320-4186-A1D2-FED31978E68A}"/>
              </a:ext>
            </a:extLst>
          </p:cNvPr>
          <p:cNvSpPr>
            <a:spLocks noGrp="1"/>
          </p:cNvSpPr>
          <p:nvPr>
            <p:ph type="sldNum" sz="quarter" idx="12"/>
          </p:nvPr>
        </p:nvSpPr>
        <p:spPr/>
        <p:txBody>
          <a:bodyPr/>
          <a:lstStyle/>
          <a:p>
            <a:fld id="{B9630198-42E1-4744-9C98-285B5A2A69B6}" type="slidenum">
              <a:rPr lang="en-US" smtClean="0"/>
              <a:t>‹#›</a:t>
            </a:fld>
            <a:endParaRPr lang="en-US"/>
          </a:p>
        </p:txBody>
      </p:sp>
    </p:spTree>
    <p:extLst>
      <p:ext uri="{BB962C8B-B14F-4D97-AF65-F5344CB8AC3E}">
        <p14:creationId xmlns:p14="http://schemas.microsoft.com/office/powerpoint/2010/main" val="3482406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D755B-784E-407B-8FE9-EB7B3A55A3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03F323-0477-4C5C-8C0A-F16A32EF5F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782E51-57B2-44E0-8092-17765F7A2C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39945A-48E8-4AFD-A61A-4B4989FF2BB6}"/>
              </a:ext>
            </a:extLst>
          </p:cNvPr>
          <p:cNvSpPr>
            <a:spLocks noGrp="1"/>
          </p:cNvSpPr>
          <p:nvPr>
            <p:ph type="dt" sz="half" idx="10"/>
          </p:nvPr>
        </p:nvSpPr>
        <p:spPr/>
        <p:txBody>
          <a:bodyPr/>
          <a:lstStyle/>
          <a:p>
            <a:fld id="{38381CD9-A6EF-4C98-8AD9-272BB3A33C88}" type="datetimeFigureOut">
              <a:rPr lang="en-US" smtClean="0"/>
              <a:t>7/14/2021</a:t>
            </a:fld>
            <a:endParaRPr lang="en-US"/>
          </a:p>
        </p:txBody>
      </p:sp>
      <p:sp>
        <p:nvSpPr>
          <p:cNvPr id="6" name="Footer Placeholder 5">
            <a:extLst>
              <a:ext uri="{FF2B5EF4-FFF2-40B4-BE49-F238E27FC236}">
                <a16:creationId xmlns:a16="http://schemas.microsoft.com/office/drawing/2014/main" id="{453650BA-B821-4EF7-8837-8D7B7513DA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DD82F2-04DA-4C94-BDF4-A0B77A345B3F}"/>
              </a:ext>
            </a:extLst>
          </p:cNvPr>
          <p:cNvSpPr>
            <a:spLocks noGrp="1"/>
          </p:cNvSpPr>
          <p:nvPr>
            <p:ph type="sldNum" sz="quarter" idx="12"/>
          </p:nvPr>
        </p:nvSpPr>
        <p:spPr/>
        <p:txBody>
          <a:bodyPr/>
          <a:lstStyle/>
          <a:p>
            <a:fld id="{B9630198-42E1-4744-9C98-285B5A2A69B6}" type="slidenum">
              <a:rPr lang="en-US" smtClean="0"/>
              <a:t>‹#›</a:t>
            </a:fld>
            <a:endParaRPr lang="en-US"/>
          </a:p>
        </p:txBody>
      </p:sp>
    </p:spTree>
    <p:extLst>
      <p:ext uri="{BB962C8B-B14F-4D97-AF65-F5344CB8AC3E}">
        <p14:creationId xmlns:p14="http://schemas.microsoft.com/office/powerpoint/2010/main" val="1318340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FCB573-5816-4172-80D1-ACFEF5CF93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F98BA6-7E59-4D99-B59B-5B2D46856A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2EFFAB-3F6B-4AE5-B43D-F56EB0C4B2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381CD9-A6EF-4C98-8AD9-272BB3A33C88}" type="datetimeFigureOut">
              <a:rPr lang="en-US" smtClean="0"/>
              <a:t>7/14/2021</a:t>
            </a:fld>
            <a:endParaRPr lang="en-US"/>
          </a:p>
        </p:txBody>
      </p:sp>
      <p:sp>
        <p:nvSpPr>
          <p:cNvPr id="5" name="Footer Placeholder 4">
            <a:extLst>
              <a:ext uri="{FF2B5EF4-FFF2-40B4-BE49-F238E27FC236}">
                <a16:creationId xmlns:a16="http://schemas.microsoft.com/office/drawing/2014/main" id="{ED1F948A-A18B-49D8-B837-AFECDAFFD9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5EFAB2-FBCD-452B-9D24-C39B6A94F6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630198-42E1-4744-9C98-285B5A2A69B6}" type="slidenum">
              <a:rPr lang="en-US" smtClean="0"/>
              <a:t>‹#›</a:t>
            </a:fld>
            <a:endParaRPr lang="en-US"/>
          </a:p>
        </p:txBody>
      </p:sp>
    </p:spTree>
    <p:extLst>
      <p:ext uri="{BB962C8B-B14F-4D97-AF65-F5344CB8AC3E}">
        <p14:creationId xmlns:p14="http://schemas.microsoft.com/office/powerpoint/2010/main" val="581468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mailto:support@iliff.edu" TargetMode="External"/><Relationship Id="rId1" Type="http://schemas.openxmlformats.org/officeDocument/2006/relationships/slideLayout" Target="../slideLayouts/slideLayout4.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9.x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2A10-218D-4876-8E87-DC29F5352AA2}"/>
              </a:ext>
            </a:extLst>
          </p:cNvPr>
          <p:cNvSpPr>
            <a:spLocks noGrp="1"/>
          </p:cNvSpPr>
          <p:nvPr>
            <p:ph type="ctrTitle"/>
          </p:nvPr>
        </p:nvSpPr>
        <p:spPr/>
        <p:txBody>
          <a:bodyPr/>
          <a:lstStyle/>
          <a:p>
            <a:r>
              <a:rPr lang="en-US" dirty="0"/>
              <a:t>IST 2012 Pastoral Theology and Care</a:t>
            </a:r>
          </a:p>
        </p:txBody>
      </p:sp>
      <p:sp>
        <p:nvSpPr>
          <p:cNvPr id="3" name="Subtitle 2">
            <a:extLst>
              <a:ext uri="{FF2B5EF4-FFF2-40B4-BE49-F238E27FC236}">
                <a16:creationId xmlns:a16="http://schemas.microsoft.com/office/drawing/2014/main" id="{3E19DE1A-43CF-4D09-A96E-AFFFF30DF952}"/>
              </a:ext>
            </a:extLst>
          </p:cNvPr>
          <p:cNvSpPr>
            <a:spLocks noGrp="1"/>
          </p:cNvSpPr>
          <p:nvPr>
            <p:ph type="subTitle" idx="1"/>
          </p:nvPr>
        </p:nvSpPr>
        <p:spPr/>
        <p:txBody>
          <a:bodyPr>
            <a:normAutofit/>
          </a:bodyPr>
          <a:lstStyle/>
          <a:p>
            <a:r>
              <a:rPr lang="en-US" sz="6000" dirty="0"/>
              <a:t>Fall, 2021</a:t>
            </a:r>
          </a:p>
        </p:txBody>
      </p:sp>
    </p:spTree>
    <p:extLst>
      <p:ext uri="{BB962C8B-B14F-4D97-AF65-F5344CB8AC3E}">
        <p14:creationId xmlns:p14="http://schemas.microsoft.com/office/powerpoint/2010/main" val="1270667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D9A6303-5563-4B20-979C-D4B28B5BFEF4}"/>
              </a:ext>
            </a:extLst>
          </p:cNvPr>
          <p:cNvSpPr txBox="1"/>
          <p:nvPr/>
        </p:nvSpPr>
        <p:spPr>
          <a:xfrm>
            <a:off x="630936" y="639520"/>
            <a:ext cx="3429000" cy="171907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600" b="1" i="0" u="none" strike="noStrike" kern="1200" baseline="0">
                <a:solidFill>
                  <a:schemeClr val="tx1"/>
                </a:solidFill>
                <a:latin typeface="+mj-lt"/>
                <a:ea typeface="+mj-ea"/>
                <a:cs typeface="+mj-cs"/>
              </a:rPr>
              <a:t>Spiritual Care Conversations</a:t>
            </a:r>
            <a:endParaRPr lang="en-US" sz="4600" kern="1200">
              <a:solidFill>
                <a:schemeClr val="tx1"/>
              </a:solidFill>
              <a:latin typeface="+mj-lt"/>
              <a:ea typeface="+mj-ea"/>
              <a:cs typeface="+mj-cs"/>
            </a:endParaRPr>
          </a:p>
        </p:txBody>
      </p:sp>
      <p:sp>
        <p:nvSpPr>
          <p:cNvPr id="15"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8EE1450-64B1-4614-B5CD-8663A811DBFC}"/>
              </a:ext>
            </a:extLst>
          </p:cNvPr>
          <p:cNvSpPr txBox="1"/>
          <p:nvPr/>
        </p:nvSpPr>
        <p:spPr>
          <a:xfrm>
            <a:off x="630936" y="2807208"/>
            <a:ext cx="3429000" cy="341071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200" b="0" i="0" u="none" strike="noStrike" baseline="0"/>
              <a:t>You will have the opportunity to practice being the spiritual </a:t>
            </a:r>
            <a:r>
              <a:rPr lang="en-US" sz="2200" b="1" i="1" u="none" strike="noStrike" baseline="0"/>
              <a:t>caregiver </a:t>
            </a:r>
            <a:r>
              <a:rPr lang="en-US" sz="2200" b="0" i="0" u="none" strike="noStrike" baseline="0"/>
              <a:t>in one conversation.</a:t>
            </a:r>
          </a:p>
          <a:p>
            <a:pPr indent="-228600">
              <a:lnSpc>
                <a:spcPct val="90000"/>
              </a:lnSpc>
              <a:spcAft>
                <a:spcPts val="600"/>
              </a:spcAft>
              <a:buFont typeface="Arial" panose="020B0604020202020204" pitchFamily="34" charset="0"/>
              <a:buChar char="•"/>
            </a:pPr>
            <a:r>
              <a:rPr lang="en-US" sz="2200" b="0" i="0" u="none" strike="noStrike" baseline="0"/>
              <a:t>You will be the </a:t>
            </a:r>
            <a:r>
              <a:rPr lang="en-US" sz="2200" b="1" i="1" u="none" strike="noStrike" baseline="0"/>
              <a:t>care seeker </a:t>
            </a:r>
            <a:r>
              <a:rPr lang="en-US" sz="2200" b="0" i="0" u="none" strike="noStrike" baseline="0"/>
              <a:t>in the other conversation.</a:t>
            </a:r>
            <a:endParaRPr lang="en-US" sz="2200"/>
          </a:p>
        </p:txBody>
      </p:sp>
      <p:pic>
        <p:nvPicPr>
          <p:cNvPr id="8" name="Picture 7">
            <a:extLst>
              <a:ext uri="{FF2B5EF4-FFF2-40B4-BE49-F238E27FC236}">
                <a16:creationId xmlns:a16="http://schemas.microsoft.com/office/drawing/2014/main" id="{39D899D7-4E5C-4AF7-A0DA-5AAD5224A979}"/>
              </a:ext>
            </a:extLst>
          </p:cNvPr>
          <p:cNvPicPr>
            <a:picLocks noChangeAspect="1"/>
          </p:cNvPicPr>
          <p:nvPr/>
        </p:nvPicPr>
        <p:blipFill>
          <a:blip r:embed="rId2"/>
          <a:stretch>
            <a:fillRect/>
          </a:stretch>
        </p:blipFill>
        <p:spPr>
          <a:xfrm>
            <a:off x="4654296" y="1140056"/>
            <a:ext cx="6903720" cy="4577888"/>
          </a:xfrm>
          <a:prstGeom prst="rect">
            <a:avLst/>
          </a:prstGeom>
        </p:spPr>
      </p:pic>
    </p:spTree>
    <p:extLst>
      <p:ext uri="{BB962C8B-B14F-4D97-AF65-F5344CB8AC3E}">
        <p14:creationId xmlns:p14="http://schemas.microsoft.com/office/powerpoint/2010/main" val="2653174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9D518-63F4-4AE2-B299-024BA675C723}"/>
              </a:ext>
            </a:extLst>
          </p:cNvPr>
          <p:cNvSpPr>
            <a:spLocks noGrp="1"/>
          </p:cNvSpPr>
          <p:nvPr>
            <p:ph type="title"/>
          </p:nvPr>
        </p:nvSpPr>
        <p:spPr>
          <a:xfrm>
            <a:off x="0" y="1"/>
            <a:ext cx="11197389" cy="1363577"/>
          </a:xfrm>
        </p:spPr>
        <p:txBody>
          <a:bodyPr>
            <a:normAutofit/>
          </a:bodyPr>
          <a:lstStyle/>
          <a:p>
            <a:r>
              <a:rPr lang="en-US" sz="4800" b="1" i="0" u="none" strike="noStrike" baseline="0" dirty="0">
                <a:solidFill>
                  <a:srgbClr val="000000"/>
                </a:solidFill>
                <a:latin typeface="Calibri" panose="020F0502020204030204" pitchFamily="34" charset="0"/>
              </a:rPr>
              <a:t>Spiritual Care Conversations</a:t>
            </a:r>
            <a:endParaRPr lang="en-US" sz="4800" dirty="0"/>
          </a:p>
        </p:txBody>
      </p:sp>
      <p:sp>
        <p:nvSpPr>
          <p:cNvPr id="3" name="Content Placeholder 2">
            <a:extLst>
              <a:ext uri="{FF2B5EF4-FFF2-40B4-BE49-F238E27FC236}">
                <a16:creationId xmlns:a16="http://schemas.microsoft.com/office/drawing/2014/main" id="{09BE49BC-EAC9-419B-9557-3449348B96FF}"/>
              </a:ext>
            </a:extLst>
          </p:cNvPr>
          <p:cNvSpPr>
            <a:spLocks noGrp="1"/>
          </p:cNvSpPr>
          <p:nvPr>
            <p:ph idx="1"/>
          </p:nvPr>
        </p:nvSpPr>
        <p:spPr>
          <a:xfrm>
            <a:off x="352926" y="1363578"/>
            <a:ext cx="11839074" cy="5494421"/>
          </a:xfrm>
        </p:spPr>
        <p:txBody>
          <a:bodyPr>
            <a:normAutofit fontScale="92500"/>
          </a:bodyPr>
          <a:lstStyle/>
          <a:p>
            <a:pPr marL="0" marR="0" indent="0">
              <a:lnSpc>
                <a:spcPct val="107000"/>
              </a:lnSpc>
              <a:spcBef>
                <a:spcPts val="0"/>
              </a:spcBef>
              <a:spcAft>
                <a:spcPts val="800"/>
              </a:spcAft>
              <a:buNone/>
            </a:pPr>
            <a:r>
              <a:rPr lang="en-US" sz="2400" dirty="0">
                <a:effectLst/>
                <a:ea typeface="Times New Roman" panose="02020603050405020304" pitchFamily="18" charset="0"/>
                <a:cs typeface="Times New Roman" panose="02020603050405020304" pitchFamily="18" charset="0"/>
              </a:rPr>
              <a:t>W4 Spiritual Care Conversation Assignment: </a:t>
            </a:r>
            <a:r>
              <a:rPr lang="en-US" sz="2400" dirty="0">
                <a:solidFill>
                  <a:srgbClr val="FF0000"/>
                </a:solidFill>
                <a:effectLst/>
                <a:ea typeface="Times New Roman" panose="02020603050405020304" pitchFamily="18" charset="0"/>
                <a:cs typeface="Times New Roman" panose="02020603050405020304" pitchFamily="18" charset="0"/>
              </a:rPr>
              <a:t>Find a partner</a:t>
            </a:r>
            <a:endParaRPr lang="en-US" sz="2400" dirty="0">
              <a:solidFill>
                <a:srgbClr val="FF0000"/>
              </a:solidFill>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dirty="0">
                <a:effectLst/>
                <a:ea typeface="Times New Roman" panose="02020603050405020304" pitchFamily="18" charset="0"/>
                <a:cs typeface="Times New Roman" panose="02020603050405020304" pitchFamily="18" charset="0"/>
              </a:rPr>
              <a:t>W5 During our gathering days classes you will meet you’re your partner and record two conversations of approximately 15 minutes each (one in which you guide the conversation as the care giver; the other in which you share an experience as the care receiver</a:t>
            </a:r>
            <a:endParaRPr lang="en-US" sz="2400" dirty="0">
              <a:solidFill>
                <a:srgbClr val="FF0000"/>
              </a:solidFill>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dirty="0">
                <a:effectLst/>
                <a:ea typeface="Times New Roman" panose="02020603050405020304" pitchFamily="18" charset="0"/>
                <a:cs typeface="Times New Roman" panose="02020603050405020304" pitchFamily="18" charset="0"/>
              </a:rPr>
              <a:t>W7 </a:t>
            </a:r>
            <a:r>
              <a:rPr lang="en-US" sz="2400" dirty="0">
                <a:solidFill>
                  <a:srgbClr val="FF0000"/>
                </a:solidFill>
                <a:effectLst/>
                <a:ea typeface="Times New Roman" panose="02020603050405020304" pitchFamily="18" charset="0"/>
                <a:cs typeface="Times New Roman" panose="02020603050405020304" pitchFamily="18" charset="0"/>
              </a:rPr>
              <a:t>Record two 15 to 20-minute spiritual care conversations </a:t>
            </a:r>
            <a:r>
              <a:rPr lang="en-US" sz="2400" dirty="0">
                <a:effectLst/>
                <a:ea typeface="Times New Roman" panose="02020603050405020304" pitchFamily="18" charset="0"/>
                <a:cs typeface="Times New Roman" panose="02020603050405020304" pitchFamily="18" charset="0"/>
              </a:rPr>
              <a:t>with your learning partner. In one conversation, you will be the spiritual caregiver, and in the other conversation, you will be the spiritual care seeker. This conversation will be a sequel to your week 5 conversations, with an opportunity to further explore calming spiritual practices, as well as values and meanings about your experience.</a:t>
            </a:r>
            <a:endParaRPr lang="en-US" sz="24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dirty="0">
                <a:effectLst/>
                <a:ea typeface="Times New Roman" panose="02020603050405020304" pitchFamily="18" charset="0"/>
                <a:cs typeface="Times New Roman" panose="02020603050405020304" pitchFamily="18" charset="0"/>
              </a:rPr>
              <a:t>W8 </a:t>
            </a:r>
            <a:r>
              <a:rPr lang="en-US" sz="2400" dirty="0">
                <a:solidFill>
                  <a:srgbClr val="FF0000"/>
                </a:solidFill>
                <a:effectLst/>
                <a:ea typeface="Times New Roman" panose="02020603050405020304" pitchFamily="18" charset="0"/>
                <a:cs typeface="Times New Roman" panose="02020603050405020304" pitchFamily="18" charset="0"/>
              </a:rPr>
              <a:t>Spiritual Care Conversation Reflection Assignment</a:t>
            </a:r>
            <a:r>
              <a:rPr lang="en-US" sz="2400" dirty="0">
                <a:effectLst/>
                <a:ea typeface="Times New Roman" panose="02020603050405020304" pitchFamily="18" charset="0"/>
                <a:cs typeface="Times New Roman" panose="02020603050405020304" pitchFamily="18" charset="0"/>
              </a:rPr>
              <a:t>: how you did/did not demonstrate course learning outcomes in this spiritual care conversation. Upload your spiritual caregiver video and your reflections to </a:t>
            </a:r>
            <a:r>
              <a:rPr lang="en-US" sz="2400" b="1" dirty="0">
                <a:effectLst/>
                <a:ea typeface="Times New Roman" panose="02020603050405020304" pitchFamily="18" charset="0"/>
                <a:cs typeface="Times New Roman" panose="02020603050405020304" pitchFamily="18" charset="0"/>
              </a:rPr>
              <a:t>(1)</a:t>
            </a:r>
            <a:r>
              <a:rPr lang="en-US" sz="2400" dirty="0">
                <a:effectLst/>
                <a:ea typeface="Times New Roman" panose="02020603050405020304" pitchFamily="18" charset="0"/>
                <a:cs typeface="Times New Roman" panose="02020603050405020304" pitchFamily="18" charset="0"/>
              </a:rPr>
              <a:t> the Week 8 Assignment </a:t>
            </a:r>
            <a:r>
              <a:rPr lang="en-US" sz="2400" b="1" dirty="0">
                <a:effectLst/>
                <a:ea typeface="Times New Roman" panose="02020603050405020304" pitchFamily="18" charset="0"/>
                <a:cs typeface="Times New Roman" panose="02020603050405020304" pitchFamily="18" charset="0"/>
              </a:rPr>
              <a:t>and</a:t>
            </a:r>
            <a:r>
              <a:rPr lang="en-US" sz="2400" dirty="0">
                <a:effectLst/>
                <a:ea typeface="Times New Roman" panose="02020603050405020304" pitchFamily="18" charset="0"/>
                <a:cs typeface="Times New Roman" panose="02020603050405020304" pitchFamily="18" charset="0"/>
              </a:rPr>
              <a:t> </a:t>
            </a:r>
            <a:r>
              <a:rPr lang="en-US" sz="2400" b="1" dirty="0">
                <a:effectLst/>
                <a:ea typeface="Times New Roman" panose="02020603050405020304" pitchFamily="18" charset="0"/>
                <a:cs typeface="Times New Roman" panose="02020603050405020304" pitchFamily="18" charset="0"/>
              </a:rPr>
              <a:t>(2)</a:t>
            </a:r>
            <a:r>
              <a:rPr lang="en-US" sz="2400" dirty="0">
                <a:effectLst/>
                <a:ea typeface="Times New Roman" panose="02020603050405020304" pitchFamily="18" charset="0"/>
                <a:cs typeface="Times New Roman" panose="02020603050405020304" pitchFamily="18" charset="0"/>
              </a:rPr>
              <a:t> to the Week 9 Spiritual Care Discussion Group Page</a:t>
            </a:r>
            <a:endParaRPr lang="en-US" sz="24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400" dirty="0">
                <a:effectLst/>
                <a:ea typeface="Times New Roman" panose="02020603050405020304" pitchFamily="18" charset="0"/>
                <a:cs typeface="Times New Roman" panose="02020603050405020304" pitchFamily="18" charset="0"/>
              </a:rPr>
              <a:t>W9 </a:t>
            </a:r>
            <a:r>
              <a:rPr lang="en-US" sz="2400" dirty="0">
                <a:solidFill>
                  <a:srgbClr val="FF0000"/>
                </a:solidFill>
                <a:effectLst/>
                <a:ea typeface="Times New Roman" panose="02020603050405020304" pitchFamily="18" charset="0"/>
                <a:cs typeface="Times New Roman" panose="02020603050405020304" pitchFamily="18" charset="0"/>
              </a:rPr>
              <a:t>Read the three assignments of your discussion group participants </a:t>
            </a:r>
            <a:r>
              <a:rPr lang="en-US" sz="2400" dirty="0">
                <a:effectLst/>
                <a:ea typeface="Times New Roman" panose="02020603050405020304" pitchFamily="18" charset="0"/>
                <a:cs typeface="Times New Roman" panose="02020603050405020304" pitchFamily="18" charset="0"/>
              </a:rPr>
              <a:t>(including your partner’s)</a:t>
            </a:r>
            <a:r>
              <a:rPr lang="en-US" sz="2400" dirty="0">
                <a:ea typeface="Times New Roman" panose="02020603050405020304" pitchFamily="18" charset="0"/>
                <a:cs typeface="Times New Roman" panose="02020603050405020304" pitchFamily="18" charset="0"/>
              </a:rPr>
              <a:t>. </a:t>
            </a:r>
            <a:r>
              <a:rPr lang="en-US" sz="2400" dirty="0">
                <a:effectLst/>
                <a:ea typeface="Times New Roman" panose="02020603050405020304" pitchFamily="18" charset="0"/>
                <a:cs typeface="Times New Roman" panose="02020603050405020304" pitchFamily="18" charset="0"/>
              </a:rPr>
              <a:t>Post your reflections to the Week 9 Discussion Forum</a:t>
            </a:r>
            <a:endParaRPr lang="en-US" sz="2400" dirty="0">
              <a:effectLst/>
              <a:ea typeface="Calibri" panose="020F0502020204030204" pitchFamily="34" charset="0"/>
              <a:cs typeface="Times New Roman" panose="02020603050405020304" pitchFamily="18" charset="0"/>
            </a:endParaRPr>
          </a:p>
          <a:p>
            <a:endParaRPr lang="en-US" sz="1800" b="0" i="0" u="none" strike="noStrike" baseline="0" dirty="0">
              <a:solidFill>
                <a:srgbClr val="000000"/>
              </a:solidFill>
              <a:latin typeface="Calibri" panose="020F0502020204030204" pitchFamily="34" charset="0"/>
            </a:endParaRPr>
          </a:p>
          <a:p>
            <a:endParaRPr lang="en-US" sz="18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983272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20FDA-A7F1-4372-A1C6-735B9CE20662}"/>
              </a:ext>
            </a:extLst>
          </p:cNvPr>
          <p:cNvSpPr>
            <a:spLocks noGrp="1"/>
          </p:cNvSpPr>
          <p:nvPr>
            <p:ph type="title"/>
          </p:nvPr>
        </p:nvSpPr>
        <p:spPr/>
        <p:txBody>
          <a:bodyPr>
            <a:normAutofit/>
          </a:bodyPr>
          <a:lstStyle/>
          <a:p>
            <a:r>
              <a:rPr lang="en-US" sz="4800" b="1" i="0" u="none" strike="noStrike" baseline="0" dirty="0">
                <a:solidFill>
                  <a:srgbClr val="000000"/>
                </a:solidFill>
                <a:latin typeface="Calibri" panose="020F0502020204030204" pitchFamily="34" charset="0"/>
              </a:rPr>
              <a:t>Spiritual Care Conversations</a:t>
            </a:r>
            <a:endParaRPr lang="en-US" sz="4800" dirty="0"/>
          </a:p>
        </p:txBody>
      </p:sp>
      <p:sp>
        <p:nvSpPr>
          <p:cNvPr id="3" name="Content Placeholder 2">
            <a:extLst>
              <a:ext uri="{FF2B5EF4-FFF2-40B4-BE49-F238E27FC236}">
                <a16:creationId xmlns:a16="http://schemas.microsoft.com/office/drawing/2014/main" id="{67F410BB-1860-494C-AE6D-3F6C0195991D}"/>
              </a:ext>
            </a:extLst>
          </p:cNvPr>
          <p:cNvSpPr>
            <a:spLocks noGrp="1"/>
          </p:cNvSpPr>
          <p:nvPr>
            <p:ph idx="1"/>
          </p:nvPr>
        </p:nvSpPr>
        <p:spPr>
          <a:xfrm>
            <a:off x="5775158" y="1690688"/>
            <a:ext cx="5578642" cy="4486275"/>
          </a:xfrm>
        </p:spPr>
        <p:txBody>
          <a:bodyPr>
            <a:normAutofit/>
          </a:bodyPr>
          <a:lstStyle/>
          <a:p>
            <a:r>
              <a:rPr lang="en-US" sz="4400" b="0" i="0" u="none" strike="noStrike" baseline="0" dirty="0">
                <a:solidFill>
                  <a:srgbClr val="000000"/>
                </a:solidFill>
                <a:latin typeface="Calibri" panose="020F0502020204030204" pitchFamily="34" charset="0"/>
              </a:rPr>
              <a:t>Notice when you should post/respond as the </a:t>
            </a:r>
            <a:r>
              <a:rPr lang="en-US" sz="4400" b="1" i="1" u="none" strike="noStrike" baseline="0" dirty="0">
                <a:solidFill>
                  <a:srgbClr val="000000"/>
                </a:solidFill>
                <a:latin typeface="Calibri" panose="020F0502020204030204" pitchFamily="34" charset="0"/>
              </a:rPr>
              <a:t>care seeker </a:t>
            </a:r>
            <a:r>
              <a:rPr lang="en-US" sz="4400" b="0" i="0" u="none" strike="noStrike" baseline="0" dirty="0">
                <a:solidFill>
                  <a:srgbClr val="000000"/>
                </a:solidFill>
                <a:latin typeface="Calibri" panose="020F0502020204030204" pitchFamily="34" charset="0"/>
              </a:rPr>
              <a:t>and when you should post/respond as the </a:t>
            </a:r>
            <a:r>
              <a:rPr lang="en-US" sz="4400" b="1" i="1" u="none" strike="noStrike" baseline="0" dirty="0">
                <a:solidFill>
                  <a:srgbClr val="000000"/>
                </a:solidFill>
                <a:latin typeface="Calibri" panose="020F0502020204030204" pitchFamily="34" charset="0"/>
              </a:rPr>
              <a:t>caregiver</a:t>
            </a:r>
            <a:r>
              <a:rPr lang="en-US" sz="4400" b="0" i="0" u="none" strike="noStrike" baseline="0" dirty="0">
                <a:solidFill>
                  <a:srgbClr val="000000"/>
                </a:solidFill>
                <a:latin typeface="Calibri" panose="020F0502020204030204" pitchFamily="34" charset="0"/>
              </a:rPr>
              <a:t>!</a:t>
            </a:r>
            <a:endParaRPr lang="en-US" sz="4400" dirty="0"/>
          </a:p>
        </p:txBody>
      </p:sp>
      <p:pic>
        <p:nvPicPr>
          <p:cNvPr id="5" name="Picture 4">
            <a:extLst>
              <a:ext uri="{FF2B5EF4-FFF2-40B4-BE49-F238E27FC236}">
                <a16:creationId xmlns:a16="http://schemas.microsoft.com/office/drawing/2014/main" id="{5E8B4C75-BCA5-4A07-B47E-1346C6876F6F}"/>
              </a:ext>
            </a:extLst>
          </p:cNvPr>
          <p:cNvPicPr>
            <a:picLocks noChangeAspect="1"/>
          </p:cNvPicPr>
          <p:nvPr/>
        </p:nvPicPr>
        <p:blipFill>
          <a:blip r:embed="rId2"/>
          <a:stretch>
            <a:fillRect/>
          </a:stretch>
        </p:blipFill>
        <p:spPr>
          <a:xfrm>
            <a:off x="924870" y="2133600"/>
            <a:ext cx="4657783" cy="3088597"/>
          </a:xfrm>
          <a:prstGeom prst="rect">
            <a:avLst/>
          </a:prstGeom>
        </p:spPr>
      </p:pic>
    </p:spTree>
    <p:extLst>
      <p:ext uri="{BB962C8B-B14F-4D97-AF65-F5344CB8AC3E}">
        <p14:creationId xmlns:p14="http://schemas.microsoft.com/office/powerpoint/2010/main" val="2519672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7535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8CC253-96F5-41C0-A6F3-E12DF98A2AD0}"/>
              </a:ext>
            </a:extLst>
          </p:cNvPr>
          <p:cNvSpPr>
            <a:spLocks noGrp="1"/>
          </p:cNvSpPr>
          <p:nvPr>
            <p:ph type="title"/>
          </p:nvPr>
        </p:nvSpPr>
        <p:spPr>
          <a:xfrm>
            <a:off x="594360" y="687479"/>
            <a:ext cx="3444240" cy="1574874"/>
          </a:xfrm>
        </p:spPr>
        <p:txBody>
          <a:bodyPr anchor="b">
            <a:normAutofit/>
          </a:bodyPr>
          <a:lstStyle/>
          <a:p>
            <a:r>
              <a:rPr lang="en-US" sz="3400" b="1" dirty="0">
                <a:latin typeface="Calibri" panose="020F0502020204030204" pitchFamily="34" charset="0"/>
              </a:rPr>
              <a:t>Gathering Days Classes</a:t>
            </a:r>
            <a:r>
              <a:rPr lang="en-US" sz="3400" b="1" i="0" u="none" strike="noStrike" baseline="0" dirty="0">
                <a:latin typeface="Calibri" panose="020F0502020204030204" pitchFamily="34" charset="0"/>
              </a:rPr>
              <a:t> with Carrie and Jeff</a:t>
            </a:r>
            <a:endParaRPr lang="en-US" sz="3400" dirty="0"/>
          </a:p>
        </p:txBody>
      </p:sp>
      <p:grpSp>
        <p:nvGrpSpPr>
          <p:cNvPr id="77" name="Group 76">
            <a:extLst>
              <a:ext uri="{FF2B5EF4-FFF2-40B4-BE49-F238E27FC236}">
                <a16:creationId xmlns:a16="http://schemas.microsoft.com/office/drawing/2014/main" id="{A41D73DD-160B-4885-A9CF-94EADD70D4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4360" y="73152"/>
            <a:ext cx="1178966" cy="232963"/>
            <a:chOff x="7763256" y="73152"/>
            <a:chExt cx="1178966" cy="232963"/>
          </a:xfrm>
        </p:grpSpPr>
        <p:sp>
          <p:nvSpPr>
            <p:cNvPr id="78" name="Rectangle 64">
              <a:extLst>
                <a:ext uri="{FF2B5EF4-FFF2-40B4-BE49-F238E27FC236}">
                  <a16:creationId xmlns:a16="http://schemas.microsoft.com/office/drawing/2014/main" id="{163DBB78-4E4E-4B2A-B257-CD3C2408A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6">
              <a:extLst>
                <a:ext uri="{FF2B5EF4-FFF2-40B4-BE49-F238E27FC236}">
                  <a16:creationId xmlns:a16="http://schemas.microsoft.com/office/drawing/2014/main" id="{DD0F509B-05E7-42D0-9A4A-9BBA9ABA4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4">
              <a:extLst>
                <a:ext uri="{FF2B5EF4-FFF2-40B4-BE49-F238E27FC236}">
                  <a16:creationId xmlns:a16="http://schemas.microsoft.com/office/drawing/2014/main" id="{FF4A0A03-6FCB-47AB-A889-ABEAF35DE0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8A6A27D1-12E0-4FAD-8C16-8A32A4EF20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90BF3193-B4B0-4FDB-9734-8C9FABA532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AB0CFE0F-0383-4629-9009-F66B040A16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5C7EB065-8792-4BDB-9863-6F1BAA3C4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45ACE59D-97B6-4DD1-BB37-12C292F183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5F2AAD78-5862-44FE-AB92-AF713D5F1F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C9BF96B3-92E5-4693-B918-69EDD8FD74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5B9B69C3-A82A-4F4F-A3C4-9D2B5AFAD1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ED3C38D4-9B11-4F5F-A279-1A30E0CFB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3100DDA4-8F42-4CB2-8921-3894F7BA05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A5936488-9C8D-40DA-BB04-6850F2235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1B9028EA-A394-4A9A-865A-E02D2D9AF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3E802313-55B4-481A-BFD3-000851BC8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708829DB-C817-49E6-9A68-CA180E94F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id="{F6D48ED4-3DDF-47BF-87FA-07B83FD955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4">
              <a:extLst>
                <a:ext uri="{FF2B5EF4-FFF2-40B4-BE49-F238E27FC236}">
                  <a16:creationId xmlns:a16="http://schemas.microsoft.com/office/drawing/2014/main" id="{4796464F-801F-4ACF-8CA7-B166D8E42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a16="http://schemas.microsoft.com/office/drawing/2014/main" id="{EFBA0710-DB96-4132-8292-1ECBDADD7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0" name="Content Placeholder 1029">
            <a:extLst>
              <a:ext uri="{FF2B5EF4-FFF2-40B4-BE49-F238E27FC236}">
                <a16:creationId xmlns:a16="http://schemas.microsoft.com/office/drawing/2014/main" id="{D2CA145A-D728-4B08-A67A-61E8F3EAD744}"/>
              </a:ext>
            </a:extLst>
          </p:cNvPr>
          <p:cNvSpPr>
            <a:spLocks noGrp="1"/>
          </p:cNvSpPr>
          <p:nvPr>
            <p:ph idx="1"/>
          </p:nvPr>
        </p:nvSpPr>
        <p:spPr>
          <a:xfrm>
            <a:off x="472439" y="2262353"/>
            <a:ext cx="4877603" cy="3828449"/>
          </a:xfrm>
        </p:spPr>
        <p:txBody>
          <a:bodyPr anchor="ctr">
            <a:normAutofit/>
          </a:bodyPr>
          <a:lstStyle/>
          <a:p>
            <a:pPr marL="0" indent="0">
              <a:buNone/>
            </a:pPr>
            <a:r>
              <a:rPr lang="en-US" sz="3600" dirty="0">
                <a:effectLst/>
                <a:ea typeface="Calibri" panose="020F0502020204030204" pitchFamily="34" charset="0"/>
                <a:cs typeface="Times New Roman" panose="02020603050405020304" pitchFamily="18" charset="0"/>
              </a:rPr>
              <a:t>Wed., Oct. 13, </a:t>
            </a:r>
          </a:p>
          <a:p>
            <a:pPr marL="0" indent="0">
              <a:buNone/>
            </a:pPr>
            <a:r>
              <a:rPr lang="en-US" sz="3600" dirty="0">
                <a:effectLst/>
                <a:ea typeface="Calibri" panose="020F0502020204030204" pitchFamily="34" charset="0"/>
                <a:cs typeface="Times New Roman" panose="02020603050405020304" pitchFamily="18" charset="0"/>
              </a:rPr>
              <a:t>1 - 5 pm;</a:t>
            </a:r>
          </a:p>
          <a:p>
            <a:pPr marL="0" indent="0">
              <a:buNone/>
            </a:pPr>
            <a:r>
              <a:rPr lang="en-US" sz="3600" dirty="0">
                <a:effectLst/>
                <a:ea typeface="Calibri" panose="020F0502020204030204" pitchFamily="34" charset="0"/>
                <a:cs typeface="Times New Roman" panose="02020603050405020304" pitchFamily="18" charset="0"/>
              </a:rPr>
              <a:t>Thur., Oct. 14, </a:t>
            </a:r>
          </a:p>
          <a:p>
            <a:pPr marL="0" indent="0">
              <a:buNone/>
            </a:pPr>
            <a:r>
              <a:rPr lang="en-US" sz="3600" dirty="0">
                <a:effectLst/>
                <a:ea typeface="Calibri" panose="020F0502020204030204" pitchFamily="34" charset="0"/>
                <a:cs typeface="Times New Roman" panose="02020603050405020304" pitchFamily="18" charset="0"/>
              </a:rPr>
              <a:t>8 a.m. - noon</a:t>
            </a:r>
          </a:p>
          <a:p>
            <a:pPr marL="0" indent="0">
              <a:buNone/>
            </a:pPr>
            <a:endParaRPr lang="en-US" sz="3000" dirty="0"/>
          </a:p>
        </p:txBody>
      </p:sp>
      <p:pic>
        <p:nvPicPr>
          <p:cNvPr id="10" name="Picture 9">
            <a:extLst>
              <a:ext uri="{FF2B5EF4-FFF2-40B4-BE49-F238E27FC236}">
                <a16:creationId xmlns:a16="http://schemas.microsoft.com/office/drawing/2014/main" id="{CEB038A5-6E7E-461E-B40E-E2DAD3E0E709}"/>
              </a:ext>
            </a:extLst>
          </p:cNvPr>
          <p:cNvPicPr>
            <a:picLocks noChangeAspect="1"/>
          </p:cNvPicPr>
          <p:nvPr/>
        </p:nvPicPr>
        <p:blipFill rotWithShape="1">
          <a:blip r:embed="rId2">
            <a:extLst>
              <a:ext uri="{28A0092B-C50C-407E-A947-70E740481C1C}">
                <a14:useLocalDpi xmlns:a14="http://schemas.microsoft.com/office/drawing/2010/main" val="0"/>
              </a:ext>
            </a:extLst>
          </a:blip>
          <a:srcRect l="19811" r="9923" b="1"/>
          <a:stretch/>
        </p:blipFill>
        <p:spPr>
          <a:xfrm>
            <a:off x="5422206" y="2025078"/>
            <a:ext cx="2610853" cy="4083113"/>
          </a:xfrm>
          <a:prstGeom prst="rect">
            <a:avLst/>
          </a:prstGeom>
        </p:spPr>
      </p:pic>
      <p:pic>
        <p:nvPicPr>
          <p:cNvPr id="1026" name="Picture 2">
            <a:extLst>
              <a:ext uri="{FF2B5EF4-FFF2-40B4-BE49-F238E27FC236}">
                <a16:creationId xmlns:a16="http://schemas.microsoft.com/office/drawing/2014/main" id="{E562E75E-BC50-436C-8DBD-AC52570310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16" r="1539" b="1"/>
          <a:stretch/>
        </p:blipFill>
        <p:spPr bwMode="auto">
          <a:xfrm>
            <a:off x="8920985" y="1997865"/>
            <a:ext cx="2694011" cy="4213164"/>
          </a:xfrm>
          <a:prstGeom prst="rect">
            <a:avLst/>
          </a:prstGeom>
          <a:noFill/>
          <a:extLst>
            <a:ext uri="{909E8E84-426E-40DD-AFC4-6F175D3DCCD1}">
              <a14:hiddenFill xmlns:a14="http://schemas.microsoft.com/office/drawing/2010/main">
                <a:solidFill>
                  <a:srgbClr val="FFFFFF"/>
                </a:solidFill>
              </a14:hiddenFill>
            </a:ext>
          </a:extLst>
        </p:spPr>
      </p:pic>
      <p:sp>
        <p:nvSpPr>
          <p:cNvPr id="99" name="Rectangle 98">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4">
            <a:extLst>
              <a:ext uri="{FF2B5EF4-FFF2-40B4-BE49-F238E27FC236}">
                <a16:creationId xmlns:a16="http://schemas.microsoft.com/office/drawing/2014/main" id="{D7640BE0-068B-4CBF-983E-2E3FAACF88E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a:extLst>
              <a:ext uri="{FF2B5EF4-FFF2-40B4-BE49-F238E27FC236}">
                <a16:creationId xmlns:a16="http://schemas.microsoft.com/office/drawing/2014/main" id="{DAD23F7C-592E-4147-BA48-B81A2474C6E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a:extLst>
              <a:ext uri="{FF2B5EF4-FFF2-40B4-BE49-F238E27FC236}">
                <a16:creationId xmlns:a16="http://schemas.microsoft.com/office/drawing/2014/main" id="{C6F42B0A-5DB9-4661-9C1C-B69C12F73938}"/>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a:extLst>
              <a:ext uri="{FF2B5EF4-FFF2-40B4-BE49-F238E27FC236}">
                <a16:creationId xmlns:a16="http://schemas.microsoft.com/office/drawing/2014/main" id="{57593C21-2785-497F-BDDA-719B5AE51A9E}"/>
              </a:ext>
            </a:extLst>
          </p:cNvPr>
          <p:cNvSpPr>
            <a:spLocks noChangeAspect="1" noChangeArrowheads="1"/>
          </p:cNvSpPr>
          <p:nvPr/>
        </p:nvSpPr>
        <p:spPr bwMode="auto">
          <a:xfrm>
            <a:off x="5502443" y="2326105"/>
            <a:ext cx="2610852" cy="261085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a:extLst>
              <a:ext uri="{FF2B5EF4-FFF2-40B4-BE49-F238E27FC236}">
                <a16:creationId xmlns:a16="http://schemas.microsoft.com/office/drawing/2014/main" id="{DC53AE27-49CA-419A-8461-73231FEB81FC}"/>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30908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58EBD-B2C3-46CD-A3DA-0B8866367236}"/>
              </a:ext>
            </a:extLst>
          </p:cNvPr>
          <p:cNvSpPr>
            <a:spLocks noGrp="1"/>
          </p:cNvSpPr>
          <p:nvPr>
            <p:ph type="title"/>
          </p:nvPr>
        </p:nvSpPr>
        <p:spPr>
          <a:xfrm>
            <a:off x="0" y="1"/>
            <a:ext cx="11353800" cy="1909010"/>
          </a:xfrm>
        </p:spPr>
        <p:txBody>
          <a:bodyPr>
            <a:normAutofit/>
          </a:bodyPr>
          <a:lstStyle/>
          <a:p>
            <a:r>
              <a:rPr lang="en-US" dirty="0"/>
              <a:t>There is a module for each week in our ten-week quarter. Each module lists instructions and assignments for that week</a:t>
            </a:r>
          </a:p>
        </p:txBody>
      </p:sp>
      <p:pic>
        <p:nvPicPr>
          <p:cNvPr id="5" name="Content Placeholder 4">
            <a:extLst>
              <a:ext uri="{FF2B5EF4-FFF2-40B4-BE49-F238E27FC236}">
                <a16:creationId xmlns:a16="http://schemas.microsoft.com/office/drawing/2014/main" id="{F4ADB139-342C-4E9B-8184-835D58BF3BA2}"/>
              </a:ext>
            </a:extLst>
          </p:cNvPr>
          <p:cNvPicPr>
            <a:picLocks noGrp="1" noChangeAspect="1"/>
          </p:cNvPicPr>
          <p:nvPr>
            <p:ph idx="1"/>
          </p:nvPr>
        </p:nvPicPr>
        <p:blipFill>
          <a:blip r:embed="rId2"/>
          <a:stretch>
            <a:fillRect/>
          </a:stretch>
        </p:blipFill>
        <p:spPr>
          <a:xfrm>
            <a:off x="724191" y="1909011"/>
            <a:ext cx="11353800" cy="4836974"/>
          </a:xfrm>
        </p:spPr>
      </p:pic>
      <p:sp>
        <p:nvSpPr>
          <p:cNvPr id="7" name="Arrow: Striped Right 6">
            <a:extLst>
              <a:ext uri="{FF2B5EF4-FFF2-40B4-BE49-F238E27FC236}">
                <a16:creationId xmlns:a16="http://schemas.microsoft.com/office/drawing/2014/main" id="{D3700568-DF54-4A13-8D5E-EB7C9ED9A465}"/>
              </a:ext>
            </a:extLst>
          </p:cNvPr>
          <p:cNvSpPr/>
          <p:nvPr/>
        </p:nvSpPr>
        <p:spPr>
          <a:xfrm>
            <a:off x="142665" y="1909011"/>
            <a:ext cx="581526" cy="289911"/>
          </a:xfrm>
          <a:prstGeom prst="striped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Arrow: Striped Right 7">
            <a:extLst>
              <a:ext uri="{FF2B5EF4-FFF2-40B4-BE49-F238E27FC236}">
                <a16:creationId xmlns:a16="http://schemas.microsoft.com/office/drawing/2014/main" id="{B666822A-8790-4F55-9537-914DEDF237B0}"/>
              </a:ext>
            </a:extLst>
          </p:cNvPr>
          <p:cNvSpPr/>
          <p:nvPr/>
        </p:nvSpPr>
        <p:spPr>
          <a:xfrm>
            <a:off x="1941095" y="5213685"/>
            <a:ext cx="1042737" cy="721894"/>
          </a:xfrm>
          <a:prstGeom prst="stripedRightArrow">
            <a:avLst/>
          </a:prstGeom>
          <a:solidFill>
            <a:srgbClr val="FF0000"/>
          </a:solidFill>
          <a:ln>
            <a:solidFill>
              <a:srgbClr val="FFFF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8414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9AFA2-4EAA-441A-9832-3A45F1C5A4C0}"/>
              </a:ext>
            </a:extLst>
          </p:cNvPr>
          <p:cNvSpPr>
            <a:spLocks noGrp="1"/>
          </p:cNvSpPr>
          <p:nvPr>
            <p:ph type="title"/>
          </p:nvPr>
        </p:nvSpPr>
        <p:spPr/>
        <p:txBody>
          <a:bodyPr>
            <a:normAutofit fontScale="90000"/>
          </a:bodyPr>
          <a:lstStyle/>
          <a:p>
            <a:br>
              <a:rPr lang="en-US" sz="1800" b="0" i="0" u="none" strike="noStrike" baseline="0" dirty="0">
                <a:latin typeface="Calibri" panose="020F0502020204030204" pitchFamily="34" charset="0"/>
              </a:rPr>
            </a:br>
            <a:r>
              <a:rPr lang="en-US" b="1" i="0" u="none" strike="noStrike" baseline="0" dirty="0">
                <a:latin typeface="Calibri" panose="020F0502020204030204" pitchFamily="34" charset="0"/>
              </a:rPr>
              <a:t>Tech Questions			Content Questions</a:t>
            </a:r>
            <a:br>
              <a:rPr lang="en-US" b="1" i="0" u="none" strike="noStrike" baseline="0" dirty="0">
                <a:latin typeface="Calibri" panose="020F0502020204030204" pitchFamily="34" charset="0"/>
              </a:rPr>
            </a:br>
            <a:r>
              <a:rPr lang="en-US" b="1" i="0" u="none" strike="noStrike" baseline="0" dirty="0">
                <a:latin typeface="Calibri" panose="020F0502020204030204" pitchFamily="34" charset="0"/>
                <a:hlinkClick r:id="rId2"/>
              </a:rPr>
              <a:t>support@iliff.edu</a:t>
            </a:r>
            <a:r>
              <a:rPr lang="en-US" b="1" i="0" u="none" strike="noStrike" baseline="0" dirty="0">
                <a:latin typeface="Calibri" panose="020F0502020204030204" pitchFamily="34" charset="0"/>
              </a:rPr>
              <a:t>		cdoehring@iliff.edu</a:t>
            </a:r>
            <a:endParaRPr lang="en-US" dirty="0"/>
          </a:p>
        </p:txBody>
      </p:sp>
      <p:pic>
        <p:nvPicPr>
          <p:cNvPr id="8" name="Content Placeholder 7">
            <a:extLst>
              <a:ext uri="{FF2B5EF4-FFF2-40B4-BE49-F238E27FC236}">
                <a16:creationId xmlns:a16="http://schemas.microsoft.com/office/drawing/2014/main" id="{5A7D9A36-4DF1-4F69-A4D5-7E68D0983235}"/>
              </a:ext>
            </a:extLst>
          </p:cNvPr>
          <p:cNvPicPr>
            <a:picLocks noGrp="1" noChangeAspect="1"/>
          </p:cNvPicPr>
          <p:nvPr>
            <p:ph sz="half" idx="1"/>
          </p:nvPr>
        </p:nvPicPr>
        <p:blipFill>
          <a:blip r:embed="rId3"/>
          <a:stretch>
            <a:fillRect/>
          </a:stretch>
        </p:blipFill>
        <p:spPr>
          <a:xfrm>
            <a:off x="838200" y="2293081"/>
            <a:ext cx="5181600" cy="3416425"/>
          </a:xfrm>
        </p:spPr>
      </p:pic>
      <p:pic>
        <p:nvPicPr>
          <p:cNvPr id="10" name="Content Placeholder 9">
            <a:extLst>
              <a:ext uri="{FF2B5EF4-FFF2-40B4-BE49-F238E27FC236}">
                <a16:creationId xmlns:a16="http://schemas.microsoft.com/office/drawing/2014/main" id="{AC329FC8-AE53-4183-BF9A-727D9DD7F3EF}"/>
              </a:ext>
            </a:extLst>
          </p:cNvPr>
          <p:cNvPicPr>
            <a:picLocks noGrp="1" noChangeAspect="1"/>
          </p:cNvPicPr>
          <p:nvPr>
            <p:ph sz="half" idx="2"/>
          </p:nvPr>
        </p:nvPicPr>
        <p:blipFill>
          <a:blip r:embed="rId4"/>
          <a:stretch>
            <a:fillRect/>
          </a:stretch>
        </p:blipFill>
        <p:spPr>
          <a:xfrm>
            <a:off x="6172200" y="2279753"/>
            <a:ext cx="5181600" cy="3443081"/>
          </a:xfrm>
        </p:spPr>
      </p:pic>
    </p:spTree>
    <p:extLst>
      <p:ext uri="{BB962C8B-B14F-4D97-AF65-F5344CB8AC3E}">
        <p14:creationId xmlns:p14="http://schemas.microsoft.com/office/powerpoint/2010/main" val="1686885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70F4F-7ED2-41E8-9A54-39DF2A9F3BEF}"/>
              </a:ext>
            </a:extLst>
          </p:cNvPr>
          <p:cNvSpPr>
            <a:spLocks noGrp="1"/>
          </p:cNvSpPr>
          <p:nvPr>
            <p:ph type="title"/>
          </p:nvPr>
        </p:nvSpPr>
        <p:spPr>
          <a:xfrm>
            <a:off x="839788" y="365125"/>
            <a:ext cx="10515600" cy="1325563"/>
          </a:xfrm>
        </p:spPr>
        <p:txBody>
          <a:bodyPr/>
          <a:lstStyle/>
          <a:p>
            <a:r>
              <a:rPr lang="en-US" dirty="0"/>
              <a:t>Required Textbook: </a:t>
            </a:r>
            <a:br>
              <a:rPr lang="en-US" dirty="0"/>
            </a:br>
            <a:r>
              <a:rPr lang="en-US" dirty="0"/>
              <a:t>Make sure you have the 2015 edition</a:t>
            </a:r>
          </a:p>
        </p:txBody>
      </p:sp>
      <p:sp>
        <p:nvSpPr>
          <p:cNvPr id="3" name="Text Placeholder 2">
            <a:extLst>
              <a:ext uri="{FF2B5EF4-FFF2-40B4-BE49-F238E27FC236}">
                <a16:creationId xmlns:a16="http://schemas.microsoft.com/office/drawing/2014/main" id="{09C519D3-B7BD-43F6-9012-0D8D5C61869F}"/>
              </a:ext>
            </a:extLst>
          </p:cNvPr>
          <p:cNvSpPr>
            <a:spLocks noGrp="1"/>
          </p:cNvSpPr>
          <p:nvPr>
            <p:ph type="body" idx="1"/>
          </p:nvPr>
        </p:nvSpPr>
        <p:spPr/>
        <p:txBody>
          <a:bodyPr/>
          <a:lstStyle/>
          <a:p>
            <a:r>
              <a:rPr lang="en-US" dirty="0"/>
              <a:t>YES: 2015</a:t>
            </a:r>
          </a:p>
        </p:txBody>
      </p:sp>
      <p:sp>
        <p:nvSpPr>
          <p:cNvPr id="5" name="Text Placeholder 4">
            <a:extLst>
              <a:ext uri="{FF2B5EF4-FFF2-40B4-BE49-F238E27FC236}">
                <a16:creationId xmlns:a16="http://schemas.microsoft.com/office/drawing/2014/main" id="{26FE9FE3-848B-441B-A60A-11537DCE58DC}"/>
              </a:ext>
            </a:extLst>
          </p:cNvPr>
          <p:cNvSpPr>
            <a:spLocks noGrp="1"/>
          </p:cNvSpPr>
          <p:nvPr>
            <p:ph type="body" sz="quarter" idx="3"/>
          </p:nvPr>
        </p:nvSpPr>
        <p:spPr>
          <a:xfrm>
            <a:off x="6226344" y="1503531"/>
            <a:ext cx="4900274" cy="561011"/>
          </a:xfrm>
        </p:spPr>
        <p:txBody>
          <a:bodyPr/>
          <a:lstStyle/>
          <a:p>
            <a:r>
              <a:rPr lang="en-US" dirty="0"/>
              <a:t>NO! 2005 edition</a:t>
            </a:r>
          </a:p>
        </p:txBody>
      </p:sp>
      <p:pic>
        <p:nvPicPr>
          <p:cNvPr id="2050" name="Picture 2" descr="The Practice of Pastoral Care, Revised and Expanded Edition: A Postmodern Approach / Revised">
            <a:extLst>
              <a:ext uri="{FF2B5EF4-FFF2-40B4-BE49-F238E27FC236}">
                <a16:creationId xmlns:a16="http://schemas.microsoft.com/office/drawing/2014/main" id="{06BFBD19-ABA4-4837-994E-EA42C5353C7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204753" y="1761862"/>
            <a:ext cx="2609564" cy="394741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9C562349-5D03-4ABF-878C-7C4168C8713B}"/>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7536038" y="2185665"/>
            <a:ext cx="2459462" cy="368458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8E7E37A1-2C49-4559-B59A-171CF2C2C7A9}"/>
              </a:ext>
            </a:extLst>
          </p:cNvPr>
          <p:cNvCxnSpPr>
            <a:cxnSpLocks/>
          </p:cNvCxnSpPr>
          <p:nvPr/>
        </p:nvCxnSpPr>
        <p:spPr>
          <a:xfrm>
            <a:off x="7009312" y="2345635"/>
            <a:ext cx="3512914" cy="3723861"/>
          </a:xfrm>
          <a:prstGeom prst="line">
            <a:avLst/>
          </a:prstGeom>
          <a:ln w="5715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9A9D823E-4A5D-4D30-959E-5FEC59015998}"/>
              </a:ext>
            </a:extLst>
          </p:cNvPr>
          <p:cNvCxnSpPr/>
          <p:nvPr/>
        </p:nvCxnSpPr>
        <p:spPr>
          <a:xfrm flipH="1">
            <a:off x="7009312" y="2333281"/>
            <a:ext cx="3380392" cy="3736215"/>
          </a:xfrm>
          <a:prstGeom prst="line">
            <a:avLst/>
          </a:prstGeom>
          <a:ln w="38100"/>
        </p:spPr>
        <p:style>
          <a:lnRef idx="1">
            <a:schemeClr val="dk1"/>
          </a:lnRef>
          <a:fillRef idx="0">
            <a:schemeClr val="dk1"/>
          </a:fillRef>
          <a:effectRef idx="0">
            <a:schemeClr val="dk1"/>
          </a:effectRef>
          <a:fontRef idx="minor">
            <a:schemeClr val="tx1"/>
          </a:fontRef>
        </p:style>
      </p:cxnSp>
      <p:pic>
        <p:nvPicPr>
          <p:cNvPr id="16" name="Picture 15" descr="Thumbs Up Handy">
            <a:extLst>
              <a:ext uri="{FF2B5EF4-FFF2-40B4-BE49-F238E27FC236}">
                <a16:creationId xmlns:a16="http://schemas.microsoft.com/office/drawing/2014/main" id="{1629561D-BF7C-4F84-8520-371125438E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96" y="2333281"/>
            <a:ext cx="3375992" cy="3375992"/>
          </a:xfrm>
          <a:prstGeom prst="rect">
            <a:avLst/>
          </a:prstGeom>
        </p:spPr>
      </p:pic>
    </p:spTree>
    <p:extLst>
      <p:ext uri="{BB962C8B-B14F-4D97-AF65-F5344CB8AC3E}">
        <p14:creationId xmlns:p14="http://schemas.microsoft.com/office/powerpoint/2010/main" val="474128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680C1-FE59-4CDE-8DB9-00B8D54FECFB}"/>
              </a:ext>
            </a:extLst>
          </p:cNvPr>
          <p:cNvSpPr>
            <a:spLocks noGrp="1"/>
          </p:cNvSpPr>
          <p:nvPr>
            <p:ph type="title"/>
          </p:nvPr>
        </p:nvSpPr>
        <p:spPr/>
        <p:txBody>
          <a:bodyPr>
            <a:normAutofit/>
          </a:bodyPr>
          <a:lstStyle/>
          <a:p>
            <a:r>
              <a:rPr lang="en-US" sz="6600" b="1" i="0" u="none" strike="noStrike" baseline="0" dirty="0">
                <a:solidFill>
                  <a:srgbClr val="000000"/>
                </a:solidFill>
                <a:latin typeface="Calibri" panose="020F0502020204030204" pitchFamily="34" charset="0"/>
              </a:rPr>
              <a:t>Cite Sources in APA format</a:t>
            </a:r>
            <a:endParaRPr lang="en-US" sz="6600" dirty="0"/>
          </a:p>
        </p:txBody>
      </p:sp>
      <p:sp>
        <p:nvSpPr>
          <p:cNvPr id="3" name="Content Placeholder 2">
            <a:extLst>
              <a:ext uri="{FF2B5EF4-FFF2-40B4-BE49-F238E27FC236}">
                <a16:creationId xmlns:a16="http://schemas.microsoft.com/office/drawing/2014/main" id="{232F731F-FEE5-4850-85AE-9D8C09B5FB07}"/>
              </a:ext>
            </a:extLst>
          </p:cNvPr>
          <p:cNvSpPr>
            <a:spLocks noGrp="1"/>
          </p:cNvSpPr>
          <p:nvPr>
            <p:ph idx="1"/>
          </p:nvPr>
        </p:nvSpPr>
        <p:spPr/>
        <p:txBody>
          <a:bodyPr>
            <a:normAutofit/>
          </a:bodyPr>
          <a:lstStyle/>
          <a:p>
            <a:r>
              <a:rPr lang="en-US" sz="4000" b="0" i="0" u="none" strike="noStrike" baseline="0" dirty="0">
                <a:solidFill>
                  <a:srgbClr val="000000"/>
                </a:solidFill>
                <a:latin typeface="Arial" panose="020B0604020202020204" pitchFamily="34" charset="0"/>
              </a:rPr>
              <a:t>(</a:t>
            </a:r>
            <a:r>
              <a:rPr lang="en-US" sz="4000" b="0" i="0" u="none" strike="noStrike" baseline="0" dirty="0" err="1">
                <a:solidFill>
                  <a:srgbClr val="000000"/>
                </a:solidFill>
                <a:latin typeface="Arial" panose="020B0604020202020204" pitchFamily="34" charset="0"/>
              </a:rPr>
              <a:t>Author_last_name</a:t>
            </a:r>
            <a:r>
              <a:rPr lang="en-US" sz="4000" b="0" i="0" u="none" strike="noStrike" baseline="0" dirty="0">
                <a:solidFill>
                  <a:srgbClr val="000000"/>
                </a:solidFill>
                <a:latin typeface="Arial" panose="020B0604020202020204" pitchFamily="34" charset="0"/>
              </a:rPr>
              <a:t>, year, p. x)</a:t>
            </a:r>
          </a:p>
          <a:p>
            <a:r>
              <a:rPr lang="en-US" sz="4000" b="0" i="0" u="none" strike="noStrike" baseline="0" dirty="0">
                <a:solidFill>
                  <a:srgbClr val="000000"/>
                </a:solidFill>
                <a:latin typeface="Arial" panose="020B0604020202020204" pitchFamily="34" charset="0"/>
              </a:rPr>
              <a:t>(Doehring, 2015, p. 32)</a:t>
            </a:r>
          </a:p>
          <a:p>
            <a:r>
              <a:rPr lang="en-US" sz="4000" b="0" i="0" u="none" strike="noStrike" baseline="0" dirty="0">
                <a:solidFill>
                  <a:srgbClr val="000000"/>
                </a:solidFill>
                <a:latin typeface="Arial" panose="020B0604020202020204" pitchFamily="34" charset="0"/>
              </a:rPr>
              <a:t>(Doehring, 2015, pp. 1-2)</a:t>
            </a:r>
            <a:endParaRPr lang="en-US" sz="4000" dirty="0"/>
          </a:p>
        </p:txBody>
      </p:sp>
    </p:spTree>
    <p:extLst>
      <p:ext uri="{BB962C8B-B14F-4D97-AF65-F5344CB8AC3E}">
        <p14:creationId xmlns:p14="http://schemas.microsoft.com/office/powerpoint/2010/main" val="3026076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FB131-6FC5-4147-83D6-9C17250B1A29}"/>
              </a:ext>
            </a:extLst>
          </p:cNvPr>
          <p:cNvSpPr>
            <a:spLocks noGrp="1"/>
          </p:cNvSpPr>
          <p:nvPr>
            <p:ph type="title"/>
          </p:nvPr>
        </p:nvSpPr>
        <p:spPr/>
        <p:txBody>
          <a:bodyPr/>
          <a:lstStyle/>
          <a:p>
            <a:r>
              <a:rPr lang="en-US" sz="4400" b="1" i="0" u="none" strike="noStrike" baseline="0" dirty="0">
                <a:solidFill>
                  <a:srgbClr val="000000"/>
                </a:solidFill>
                <a:latin typeface="Calibri" panose="020F0502020204030204" pitchFamily="34" charset="0"/>
              </a:rPr>
              <a:t>Discussion Post/Response Deadlines</a:t>
            </a:r>
            <a:br>
              <a:rPr lang="en-US" sz="4400" b="0" i="0" u="none" strike="noStrike" baseline="0" dirty="0">
                <a:solidFill>
                  <a:srgbClr val="000000"/>
                </a:solidFill>
                <a:latin typeface="Calibri" panose="020F0502020204030204" pitchFamily="34" charset="0"/>
              </a:rPr>
            </a:br>
            <a:endParaRPr lang="en-US" dirty="0"/>
          </a:p>
        </p:txBody>
      </p:sp>
      <p:pic>
        <p:nvPicPr>
          <p:cNvPr id="5" name="Content Placeholder 4">
            <a:extLst>
              <a:ext uri="{FF2B5EF4-FFF2-40B4-BE49-F238E27FC236}">
                <a16:creationId xmlns:a16="http://schemas.microsoft.com/office/drawing/2014/main" id="{697E3866-8505-438D-9170-074774537C0A}"/>
              </a:ext>
            </a:extLst>
          </p:cNvPr>
          <p:cNvPicPr>
            <a:picLocks noGrp="1" noChangeAspect="1"/>
          </p:cNvPicPr>
          <p:nvPr>
            <p:ph idx="1"/>
          </p:nvPr>
        </p:nvPicPr>
        <p:blipFill>
          <a:blip r:embed="rId2"/>
          <a:stretch>
            <a:fillRect/>
          </a:stretch>
        </p:blipFill>
        <p:spPr>
          <a:xfrm>
            <a:off x="445814" y="1027906"/>
            <a:ext cx="9888665" cy="2322094"/>
          </a:xfrm>
        </p:spPr>
      </p:pic>
      <p:pic>
        <p:nvPicPr>
          <p:cNvPr id="7" name="Picture 6">
            <a:extLst>
              <a:ext uri="{FF2B5EF4-FFF2-40B4-BE49-F238E27FC236}">
                <a16:creationId xmlns:a16="http://schemas.microsoft.com/office/drawing/2014/main" id="{98D2E07E-7126-43D8-A337-CFEB5ED483EC}"/>
              </a:ext>
            </a:extLst>
          </p:cNvPr>
          <p:cNvPicPr>
            <a:picLocks noChangeAspect="1"/>
          </p:cNvPicPr>
          <p:nvPr/>
        </p:nvPicPr>
        <p:blipFill>
          <a:blip r:embed="rId3"/>
          <a:stretch>
            <a:fillRect/>
          </a:stretch>
        </p:blipFill>
        <p:spPr>
          <a:xfrm>
            <a:off x="1823035" y="3671637"/>
            <a:ext cx="7134225" cy="1600200"/>
          </a:xfrm>
          <a:prstGeom prst="rect">
            <a:avLst/>
          </a:prstGeom>
        </p:spPr>
      </p:pic>
      <p:sp>
        <p:nvSpPr>
          <p:cNvPr id="9" name="TextBox 8">
            <a:extLst>
              <a:ext uri="{FF2B5EF4-FFF2-40B4-BE49-F238E27FC236}">
                <a16:creationId xmlns:a16="http://schemas.microsoft.com/office/drawing/2014/main" id="{7E390E80-443A-497C-94E2-02A7F23BB355}"/>
              </a:ext>
            </a:extLst>
          </p:cNvPr>
          <p:cNvSpPr txBox="1"/>
          <p:nvPr/>
        </p:nvSpPr>
        <p:spPr>
          <a:xfrm>
            <a:off x="4138863" y="5506203"/>
            <a:ext cx="8598568" cy="923330"/>
          </a:xfrm>
          <a:prstGeom prst="rect">
            <a:avLst/>
          </a:prstGeom>
          <a:noFill/>
        </p:spPr>
        <p:txBody>
          <a:bodyPr wrap="square">
            <a:spAutoFit/>
          </a:bodyPr>
          <a:lstStyle/>
          <a:p>
            <a:r>
              <a:rPr lang="en-US" sz="1800" b="0" i="0" u="none" strike="noStrike" baseline="0" dirty="0">
                <a:solidFill>
                  <a:srgbClr val="000000"/>
                </a:solidFill>
                <a:latin typeface="Calibri" panose="020F0502020204030204" pitchFamily="34" charset="0"/>
              </a:rPr>
              <a:t>Add to your personal planner </a:t>
            </a:r>
          </a:p>
          <a:p>
            <a:r>
              <a:rPr lang="en-US" sz="1800" b="0" i="0" u="none" strike="noStrike" baseline="0" dirty="0">
                <a:solidFill>
                  <a:srgbClr val="000000"/>
                </a:solidFill>
                <a:latin typeface="Calibri" panose="020F0502020204030204" pitchFamily="34" charset="0"/>
              </a:rPr>
              <a:t>or your Canvas To-do List: https://community.canvaslms.com/docs/DOC-15244-4212947404</a:t>
            </a:r>
            <a:endParaRPr lang="en-US" dirty="0"/>
          </a:p>
        </p:txBody>
      </p:sp>
      <p:pic>
        <p:nvPicPr>
          <p:cNvPr id="11" name="Picture 10">
            <a:extLst>
              <a:ext uri="{FF2B5EF4-FFF2-40B4-BE49-F238E27FC236}">
                <a16:creationId xmlns:a16="http://schemas.microsoft.com/office/drawing/2014/main" id="{584AE8A7-2A8E-42FE-9BA6-ECEE27416E5B}"/>
              </a:ext>
            </a:extLst>
          </p:cNvPr>
          <p:cNvPicPr>
            <a:picLocks noChangeAspect="1"/>
          </p:cNvPicPr>
          <p:nvPr/>
        </p:nvPicPr>
        <p:blipFill>
          <a:blip r:embed="rId4"/>
          <a:stretch>
            <a:fillRect/>
          </a:stretch>
        </p:blipFill>
        <p:spPr>
          <a:xfrm>
            <a:off x="2197042" y="5506203"/>
            <a:ext cx="1347368" cy="1344591"/>
          </a:xfrm>
          <a:prstGeom prst="rect">
            <a:avLst/>
          </a:prstGeom>
        </p:spPr>
      </p:pic>
      <p:cxnSp>
        <p:nvCxnSpPr>
          <p:cNvPr id="17" name="Straight Arrow Connector 16">
            <a:extLst>
              <a:ext uri="{FF2B5EF4-FFF2-40B4-BE49-F238E27FC236}">
                <a16:creationId xmlns:a16="http://schemas.microsoft.com/office/drawing/2014/main" id="{0E0E420C-A6D5-4C80-A4DD-A18F2FD9F146}"/>
              </a:ext>
            </a:extLst>
          </p:cNvPr>
          <p:cNvCxnSpPr>
            <a:cxnSpLocks/>
          </p:cNvCxnSpPr>
          <p:nvPr/>
        </p:nvCxnSpPr>
        <p:spPr>
          <a:xfrm>
            <a:off x="1604211" y="3186363"/>
            <a:ext cx="4491789" cy="14016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D61AF96-6306-4646-B3A3-F4FAE7C1089E}"/>
              </a:ext>
            </a:extLst>
          </p:cNvPr>
          <p:cNvCxnSpPr/>
          <p:nvPr/>
        </p:nvCxnSpPr>
        <p:spPr>
          <a:xfrm>
            <a:off x="1756610" y="3278529"/>
            <a:ext cx="4186989" cy="1674395"/>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1" name="Arrow: Striped Right 20">
            <a:extLst>
              <a:ext uri="{FF2B5EF4-FFF2-40B4-BE49-F238E27FC236}">
                <a16:creationId xmlns:a16="http://schemas.microsoft.com/office/drawing/2014/main" id="{BEAE1F61-9A19-4F5C-BD0A-D0AEACCF0868}"/>
              </a:ext>
            </a:extLst>
          </p:cNvPr>
          <p:cNvSpPr/>
          <p:nvPr/>
        </p:nvSpPr>
        <p:spPr>
          <a:xfrm>
            <a:off x="111728" y="2793897"/>
            <a:ext cx="978408" cy="484632"/>
          </a:xfrm>
          <a:prstGeom prst="striped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7730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C963-F9F8-4BD8-A59E-C0139879D302}"/>
              </a:ext>
            </a:extLst>
          </p:cNvPr>
          <p:cNvSpPr>
            <a:spLocks noGrp="1"/>
          </p:cNvSpPr>
          <p:nvPr>
            <p:ph type="title"/>
          </p:nvPr>
        </p:nvSpPr>
        <p:spPr>
          <a:xfrm>
            <a:off x="0" y="0"/>
            <a:ext cx="4772025" cy="6857999"/>
          </a:xfrm>
        </p:spPr>
        <p:txBody>
          <a:bodyPr>
            <a:noAutofit/>
          </a:bodyPr>
          <a:lstStyle/>
          <a:p>
            <a:r>
              <a:rPr lang="en-US" sz="4000" b="1" i="0" u="none" strike="noStrike" baseline="0" dirty="0">
                <a:solidFill>
                  <a:srgbClr val="000000"/>
                </a:solidFill>
                <a:latin typeface="Calibri" panose="020F0502020204030204" pitchFamily="34" charset="0"/>
              </a:rPr>
              <a:t>1. Respond to all parts of all  prompts</a:t>
            </a:r>
            <a:br>
              <a:rPr lang="en-US" sz="4000" b="1" i="0" u="none" strike="noStrike" baseline="0" dirty="0">
                <a:solidFill>
                  <a:srgbClr val="000000"/>
                </a:solidFill>
                <a:latin typeface="Calibri" panose="020F0502020204030204" pitchFamily="34" charset="0"/>
              </a:rPr>
            </a:br>
            <a:br>
              <a:rPr lang="en-US" sz="4000" b="1" i="0" u="none" strike="noStrike" baseline="0" dirty="0">
                <a:solidFill>
                  <a:srgbClr val="000000"/>
                </a:solidFill>
                <a:latin typeface="Calibri" panose="020F0502020204030204" pitchFamily="34" charset="0"/>
              </a:rPr>
            </a:br>
            <a:br>
              <a:rPr lang="en-US" sz="4000" b="1" i="0" u="none" strike="noStrike" baseline="0" dirty="0">
                <a:solidFill>
                  <a:srgbClr val="000000"/>
                </a:solidFill>
                <a:latin typeface="Calibri" panose="020F0502020204030204" pitchFamily="34" charset="0"/>
              </a:rPr>
            </a:br>
            <a:r>
              <a:rPr lang="en-US" sz="4000" b="1" i="0" u="none" strike="noStrike" baseline="0" dirty="0">
                <a:solidFill>
                  <a:srgbClr val="000000"/>
                </a:solidFill>
                <a:latin typeface="Calibri" panose="020F0502020204030204" pitchFamily="34" charset="0"/>
              </a:rPr>
              <a:t>2. Number your responses to match the prompts </a:t>
            </a:r>
            <a:br>
              <a:rPr lang="en-US" sz="4000" b="0" i="0" u="none" strike="noStrike" baseline="0" dirty="0">
                <a:solidFill>
                  <a:srgbClr val="000000"/>
                </a:solidFill>
                <a:latin typeface="Calibri" panose="020F0502020204030204" pitchFamily="34" charset="0"/>
              </a:rPr>
            </a:br>
            <a:r>
              <a:rPr lang="pt-BR" sz="4000" b="1" i="0" u="none" strike="noStrike" baseline="0" dirty="0">
                <a:solidFill>
                  <a:srgbClr val="000000"/>
                </a:solidFill>
                <a:latin typeface="Calibri" panose="020F0502020204030204" pitchFamily="34" charset="0"/>
              </a:rPr>
              <a:t>e.g., </a:t>
            </a:r>
            <a:r>
              <a:rPr lang="pt-BR" sz="4000" b="1" i="0" u="none" strike="noStrike" baseline="0" dirty="0">
                <a:solidFill>
                  <a:srgbClr val="FF0000"/>
                </a:solidFill>
                <a:latin typeface="Calibri" panose="020F0502020204030204" pitchFamily="34" charset="0"/>
              </a:rPr>
              <a:t>1a, 1b, 2a, 2b, 3</a:t>
            </a:r>
            <a:br>
              <a:rPr lang="en-US" sz="4000" dirty="0">
                <a:solidFill>
                  <a:srgbClr val="FF0000"/>
                </a:solidFill>
              </a:rPr>
            </a:br>
            <a:br>
              <a:rPr lang="en-US" sz="4000" b="1" i="0" u="none" strike="noStrike" baseline="0" dirty="0">
                <a:solidFill>
                  <a:srgbClr val="000000"/>
                </a:solidFill>
                <a:latin typeface="Calibri" panose="020F0502020204030204" pitchFamily="34" charset="0"/>
              </a:rPr>
            </a:br>
            <a:endParaRPr lang="en-US" sz="4000" dirty="0"/>
          </a:p>
        </p:txBody>
      </p:sp>
      <p:sp>
        <p:nvSpPr>
          <p:cNvPr id="4" name="Text Placeholder 3">
            <a:extLst>
              <a:ext uri="{FF2B5EF4-FFF2-40B4-BE49-F238E27FC236}">
                <a16:creationId xmlns:a16="http://schemas.microsoft.com/office/drawing/2014/main" id="{FF7D0146-37BF-4F11-8FC7-310E59151101}"/>
              </a:ext>
            </a:extLst>
          </p:cNvPr>
          <p:cNvSpPr>
            <a:spLocks noGrp="1"/>
          </p:cNvSpPr>
          <p:nvPr>
            <p:ph type="body" sz="half" idx="2"/>
          </p:nvPr>
        </p:nvSpPr>
        <p:spPr>
          <a:xfrm>
            <a:off x="4772025" y="0"/>
            <a:ext cx="7419975" cy="6625389"/>
          </a:xfrm>
        </p:spPr>
        <p:txBody>
          <a:bodyPr>
            <a:noAutofit/>
          </a:bodyPr>
          <a:lstStyle/>
          <a:p>
            <a:pPr algn="l"/>
            <a:r>
              <a:rPr lang="en-US" sz="2200" b="1" i="0" dirty="0">
                <a:effectLst/>
              </a:rPr>
              <a:t>In your initial post, respond to each of the following prompts. </a:t>
            </a:r>
            <a:r>
              <a:rPr lang="en-US" sz="2200" b="0" i="1" dirty="0">
                <a:effectLst/>
              </a:rPr>
              <a:t>To save space, do not copy instructions, just identify each response with the corresponding prompt (e.g., 1a, 2b, etc.). You must post before you can see what your peers have posted.</a:t>
            </a:r>
            <a:endParaRPr lang="en-US" sz="2200" b="0" i="0" dirty="0">
              <a:effectLst/>
            </a:endParaRPr>
          </a:p>
          <a:p>
            <a:pPr algn="l"/>
            <a:r>
              <a:rPr lang="en-US" sz="2200" b="1" i="0" dirty="0">
                <a:solidFill>
                  <a:srgbClr val="FF0000"/>
                </a:solidFill>
                <a:effectLst/>
              </a:rPr>
              <a:t>1.</a:t>
            </a:r>
            <a:r>
              <a:rPr lang="en-US" sz="2200" b="0" i="0" dirty="0">
                <a:solidFill>
                  <a:srgbClr val="FF0000"/>
                </a:solidFill>
                <a:effectLst/>
              </a:rPr>
              <a:t> (a)</a:t>
            </a:r>
            <a:r>
              <a:rPr lang="en-US" sz="2200" b="0" i="0" dirty="0">
                <a:effectLst/>
              </a:rPr>
              <a:t> Identify and describe a breath- or body-centered practice you want to experiment with this week as you do the readings and participate in forum discussions </a:t>
            </a:r>
            <a:r>
              <a:rPr lang="en-US" sz="2200" b="0" i="0" dirty="0">
                <a:solidFill>
                  <a:srgbClr val="FF0000"/>
                </a:solidFill>
                <a:effectLst/>
              </a:rPr>
              <a:t>(b)</a:t>
            </a:r>
            <a:r>
              <a:rPr lang="en-US" sz="2200" b="0" i="0" dirty="0">
                <a:effectLst/>
              </a:rPr>
              <a:t> describe how your practice helps you track how you experience stress in your body, the  emotions associated with such stress, and what it feels like when your nervous system shifts from  a stress response to a relaxation response. (100-200 words)</a:t>
            </a:r>
            <a:r>
              <a:rPr lang="en-US" sz="2200" b="1" i="0" dirty="0">
                <a:effectLst/>
              </a:rPr>
              <a:t> </a:t>
            </a:r>
            <a:endParaRPr lang="en-US" sz="2200" b="0" i="0" dirty="0">
              <a:effectLst/>
            </a:endParaRPr>
          </a:p>
          <a:p>
            <a:pPr algn="l"/>
            <a:r>
              <a:rPr lang="en-US" sz="2200" b="1" i="0" dirty="0">
                <a:solidFill>
                  <a:srgbClr val="FF0000"/>
                </a:solidFill>
                <a:effectLst/>
              </a:rPr>
              <a:t>2.</a:t>
            </a:r>
            <a:r>
              <a:rPr lang="en-US" sz="2200" b="0" i="0" dirty="0">
                <a:solidFill>
                  <a:srgbClr val="FF0000"/>
                </a:solidFill>
                <a:effectLst/>
              </a:rPr>
              <a:t> (a)</a:t>
            </a:r>
            <a:r>
              <a:rPr lang="en-US" sz="2200" b="0" i="0" dirty="0">
                <a:effectLst/>
              </a:rPr>
              <a:t> Use the reading from Doehring to describe how this course could be helpful professionally and/ or personally in making spiritual care a more intentional part of your life and/or vocation. </a:t>
            </a:r>
            <a:r>
              <a:rPr lang="en-US" sz="2200" b="0" i="0" dirty="0">
                <a:solidFill>
                  <a:srgbClr val="FF0000"/>
                </a:solidFill>
                <a:effectLst/>
              </a:rPr>
              <a:t>(b)</a:t>
            </a:r>
            <a:r>
              <a:rPr lang="en-US" sz="2200" b="0" i="0" dirty="0">
                <a:effectLst/>
              </a:rPr>
              <a:t> Support your comments with at least 1 quote from Doehring's text. You only need to use a parenthetical reference for the textbook. Format: (Doehring, 2015, p. #).  (100-200 words, excluding quote)</a:t>
            </a:r>
          </a:p>
          <a:p>
            <a:pPr algn="l"/>
            <a:r>
              <a:rPr lang="en-US" sz="2200" b="1" i="0" dirty="0">
                <a:solidFill>
                  <a:srgbClr val="FF0000"/>
                </a:solidFill>
                <a:effectLst/>
              </a:rPr>
              <a:t>3.</a:t>
            </a:r>
            <a:r>
              <a:rPr lang="en-US" sz="2200" b="0" i="0" dirty="0">
                <a:effectLst/>
              </a:rPr>
              <a:t> Describe how/why one or more Course Learning Outcomes may be challenging for you to learn and practice. (~100 words)</a:t>
            </a:r>
          </a:p>
        </p:txBody>
      </p:sp>
    </p:spTree>
    <p:extLst>
      <p:ext uri="{BB962C8B-B14F-4D97-AF65-F5344CB8AC3E}">
        <p14:creationId xmlns:p14="http://schemas.microsoft.com/office/powerpoint/2010/main" val="1861349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E0872-78D5-454E-8A3B-47C7F27ACA70}"/>
              </a:ext>
            </a:extLst>
          </p:cNvPr>
          <p:cNvSpPr>
            <a:spLocks noGrp="1"/>
          </p:cNvSpPr>
          <p:nvPr>
            <p:ph type="title"/>
          </p:nvPr>
        </p:nvSpPr>
        <p:spPr>
          <a:xfrm>
            <a:off x="0" y="0"/>
            <a:ext cx="6641432" cy="1068388"/>
          </a:xfrm>
        </p:spPr>
        <p:txBody>
          <a:bodyPr/>
          <a:lstStyle/>
          <a:p>
            <a:r>
              <a:rPr lang="en-US" dirty="0"/>
              <a:t>Write in complete sentences and use good grammar.</a:t>
            </a:r>
          </a:p>
        </p:txBody>
      </p:sp>
      <p:pic>
        <p:nvPicPr>
          <p:cNvPr id="8" name="Picture Placeholder 7">
            <a:extLst>
              <a:ext uri="{FF2B5EF4-FFF2-40B4-BE49-F238E27FC236}">
                <a16:creationId xmlns:a16="http://schemas.microsoft.com/office/drawing/2014/main" id="{06D5D3AD-1F48-4F51-8CDB-78F208AD7BE6}"/>
              </a:ext>
            </a:extLst>
          </p:cNvPr>
          <p:cNvPicPr>
            <a:picLocks noGrp="1" noChangeAspect="1"/>
          </p:cNvPicPr>
          <p:nvPr>
            <p:ph type="pic" idx="1"/>
          </p:nvPr>
        </p:nvPicPr>
        <p:blipFill rotWithShape="1">
          <a:blip r:embed="rId2"/>
          <a:srcRect t="7103" b="7103"/>
          <a:stretch/>
        </p:blipFill>
        <p:spPr>
          <a:xfrm>
            <a:off x="9256764" y="882315"/>
            <a:ext cx="2742730" cy="2165685"/>
          </a:xfrm>
        </p:spPr>
      </p:pic>
      <p:sp>
        <p:nvSpPr>
          <p:cNvPr id="4" name="Text Placeholder 3">
            <a:extLst>
              <a:ext uri="{FF2B5EF4-FFF2-40B4-BE49-F238E27FC236}">
                <a16:creationId xmlns:a16="http://schemas.microsoft.com/office/drawing/2014/main" id="{B2B092AE-6544-40EF-9250-978DF38146AD}"/>
              </a:ext>
            </a:extLst>
          </p:cNvPr>
          <p:cNvSpPr>
            <a:spLocks noGrp="1"/>
          </p:cNvSpPr>
          <p:nvPr>
            <p:ph type="body" sz="half" idx="2"/>
          </p:nvPr>
        </p:nvSpPr>
        <p:spPr/>
        <p:txBody>
          <a:bodyPr/>
          <a:lstStyle/>
          <a:p>
            <a:endParaRPr lang="en-US" dirty="0"/>
          </a:p>
        </p:txBody>
      </p:sp>
      <p:pic>
        <p:nvPicPr>
          <p:cNvPr id="6" name="Picture 5">
            <a:extLst>
              <a:ext uri="{FF2B5EF4-FFF2-40B4-BE49-F238E27FC236}">
                <a16:creationId xmlns:a16="http://schemas.microsoft.com/office/drawing/2014/main" id="{2662B6E5-E6A5-4FBF-92DF-CC3A24D47F92}"/>
              </a:ext>
            </a:extLst>
          </p:cNvPr>
          <p:cNvPicPr>
            <a:picLocks noChangeAspect="1"/>
          </p:cNvPicPr>
          <p:nvPr/>
        </p:nvPicPr>
        <p:blipFill>
          <a:blip r:embed="rId3"/>
          <a:stretch>
            <a:fillRect/>
          </a:stretch>
        </p:blipFill>
        <p:spPr>
          <a:xfrm>
            <a:off x="16277" y="1378226"/>
            <a:ext cx="6774207" cy="5479774"/>
          </a:xfrm>
          <a:prstGeom prst="rect">
            <a:avLst/>
          </a:prstGeom>
        </p:spPr>
      </p:pic>
      <p:pic>
        <p:nvPicPr>
          <p:cNvPr id="13" name="Picture 12">
            <a:extLst>
              <a:ext uri="{FF2B5EF4-FFF2-40B4-BE49-F238E27FC236}">
                <a16:creationId xmlns:a16="http://schemas.microsoft.com/office/drawing/2014/main" id="{04B191A8-2AF2-4A6C-8580-58604187060A}"/>
              </a:ext>
            </a:extLst>
          </p:cNvPr>
          <p:cNvPicPr>
            <a:picLocks noChangeAspect="1"/>
          </p:cNvPicPr>
          <p:nvPr/>
        </p:nvPicPr>
        <p:blipFill>
          <a:blip r:embed="rId4"/>
          <a:stretch>
            <a:fillRect/>
          </a:stretch>
        </p:blipFill>
        <p:spPr>
          <a:xfrm>
            <a:off x="9256764" y="3310601"/>
            <a:ext cx="2699825" cy="2665084"/>
          </a:xfrm>
          <a:prstGeom prst="rect">
            <a:avLst/>
          </a:prstGeom>
        </p:spPr>
      </p:pic>
      <p:sp>
        <p:nvSpPr>
          <p:cNvPr id="14" name="TextBox 13">
            <a:extLst>
              <a:ext uri="{FF2B5EF4-FFF2-40B4-BE49-F238E27FC236}">
                <a16:creationId xmlns:a16="http://schemas.microsoft.com/office/drawing/2014/main" id="{40FAD7F6-D63E-4B71-9A0E-DD5D4CC773C3}"/>
              </a:ext>
            </a:extLst>
          </p:cNvPr>
          <p:cNvSpPr txBox="1"/>
          <p:nvPr/>
        </p:nvSpPr>
        <p:spPr>
          <a:xfrm>
            <a:off x="6745827" y="556643"/>
            <a:ext cx="2742730" cy="4524315"/>
          </a:xfrm>
          <a:prstGeom prst="rect">
            <a:avLst/>
          </a:prstGeom>
          <a:noFill/>
        </p:spPr>
        <p:txBody>
          <a:bodyPr wrap="square" rtlCol="0">
            <a:spAutoFit/>
          </a:bodyPr>
          <a:lstStyle/>
          <a:p>
            <a:r>
              <a:rPr lang="en-US" sz="3200" dirty="0"/>
              <a:t>No emojis.</a:t>
            </a:r>
          </a:p>
          <a:p>
            <a:endParaRPr lang="en-US" sz="3200" dirty="0"/>
          </a:p>
          <a:p>
            <a:r>
              <a:rPr lang="en-US" sz="3200" dirty="0"/>
              <a:t>Do not use a casual, conversational tone, as you might in a text or email to a friend.</a:t>
            </a:r>
          </a:p>
        </p:txBody>
      </p:sp>
    </p:spTree>
    <p:extLst>
      <p:ext uri="{BB962C8B-B14F-4D97-AF65-F5344CB8AC3E}">
        <p14:creationId xmlns:p14="http://schemas.microsoft.com/office/powerpoint/2010/main" val="3888638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FF511-19F0-4660-AC70-F0A24BA5E0C8}"/>
              </a:ext>
            </a:extLst>
          </p:cNvPr>
          <p:cNvSpPr>
            <a:spLocks noGrp="1"/>
          </p:cNvSpPr>
          <p:nvPr>
            <p:ph type="title"/>
          </p:nvPr>
        </p:nvSpPr>
        <p:spPr>
          <a:xfrm>
            <a:off x="0" y="0"/>
            <a:ext cx="11353800" cy="6176963"/>
          </a:xfrm>
        </p:spPr>
        <p:txBody>
          <a:bodyPr>
            <a:normAutofit/>
          </a:bodyPr>
          <a:lstStyle/>
          <a:p>
            <a:r>
              <a:rPr lang="en-US" b="1" i="0" u="none" strike="noStrike" baseline="0" dirty="0">
                <a:solidFill>
                  <a:srgbClr val="000000"/>
                </a:solidFill>
                <a:latin typeface="Calibri" panose="020F0502020204030204" pitchFamily="34" charset="0"/>
              </a:rPr>
              <a:t>Be Concise</a:t>
            </a:r>
            <a:br>
              <a:rPr lang="en-US" b="0" i="0" u="none" strike="noStrike" baseline="0" dirty="0">
                <a:solidFill>
                  <a:srgbClr val="000000"/>
                </a:solidFill>
                <a:latin typeface="Calibri" panose="020F0502020204030204" pitchFamily="34" charset="0"/>
              </a:rPr>
            </a:br>
            <a:r>
              <a:rPr lang="en-US" b="0" i="0" u="none" strike="noStrike" baseline="0" dirty="0">
                <a:solidFill>
                  <a:srgbClr val="000000"/>
                </a:solidFill>
                <a:latin typeface="Calibri" panose="020F0502020204030204" pitchFamily="34" charset="0"/>
              </a:rPr>
              <a:t>				</a:t>
            </a:r>
            <a:br>
              <a:rPr lang="en-US" b="0" i="0" u="none" strike="noStrike" baseline="0" dirty="0">
                <a:solidFill>
                  <a:srgbClr val="000000"/>
                </a:solidFill>
                <a:latin typeface="Calibri" panose="020F0502020204030204" pitchFamily="34" charset="0"/>
              </a:rPr>
            </a:br>
            <a:r>
              <a:rPr lang="en-US" b="0" i="0" u="none" strike="noStrike" baseline="0" dirty="0">
                <a:solidFill>
                  <a:srgbClr val="000000"/>
                </a:solidFill>
                <a:latin typeface="Calibri" panose="020F0502020204030204" pitchFamily="34" charset="0"/>
              </a:rPr>
              <a:t>			</a:t>
            </a:r>
            <a:br>
              <a:rPr lang="en-US" b="0" i="0" u="none" strike="noStrike" baseline="0" dirty="0">
                <a:solidFill>
                  <a:srgbClr val="000000"/>
                </a:solidFill>
                <a:latin typeface="Calibri" panose="020F0502020204030204" pitchFamily="34" charset="0"/>
              </a:rPr>
            </a:br>
            <a:r>
              <a:rPr lang="en-US" b="0" i="0" u="none" strike="noStrike" baseline="0" dirty="0">
                <a:solidFill>
                  <a:srgbClr val="000000"/>
                </a:solidFill>
                <a:latin typeface="Calibri" panose="020F0502020204030204" pitchFamily="34" charset="0"/>
              </a:rPr>
              <a:t>               </a:t>
            </a:r>
            <a:r>
              <a:rPr lang="en-US" sz="6600" b="0" i="0" u="none" strike="noStrike" baseline="0" dirty="0">
                <a:solidFill>
                  <a:schemeClr val="accent2">
                    <a:lumMod val="50000"/>
                  </a:schemeClr>
                </a:solidFill>
                <a:latin typeface="Calibri" panose="020F0502020204030204" pitchFamily="34" charset="0"/>
              </a:rPr>
              <a:t>COFFEE</a:t>
            </a:r>
            <a:br>
              <a:rPr lang="en-US" b="0" i="0" u="none" strike="noStrike" baseline="0" dirty="0">
                <a:solidFill>
                  <a:srgbClr val="000000"/>
                </a:solidFill>
                <a:latin typeface="Calibri" panose="020F0502020204030204" pitchFamily="34" charset="0"/>
              </a:rPr>
            </a:br>
            <a:br>
              <a:rPr lang="en-US" b="0" i="0" u="none" strike="noStrike" baseline="0" dirty="0">
                <a:solidFill>
                  <a:srgbClr val="000000"/>
                </a:solidFill>
                <a:latin typeface="Calibri" panose="020F0502020204030204" pitchFamily="34" charset="0"/>
              </a:rPr>
            </a:br>
            <a:br>
              <a:rPr lang="en-US" b="0" i="0" u="none" strike="noStrike" baseline="0" dirty="0">
                <a:solidFill>
                  <a:srgbClr val="000000"/>
                </a:solidFill>
                <a:latin typeface="Calibri" panose="020F0502020204030204" pitchFamily="34" charset="0"/>
              </a:rPr>
            </a:br>
            <a:endParaRPr lang="en-US" dirty="0"/>
          </a:p>
        </p:txBody>
      </p:sp>
      <p:pic>
        <p:nvPicPr>
          <p:cNvPr id="5" name="Content Placeholder 4">
            <a:extLst>
              <a:ext uri="{FF2B5EF4-FFF2-40B4-BE49-F238E27FC236}">
                <a16:creationId xmlns:a16="http://schemas.microsoft.com/office/drawing/2014/main" id="{5F4E6AFF-FE33-4AAF-9158-EB5E436DDA3A}"/>
              </a:ext>
            </a:extLst>
          </p:cNvPr>
          <p:cNvPicPr>
            <a:picLocks noGrp="1" noChangeAspect="1"/>
          </p:cNvPicPr>
          <p:nvPr>
            <p:ph idx="1"/>
          </p:nvPr>
        </p:nvPicPr>
        <p:blipFill>
          <a:blip r:embed="rId2"/>
          <a:stretch>
            <a:fillRect/>
          </a:stretch>
        </p:blipFill>
        <p:spPr>
          <a:xfrm>
            <a:off x="4913388" y="13742"/>
            <a:ext cx="7278612" cy="52641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255721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503</TotalTime>
  <Words>751</Words>
  <Application>Microsoft Office PowerPoint</Application>
  <PresentationFormat>Widescreen</PresentationFormat>
  <Paragraphs>40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IST 2012 Pastoral Theology and Care</vt:lpstr>
      <vt:lpstr>There is a module for each week in our ten-week quarter. Each module lists instructions and assignments for that week</vt:lpstr>
      <vt:lpstr> Tech Questions   Content Questions support@iliff.edu  cdoehring@iliff.edu</vt:lpstr>
      <vt:lpstr>Required Textbook:  Make sure you have the 2015 edition</vt:lpstr>
      <vt:lpstr>Cite Sources in APA format</vt:lpstr>
      <vt:lpstr>Discussion Post/Response Deadlines </vt:lpstr>
      <vt:lpstr>1. Respond to all parts of all  prompts   2. Number your responses to match the prompts  e.g., 1a, 1b, 2a, 2b, 3  </vt:lpstr>
      <vt:lpstr>Write in complete sentences and use good grammar.</vt:lpstr>
      <vt:lpstr>Be Concise                         COFFEE   </vt:lpstr>
      <vt:lpstr>PowerPoint Presentation</vt:lpstr>
      <vt:lpstr>Spiritual Care Conversations</vt:lpstr>
      <vt:lpstr>Spiritual Care Conversations</vt:lpstr>
      <vt:lpstr>Gathering Days Classes with Carrie and Jeff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 2012 Pastoral Theology and Care</dc:title>
  <dc:creator>Carrie Doehring</dc:creator>
  <cp:lastModifiedBy>Carrie Doehring</cp:lastModifiedBy>
  <cp:revision>10</cp:revision>
  <dcterms:created xsi:type="dcterms:W3CDTF">2020-12-06T13:17:00Z</dcterms:created>
  <dcterms:modified xsi:type="dcterms:W3CDTF">2021-07-14T16:21:30Z</dcterms:modified>
</cp:coreProperties>
</file>