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Lst>
  <p:notesMasterIdLst>
    <p:notesMasterId r:id="rId16"/>
  </p:notesMasterIdLst>
  <p:handoutMasterIdLst>
    <p:handoutMasterId r:id="rId17"/>
  </p:handoutMasterIdLst>
  <p:sldIdLst>
    <p:sldId id="400" r:id="rId2"/>
    <p:sldId id="582" r:id="rId3"/>
    <p:sldId id="576" r:id="rId4"/>
    <p:sldId id="580" r:id="rId5"/>
    <p:sldId id="585" r:id="rId6"/>
    <p:sldId id="587" r:id="rId7"/>
    <p:sldId id="593" r:id="rId8"/>
    <p:sldId id="604" r:id="rId9"/>
    <p:sldId id="605" r:id="rId10"/>
    <p:sldId id="606" r:id="rId11"/>
    <p:sldId id="607" r:id="rId12"/>
    <p:sldId id="608" r:id="rId13"/>
    <p:sldId id="526" r:id="rId14"/>
    <p:sldId id="609" r:id="rId1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Doehring" initials="CD" lastIdx="1" clrIdx="0">
    <p:extLst>
      <p:ext uri="{19B8F6BF-5375-455C-9EA6-DF929625EA0E}">
        <p15:presenceInfo xmlns:p15="http://schemas.microsoft.com/office/powerpoint/2012/main" userId="S::cdoehring@iliff.edu::849ca9a7-74bb-4fe1-bccd-c32823011c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6600"/>
    <a:srgbClr val="F6860F"/>
    <a:srgbClr val="FFC081"/>
    <a:srgbClr val="FFFBEF"/>
    <a:srgbClr val="FF3300"/>
    <a:srgbClr val="FF0000"/>
    <a:srgbClr val="A9CC0F"/>
    <a:srgbClr val="CADA34"/>
    <a:srgbClr val="734D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2" autoAdjust="0"/>
    <p:restoredTop sz="94249" autoAdjust="0"/>
  </p:normalViewPr>
  <p:slideViewPr>
    <p:cSldViewPr>
      <p:cViewPr varScale="1">
        <p:scale>
          <a:sx n="68" d="100"/>
          <a:sy n="68" d="100"/>
        </p:scale>
        <p:origin x="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8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a:solidFill>
                <a:schemeClr val="tx1"/>
              </a:solidFill>
            </a:rPr>
            <a:t>Beliefs</a:t>
          </a: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a:solidFill>
                <a:schemeClr val="tx1"/>
              </a:solidFill>
            </a:rPr>
            <a:t>Ways of Coping/</a:t>
          </a:r>
        </a:p>
        <a:p>
          <a:r>
            <a:rPr lang="en-US" b="1" dirty="0">
              <a:solidFill>
                <a:schemeClr val="tx1"/>
              </a:solidFill>
            </a:rPr>
            <a:t>Self Care Practices</a:t>
          </a: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a:solidFill>
                <a:schemeClr val="tx1"/>
              </a:solidFill>
            </a:rPr>
            <a:t>Values</a:t>
          </a: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pt>
    <dgm:pt modelId="{8AA5E4AC-875A-47A9-A56E-DED4F44100AD}" type="pres">
      <dgm:prSet presAssocID="{CF3C98D7-6CAB-44A2-A1CE-40467D97427C}" presName="wedge1" presStyleLbl="node1" presStyleIdx="0" presStyleCnt="3"/>
      <dgm:spPr/>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pt>
    <dgm:pt modelId="{53615AE8-9328-4C34-8FDD-7BC8C88464D1}" type="pres">
      <dgm:prSet presAssocID="{CF3C98D7-6CAB-44A2-A1CE-40467D97427C}" presName="wedge2" presStyleLbl="node1" presStyleIdx="1" presStyleCnt="3" custLinFactNeighborX="396" custLinFactNeighborY="-876"/>
      <dgm:spPr/>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pt>
    <dgm:pt modelId="{70F09CD6-775A-4435-99F3-129D600C047E}" type="pres">
      <dgm:prSet presAssocID="{CF3C98D7-6CAB-44A2-A1CE-40467D97427C}" presName="wedge3" presStyleLbl="node1" presStyleIdx="2" presStyleCnt="3"/>
      <dgm:spPr/>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pt>
    <dgm:pt modelId="{E8E851E2-7429-4AB6-88A9-59300EFF7C45}" type="pres">
      <dgm:prSet presAssocID="{155D272F-D587-43D0-B5EE-D095B4694F21}" presName="arrowWedge1" presStyleLbl="fgSibTrans2D1" presStyleIdx="0" presStyleCnt="3" custLinFactNeighborX="817" custLinFactNeighborY="-1228"/>
      <dgm:spPr>
        <a:solidFill>
          <a:srgbClr val="FF0000"/>
        </a:solidFill>
      </dgm:spPr>
    </dgm:pt>
    <dgm:pt modelId="{B4B78AF8-37CA-4D9A-9DED-2961EE582F09}" type="pres">
      <dgm:prSet presAssocID="{817EDC0B-2B7F-45D8-BA33-FB9747118DDF}" presName="arrowWedge2" presStyleLbl="fgSibTrans2D1" presStyleIdx="1" presStyleCnt="3"/>
      <dgm:spPr>
        <a:solidFill>
          <a:srgbClr val="FF0000"/>
        </a:solidFill>
      </dgm:spPr>
    </dgm:pt>
    <dgm:pt modelId="{B32B3803-08B5-4C00-9D0B-4FEE60D83570}" type="pres">
      <dgm:prSet presAssocID="{5AA1E157-050A-47B7-A2A9-03CF1AAF51DB}" presName="arrowWedge3" presStyleLbl="fgSibTrans2D1" presStyleIdx="2" presStyleCnt="3"/>
      <dgm:spPr>
        <a:solidFill>
          <a:srgbClr val="FF0000"/>
        </a:solidFill>
      </dgm:spPr>
    </dgm:pt>
  </dgm:ptLst>
  <dgm:cxnLst>
    <dgm:cxn modelId="{FFC63107-72FE-4F2B-92FB-1A67590D7BAF}" srcId="{CF3C98D7-6CAB-44A2-A1CE-40467D97427C}" destId="{8D349CE6-09D5-4976-A7DD-C746B1106E25}" srcOrd="1" destOrd="0" parTransId="{CCE9B6B1-7499-44BE-B62E-D21D6B8434E3}" sibTransId="{817EDC0B-2B7F-45D8-BA33-FB9747118DDF}"/>
    <dgm:cxn modelId="{52CC161A-42B6-42B4-AFD8-579B734BA148}" type="presOf" srcId="{B8260733-26C4-4EEC-813C-AEBC5AE2E475}" destId="{8AA5E4AC-875A-47A9-A56E-DED4F44100AD}" srcOrd="0" destOrd="0" presId="urn:microsoft.com/office/officeart/2005/8/layout/cycle8"/>
    <dgm:cxn modelId="{ABBECB1B-9A1C-479E-9F4E-0A15A4FD93C3}" type="presOf" srcId="{8D349CE6-09D5-4976-A7DD-C746B1106E25}" destId="{940B6473-2E7A-4AD8-9B94-D82ADBBC786A}" srcOrd="1" destOrd="0" presId="urn:microsoft.com/office/officeart/2005/8/layout/cycle8"/>
    <dgm:cxn modelId="{9A4B3F60-0688-4CC9-955D-6F6C62235490}" type="presOf" srcId="{8D349CE6-09D5-4976-A7DD-C746B1106E25}" destId="{53615AE8-9328-4C34-8FDD-7BC8C88464D1}" srcOrd="0"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3D5F0759-238E-4849-A3B3-CAC4CD18FCB3}" type="presOf" srcId="{BCCD9E4D-99D4-4599-954D-6A535D28938B}" destId="{70F09CD6-775A-4435-99F3-129D600C047E}" srcOrd="0" destOrd="0" presId="urn:microsoft.com/office/officeart/2005/8/layout/cycle8"/>
    <dgm:cxn modelId="{A0A80E89-B02F-424E-9724-FC798188F9B4}" type="presOf" srcId="{BCCD9E4D-99D4-4599-954D-6A535D28938B}" destId="{51EF83FB-58CA-4EF0-B393-DF554D918714}" srcOrd="1" destOrd="0" presId="urn:microsoft.com/office/officeart/2005/8/layout/cycle8"/>
    <dgm:cxn modelId="{CC85678C-CE57-493D-821B-4AE498462A3A}" srcId="{CF3C98D7-6CAB-44A2-A1CE-40467D97427C}" destId="{B8260733-26C4-4EEC-813C-AEBC5AE2E475}" srcOrd="0" destOrd="0" parTransId="{C6D131DD-0B28-4853-B9C0-D75D724E0391}" sibTransId="{155D272F-D587-43D0-B5EE-D095B4694F21}"/>
    <dgm:cxn modelId="{C67DFEBC-663E-4816-B5D5-2A47A093C6BA}" type="presOf" srcId="{B8260733-26C4-4EEC-813C-AEBC5AE2E475}" destId="{B4E403AA-2D2B-41D1-80AE-B29A09DDCA39}" srcOrd="1" destOrd="0" presId="urn:microsoft.com/office/officeart/2005/8/layout/cycle8"/>
    <dgm:cxn modelId="{6FB905DC-F88D-478C-A48A-7281AC8C1E4B}" type="presOf" srcId="{CF3C98D7-6CAB-44A2-A1CE-40467D97427C}" destId="{C520EF70-394A-401E-829C-C92883474D69}" srcOrd="0" destOrd="0" presId="urn:microsoft.com/office/officeart/2005/8/layout/cycle8"/>
    <dgm:cxn modelId="{3A02FB02-BFC4-427C-A320-15B80AA328EE}" type="presParOf" srcId="{C520EF70-394A-401E-829C-C92883474D69}" destId="{8AA5E4AC-875A-47A9-A56E-DED4F44100AD}" srcOrd="0" destOrd="0" presId="urn:microsoft.com/office/officeart/2005/8/layout/cycle8"/>
    <dgm:cxn modelId="{535B7D61-666E-4F18-A8AE-309F0B38C425}" type="presParOf" srcId="{C520EF70-394A-401E-829C-C92883474D69}" destId="{749BE55F-96ED-4D22-A22C-8B21E0CD70AF}" srcOrd="1" destOrd="0" presId="urn:microsoft.com/office/officeart/2005/8/layout/cycle8"/>
    <dgm:cxn modelId="{907B0572-D5E4-4A27-9D71-81193E53ED6C}" type="presParOf" srcId="{C520EF70-394A-401E-829C-C92883474D69}" destId="{07F48076-DD9F-4F5B-B44A-947F6D61636A}" srcOrd="2" destOrd="0" presId="urn:microsoft.com/office/officeart/2005/8/layout/cycle8"/>
    <dgm:cxn modelId="{76E22146-8C24-45ED-A0B2-F7370E5BF3CC}" type="presParOf" srcId="{C520EF70-394A-401E-829C-C92883474D69}" destId="{B4E403AA-2D2B-41D1-80AE-B29A09DDCA39}" srcOrd="3" destOrd="0" presId="urn:microsoft.com/office/officeart/2005/8/layout/cycle8"/>
    <dgm:cxn modelId="{FD64B24B-C67C-4EB0-8124-48DF69A04F21}" type="presParOf" srcId="{C520EF70-394A-401E-829C-C92883474D69}" destId="{53615AE8-9328-4C34-8FDD-7BC8C88464D1}" srcOrd="4" destOrd="0" presId="urn:microsoft.com/office/officeart/2005/8/layout/cycle8"/>
    <dgm:cxn modelId="{22ACF1A2-8AA2-4BE2-8810-470DA2AC5A75}" type="presParOf" srcId="{C520EF70-394A-401E-829C-C92883474D69}" destId="{9F1DA6F1-0BA0-49D2-9FA1-8EAFCE8EA1E5}" srcOrd="5" destOrd="0" presId="urn:microsoft.com/office/officeart/2005/8/layout/cycle8"/>
    <dgm:cxn modelId="{D3C2540B-690A-4F8E-9DF7-B5120522E710}" type="presParOf" srcId="{C520EF70-394A-401E-829C-C92883474D69}" destId="{65E687DC-E5CD-4E22-9DDF-4A34C50EE426}" srcOrd="6" destOrd="0" presId="urn:microsoft.com/office/officeart/2005/8/layout/cycle8"/>
    <dgm:cxn modelId="{847A1161-78BF-4AB5-A4EB-1B62A817D49A}" type="presParOf" srcId="{C520EF70-394A-401E-829C-C92883474D69}" destId="{940B6473-2E7A-4AD8-9B94-D82ADBBC786A}" srcOrd="7" destOrd="0" presId="urn:microsoft.com/office/officeart/2005/8/layout/cycle8"/>
    <dgm:cxn modelId="{30F6EC08-E143-4153-8C31-2F8DD7DC4891}" type="presParOf" srcId="{C520EF70-394A-401E-829C-C92883474D69}" destId="{70F09CD6-775A-4435-99F3-129D600C047E}" srcOrd="8" destOrd="0" presId="urn:microsoft.com/office/officeart/2005/8/layout/cycle8"/>
    <dgm:cxn modelId="{3D1FE0EB-B9E2-4402-A1A4-8938444EBA2A}" type="presParOf" srcId="{C520EF70-394A-401E-829C-C92883474D69}" destId="{0BAD3657-6E33-4AAC-B7A2-585D6F706BD4}" srcOrd="9" destOrd="0" presId="urn:microsoft.com/office/officeart/2005/8/layout/cycle8"/>
    <dgm:cxn modelId="{70C55198-0958-44D6-8E3E-B57F2FEDA7D5}" type="presParOf" srcId="{C520EF70-394A-401E-829C-C92883474D69}" destId="{92A67490-0A9E-4702-9CB4-B960C5E4EA13}" srcOrd="10" destOrd="0" presId="urn:microsoft.com/office/officeart/2005/8/layout/cycle8"/>
    <dgm:cxn modelId="{E864FA19-2E04-467A-95D1-DD0584887B04}" type="presParOf" srcId="{C520EF70-394A-401E-829C-C92883474D69}" destId="{51EF83FB-58CA-4EF0-B393-DF554D918714}" srcOrd="11" destOrd="0" presId="urn:microsoft.com/office/officeart/2005/8/layout/cycle8"/>
    <dgm:cxn modelId="{1D454B16-572A-4E7D-A2EC-7B2179FE4C6A}" type="presParOf" srcId="{C520EF70-394A-401E-829C-C92883474D69}" destId="{E8E851E2-7429-4AB6-88A9-59300EFF7C45}" srcOrd="12" destOrd="0" presId="urn:microsoft.com/office/officeart/2005/8/layout/cycle8"/>
    <dgm:cxn modelId="{DD604C95-02A8-45B0-B13E-2AFDA7960DB9}" type="presParOf" srcId="{C520EF70-394A-401E-829C-C92883474D69}" destId="{B4B78AF8-37CA-4D9A-9DED-2961EE582F09}" srcOrd="13" destOrd="0" presId="urn:microsoft.com/office/officeart/2005/8/layout/cycle8"/>
    <dgm:cxn modelId="{2E4885D3-940B-4A47-B45B-D3F7D1597C68}"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a:solidFill>
                <a:schemeClr val="tx1"/>
              </a:solidFill>
            </a:rPr>
            <a:t>Beliefs: I am a burden to others</a:t>
          </a: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a:solidFill>
                <a:schemeClr val="tx1"/>
              </a:solidFill>
            </a:rPr>
            <a:t>Coping Practices: I not only have a desire to end my life, I know how to and have ‘overcome’ my instinct for self-preservation</a:t>
          </a: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a:solidFill>
                <a:schemeClr val="tx1"/>
              </a:solidFill>
            </a:rPr>
            <a:t>Values: I do not belong in my family and social networks anymore </a:t>
          </a: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pt>
    <dgm:pt modelId="{8AA5E4AC-875A-47A9-A56E-DED4F44100AD}" type="pres">
      <dgm:prSet presAssocID="{CF3C98D7-6CAB-44A2-A1CE-40467D97427C}" presName="wedge1" presStyleLbl="node1" presStyleIdx="0" presStyleCnt="3" custScaleX="94351" custScaleY="100643" custLinFactNeighborX="2804" custLinFactNeighborY="-6885"/>
      <dgm:spPr/>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pt>
    <dgm:pt modelId="{53615AE8-9328-4C34-8FDD-7BC8C88464D1}" type="pres">
      <dgm:prSet presAssocID="{CF3C98D7-6CAB-44A2-A1CE-40467D97427C}" presName="wedge2" presStyleLbl="node1" presStyleIdx="1" presStyleCnt="3" custLinFactNeighborX="1951" custLinFactNeighborY="215"/>
      <dgm:spPr/>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pt>
    <dgm:pt modelId="{70F09CD6-775A-4435-99F3-129D600C047E}" type="pres">
      <dgm:prSet presAssocID="{CF3C98D7-6CAB-44A2-A1CE-40467D97427C}" presName="wedge3" presStyleLbl="node1" presStyleIdx="2" presStyleCnt="3" custScaleX="90413" custScaleY="114251" custLinFactNeighborX="3520" custLinFactNeighborY="-5863"/>
      <dgm:spPr/>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pt>
    <dgm:pt modelId="{E8E851E2-7429-4AB6-88A9-59300EFF7C45}" type="pres">
      <dgm:prSet presAssocID="{155D272F-D587-43D0-B5EE-D095B4694F21}" presName="arrowWedge1" presStyleLbl="fgSibTrans2D1" presStyleIdx="0" presStyleCnt="3" custLinFactNeighborX="-177" custLinFactNeighborY="-2970"/>
      <dgm:spPr>
        <a:solidFill>
          <a:srgbClr val="FFC000"/>
        </a:solidFill>
      </dgm:spPr>
    </dgm:pt>
    <dgm:pt modelId="{B4B78AF8-37CA-4D9A-9DED-2961EE582F09}" type="pres">
      <dgm:prSet presAssocID="{817EDC0B-2B7F-45D8-BA33-FB9747118DDF}" presName="arrowWedge2" presStyleLbl="fgSibTrans2D1" presStyleIdx="1" presStyleCnt="3" custLinFactNeighborX="-137" custLinFactNeighborY="-1709"/>
      <dgm:spPr>
        <a:solidFill>
          <a:srgbClr val="FFC000"/>
        </a:solidFill>
      </dgm:spPr>
    </dgm:pt>
    <dgm:pt modelId="{B32B3803-08B5-4C00-9D0B-4FEE60D83570}" type="pres">
      <dgm:prSet presAssocID="{5AA1E157-050A-47B7-A2A9-03CF1AAF51DB}" presName="arrowWedge3" presStyleLbl="fgSibTrans2D1" presStyleIdx="2" presStyleCnt="3" custScaleX="99241" custLinFactNeighborX="1715" custLinFactNeighborY="-3838"/>
      <dgm:spPr>
        <a:solidFill>
          <a:srgbClr val="FFC000"/>
        </a:solidFill>
      </dgm:spPr>
    </dgm:pt>
  </dgm:ptLst>
  <dgm:cxnLst>
    <dgm:cxn modelId="{FFC63107-72FE-4F2B-92FB-1A67590D7BAF}" srcId="{CF3C98D7-6CAB-44A2-A1CE-40467D97427C}" destId="{8D349CE6-09D5-4976-A7DD-C746B1106E25}" srcOrd="1" destOrd="0" parTransId="{CCE9B6B1-7499-44BE-B62E-D21D6B8434E3}" sibTransId="{817EDC0B-2B7F-45D8-BA33-FB9747118DDF}"/>
    <dgm:cxn modelId="{905D040F-82CA-499E-A2C1-B0B2CD5BD395}" type="presOf" srcId="{BCCD9E4D-99D4-4599-954D-6A535D28938B}" destId="{70F09CD6-775A-4435-99F3-129D600C047E}" srcOrd="0" destOrd="0" presId="urn:microsoft.com/office/officeart/2005/8/layout/cycle8"/>
    <dgm:cxn modelId="{4A73C335-E53A-429B-A215-605024D6A8A3}" type="presOf" srcId="{CF3C98D7-6CAB-44A2-A1CE-40467D97427C}" destId="{C520EF70-394A-401E-829C-C92883474D69}" srcOrd="0" destOrd="0" presId="urn:microsoft.com/office/officeart/2005/8/layout/cycle8"/>
    <dgm:cxn modelId="{7E39E339-230B-42D9-A43D-5202354AAC70}" type="presOf" srcId="{B8260733-26C4-4EEC-813C-AEBC5AE2E475}" destId="{8AA5E4AC-875A-47A9-A56E-DED4F44100AD}" srcOrd="0"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C9603089-99B2-4CC6-853F-B520150A590B}" type="presOf" srcId="{8D349CE6-09D5-4976-A7DD-C746B1106E25}" destId="{940B6473-2E7A-4AD8-9B94-D82ADBBC786A}" srcOrd="1" destOrd="0" presId="urn:microsoft.com/office/officeart/2005/8/layout/cycle8"/>
    <dgm:cxn modelId="{CC85678C-CE57-493D-821B-4AE498462A3A}" srcId="{CF3C98D7-6CAB-44A2-A1CE-40467D97427C}" destId="{B8260733-26C4-4EEC-813C-AEBC5AE2E475}" srcOrd="0" destOrd="0" parTransId="{C6D131DD-0B28-4853-B9C0-D75D724E0391}" sibTransId="{155D272F-D587-43D0-B5EE-D095B4694F21}"/>
    <dgm:cxn modelId="{958DA7CC-37DC-4191-B3E4-C18B25B97A22}" type="presOf" srcId="{8D349CE6-09D5-4976-A7DD-C746B1106E25}" destId="{53615AE8-9328-4C34-8FDD-7BC8C88464D1}" srcOrd="0" destOrd="0" presId="urn:microsoft.com/office/officeart/2005/8/layout/cycle8"/>
    <dgm:cxn modelId="{1233D3D7-B913-4E73-A1C1-9B33E67CB235}" type="presOf" srcId="{B8260733-26C4-4EEC-813C-AEBC5AE2E475}" destId="{B4E403AA-2D2B-41D1-80AE-B29A09DDCA39}" srcOrd="1" destOrd="0" presId="urn:microsoft.com/office/officeart/2005/8/layout/cycle8"/>
    <dgm:cxn modelId="{B825D1E4-2466-4A43-A48B-35EDA7485D6E}" type="presOf" srcId="{BCCD9E4D-99D4-4599-954D-6A535D28938B}" destId="{51EF83FB-58CA-4EF0-B393-DF554D918714}" srcOrd="1" destOrd="0" presId="urn:microsoft.com/office/officeart/2005/8/layout/cycle8"/>
    <dgm:cxn modelId="{993C39BF-6FF6-470B-A4DB-4A8C70C540F7}" type="presParOf" srcId="{C520EF70-394A-401E-829C-C92883474D69}" destId="{8AA5E4AC-875A-47A9-A56E-DED4F44100AD}" srcOrd="0" destOrd="0" presId="urn:microsoft.com/office/officeart/2005/8/layout/cycle8"/>
    <dgm:cxn modelId="{D290B391-BCC2-4476-A0F5-5BE3B2C2125B}" type="presParOf" srcId="{C520EF70-394A-401E-829C-C92883474D69}" destId="{749BE55F-96ED-4D22-A22C-8B21E0CD70AF}" srcOrd="1" destOrd="0" presId="urn:microsoft.com/office/officeart/2005/8/layout/cycle8"/>
    <dgm:cxn modelId="{03497FCC-5B09-4A85-9A39-75E716135CED}" type="presParOf" srcId="{C520EF70-394A-401E-829C-C92883474D69}" destId="{07F48076-DD9F-4F5B-B44A-947F6D61636A}" srcOrd="2" destOrd="0" presId="urn:microsoft.com/office/officeart/2005/8/layout/cycle8"/>
    <dgm:cxn modelId="{882B23A4-828F-4856-A433-4D1F5013C395}" type="presParOf" srcId="{C520EF70-394A-401E-829C-C92883474D69}" destId="{B4E403AA-2D2B-41D1-80AE-B29A09DDCA39}" srcOrd="3" destOrd="0" presId="urn:microsoft.com/office/officeart/2005/8/layout/cycle8"/>
    <dgm:cxn modelId="{759C40F0-9716-4523-BEA1-E7B2CAFD4485}" type="presParOf" srcId="{C520EF70-394A-401E-829C-C92883474D69}" destId="{53615AE8-9328-4C34-8FDD-7BC8C88464D1}" srcOrd="4" destOrd="0" presId="urn:microsoft.com/office/officeart/2005/8/layout/cycle8"/>
    <dgm:cxn modelId="{1BC7336C-4BDE-4013-9C26-8975CE70321A}" type="presParOf" srcId="{C520EF70-394A-401E-829C-C92883474D69}" destId="{9F1DA6F1-0BA0-49D2-9FA1-8EAFCE8EA1E5}" srcOrd="5" destOrd="0" presId="urn:microsoft.com/office/officeart/2005/8/layout/cycle8"/>
    <dgm:cxn modelId="{E665310B-8879-4CED-B68A-8880B718E712}" type="presParOf" srcId="{C520EF70-394A-401E-829C-C92883474D69}" destId="{65E687DC-E5CD-4E22-9DDF-4A34C50EE426}" srcOrd="6" destOrd="0" presId="urn:microsoft.com/office/officeart/2005/8/layout/cycle8"/>
    <dgm:cxn modelId="{597D21A0-5B11-4149-8D78-C1C50D0CD1E9}" type="presParOf" srcId="{C520EF70-394A-401E-829C-C92883474D69}" destId="{940B6473-2E7A-4AD8-9B94-D82ADBBC786A}" srcOrd="7" destOrd="0" presId="urn:microsoft.com/office/officeart/2005/8/layout/cycle8"/>
    <dgm:cxn modelId="{9374D42E-497A-4554-B9C6-EBB19ABE8E83}" type="presParOf" srcId="{C520EF70-394A-401E-829C-C92883474D69}" destId="{70F09CD6-775A-4435-99F3-129D600C047E}" srcOrd="8" destOrd="0" presId="urn:microsoft.com/office/officeart/2005/8/layout/cycle8"/>
    <dgm:cxn modelId="{C5CAA244-7B4D-4A8D-A390-B21C1F20C2BE}" type="presParOf" srcId="{C520EF70-394A-401E-829C-C92883474D69}" destId="{0BAD3657-6E33-4AAC-B7A2-585D6F706BD4}" srcOrd="9" destOrd="0" presId="urn:microsoft.com/office/officeart/2005/8/layout/cycle8"/>
    <dgm:cxn modelId="{ED739128-E548-4735-905E-256D070E243B}" type="presParOf" srcId="{C520EF70-394A-401E-829C-C92883474D69}" destId="{92A67490-0A9E-4702-9CB4-B960C5E4EA13}" srcOrd="10" destOrd="0" presId="urn:microsoft.com/office/officeart/2005/8/layout/cycle8"/>
    <dgm:cxn modelId="{FABE2A0A-846F-4BFA-A714-96A294C99632}" type="presParOf" srcId="{C520EF70-394A-401E-829C-C92883474D69}" destId="{51EF83FB-58CA-4EF0-B393-DF554D918714}" srcOrd="11" destOrd="0" presId="urn:microsoft.com/office/officeart/2005/8/layout/cycle8"/>
    <dgm:cxn modelId="{5740F1D7-B5B1-457C-AB98-0A3AE15A082B}" type="presParOf" srcId="{C520EF70-394A-401E-829C-C92883474D69}" destId="{E8E851E2-7429-4AB6-88A9-59300EFF7C45}" srcOrd="12" destOrd="0" presId="urn:microsoft.com/office/officeart/2005/8/layout/cycle8"/>
    <dgm:cxn modelId="{DAD7F3C1-E2FA-45C2-9F91-23E7653B1DA9}" type="presParOf" srcId="{C520EF70-394A-401E-829C-C92883474D69}" destId="{B4B78AF8-37CA-4D9A-9DED-2961EE582F09}" srcOrd="13" destOrd="0" presId="urn:microsoft.com/office/officeart/2005/8/layout/cycle8"/>
    <dgm:cxn modelId="{CE9223BB-04D4-4C29-8A18-082F2BC4D42A}"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5E4AC-875A-47A9-A56E-DED4F44100AD}">
      <dsp:nvSpPr>
        <dsp:cNvPr id="0" name=""/>
        <dsp:cNvSpPr/>
      </dsp:nvSpPr>
      <dsp:spPr>
        <a:xfrm>
          <a:off x="1443112" y="357441"/>
          <a:ext cx="4619244" cy="4619244"/>
        </a:xfrm>
        <a:prstGeom prst="pie">
          <a:avLst>
            <a:gd name="adj1" fmla="val 16200000"/>
            <a:gd name="adj2" fmla="val 1800000"/>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Beliefs</a:t>
          </a:r>
        </a:p>
      </dsp:txBody>
      <dsp:txXfrm>
        <a:off x="3877563" y="1336281"/>
        <a:ext cx="1649730" cy="1374774"/>
      </dsp:txXfrm>
    </dsp:sp>
    <dsp:sp modelId="{53615AE8-9328-4C34-8FDD-7BC8C88464D1}">
      <dsp:nvSpPr>
        <dsp:cNvPr id="0" name=""/>
        <dsp:cNvSpPr/>
      </dsp:nvSpPr>
      <dsp:spPr>
        <a:xfrm>
          <a:off x="1366270" y="481949"/>
          <a:ext cx="4619244" cy="4619244"/>
        </a:xfrm>
        <a:prstGeom prst="pie">
          <a:avLst>
            <a:gd name="adj1" fmla="val 1800000"/>
            <a:gd name="adj2" fmla="val 9000000"/>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Ways of Coping/</a:t>
          </a:r>
        </a:p>
        <a:p>
          <a:pPr marL="0" lvl="0" indent="0" algn="ctr" defTabSz="977900">
            <a:lnSpc>
              <a:spcPct val="90000"/>
            </a:lnSpc>
            <a:spcBef>
              <a:spcPct val="0"/>
            </a:spcBef>
            <a:spcAft>
              <a:spcPct val="35000"/>
            </a:spcAft>
            <a:buNone/>
          </a:pPr>
          <a:r>
            <a:rPr lang="en-US" sz="2200" b="1" kern="1200" dirty="0">
              <a:solidFill>
                <a:schemeClr val="tx1"/>
              </a:solidFill>
            </a:rPr>
            <a:t>Self Care Practices</a:t>
          </a:r>
        </a:p>
      </dsp:txBody>
      <dsp:txXfrm>
        <a:off x="2466090" y="3478959"/>
        <a:ext cx="2474595" cy="1209802"/>
      </dsp:txXfrm>
    </dsp:sp>
    <dsp:sp modelId="{70F09CD6-775A-4435-99F3-129D600C047E}">
      <dsp:nvSpPr>
        <dsp:cNvPr id="0" name=""/>
        <dsp:cNvSpPr/>
      </dsp:nvSpPr>
      <dsp:spPr>
        <a:xfrm>
          <a:off x="1252843" y="357441"/>
          <a:ext cx="4619244" cy="4619244"/>
        </a:xfrm>
        <a:prstGeom prst="pie">
          <a:avLst>
            <a:gd name="adj1" fmla="val 9000000"/>
            <a:gd name="adj2" fmla="val 16200000"/>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Values</a:t>
          </a:r>
        </a:p>
      </dsp:txBody>
      <dsp:txXfrm>
        <a:off x="1787905" y="1336281"/>
        <a:ext cx="1649730" cy="1374774"/>
      </dsp:txXfrm>
    </dsp:sp>
    <dsp:sp modelId="{E8E851E2-7429-4AB6-88A9-59300EFF7C45}">
      <dsp:nvSpPr>
        <dsp:cNvPr id="0" name=""/>
        <dsp:cNvSpPr/>
      </dsp:nvSpPr>
      <dsp:spPr>
        <a:xfrm>
          <a:off x="1199952" y="7740"/>
          <a:ext cx="5191150" cy="5191150"/>
        </a:xfrm>
        <a:prstGeom prst="circularArrow">
          <a:avLst>
            <a:gd name="adj1" fmla="val 5085"/>
            <a:gd name="adj2" fmla="val 327528"/>
            <a:gd name="adj3" fmla="val 1472472"/>
            <a:gd name="adj4" fmla="val 16199432"/>
            <a:gd name="adj5" fmla="val 5932"/>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B4B78AF8-37CA-4D9A-9DED-2961EE582F09}">
      <dsp:nvSpPr>
        <dsp:cNvPr id="0" name=""/>
        <dsp:cNvSpPr/>
      </dsp:nvSpPr>
      <dsp:spPr>
        <a:xfrm>
          <a:off x="1080317" y="195704"/>
          <a:ext cx="5191150" cy="5191150"/>
        </a:xfrm>
        <a:prstGeom prst="circularArrow">
          <a:avLst>
            <a:gd name="adj1" fmla="val 5085"/>
            <a:gd name="adj2" fmla="val 327528"/>
            <a:gd name="adj3" fmla="val 8671970"/>
            <a:gd name="adj4" fmla="val 1800502"/>
            <a:gd name="adj5" fmla="val 5932"/>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B32B3803-08B5-4C00-9D0B-4FEE60D83570}">
      <dsp:nvSpPr>
        <dsp:cNvPr id="0" name=""/>
        <dsp:cNvSpPr/>
      </dsp:nvSpPr>
      <dsp:spPr>
        <a:xfrm>
          <a:off x="966509" y="71488"/>
          <a:ext cx="5191150" cy="5191150"/>
        </a:xfrm>
        <a:prstGeom prst="circularArrow">
          <a:avLst>
            <a:gd name="adj1" fmla="val 5085"/>
            <a:gd name="adj2" fmla="val 327528"/>
            <a:gd name="adj3" fmla="val 15873039"/>
            <a:gd name="adj4" fmla="val 9000000"/>
            <a:gd name="adj5" fmla="val 5932"/>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5E4AC-875A-47A9-A56E-DED4F44100AD}">
      <dsp:nvSpPr>
        <dsp:cNvPr id="0" name=""/>
        <dsp:cNvSpPr/>
      </dsp:nvSpPr>
      <dsp:spPr>
        <a:xfrm>
          <a:off x="3276606" y="123110"/>
          <a:ext cx="5012551" cy="5346824"/>
        </a:xfrm>
        <a:prstGeom prst="pie">
          <a:avLst>
            <a:gd name="adj1" fmla="val 16200000"/>
            <a:gd name="adj2" fmla="val 1800000"/>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Beliefs: I am a burden to others</a:t>
          </a:r>
        </a:p>
      </dsp:txBody>
      <dsp:txXfrm>
        <a:off x="5918340" y="1256128"/>
        <a:ext cx="1790197" cy="1591316"/>
      </dsp:txXfrm>
    </dsp:sp>
    <dsp:sp modelId="{53615AE8-9328-4C34-8FDD-7BC8C88464D1}">
      <dsp:nvSpPr>
        <dsp:cNvPr id="0" name=""/>
        <dsp:cNvSpPr/>
      </dsp:nvSpPr>
      <dsp:spPr>
        <a:xfrm>
          <a:off x="2971818" y="707128"/>
          <a:ext cx="5312664" cy="5312664"/>
        </a:xfrm>
        <a:prstGeom prst="pie">
          <a:avLst>
            <a:gd name="adj1" fmla="val 1800000"/>
            <a:gd name="adj2" fmla="val 9000000"/>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Coping Practices: I not only have a desire to end my life, I know how to and have ‘overcome’ my instinct for self-preservation</a:t>
          </a:r>
        </a:p>
      </dsp:txBody>
      <dsp:txXfrm>
        <a:off x="4236738" y="4154035"/>
        <a:ext cx="2846070" cy="1391412"/>
      </dsp:txXfrm>
    </dsp:sp>
    <dsp:sp modelId="{70F09CD6-775A-4435-99F3-129D600C047E}">
      <dsp:nvSpPr>
        <dsp:cNvPr id="0" name=""/>
        <dsp:cNvSpPr/>
      </dsp:nvSpPr>
      <dsp:spPr>
        <a:xfrm>
          <a:off x="3200420" y="-184067"/>
          <a:ext cx="4803338" cy="6069771"/>
        </a:xfrm>
        <a:prstGeom prst="pie">
          <a:avLst>
            <a:gd name="adj1" fmla="val 9000000"/>
            <a:gd name="adj2" fmla="val 16200000"/>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Values: I do not belong in my family and social networks anymore </a:t>
          </a:r>
        </a:p>
      </dsp:txBody>
      <dsp:txXfrm>
        <a:off x="3756807" y="1102146"/>
        <a:ext cx="1715478" cy="1806479"/>
      </dsp:txXfrm>
    </dsp:sp>
    <dsp:sp modelId="{E8E851E2-7429-4AB6-88A9-59300EFF7C45}">
      <dsp:nvSpPr>
        <dsp:cNvPr id="0" name=""/>
        <dsp:cNvSpPr/>
      </dsp:nvSpPr>
      <dsp:spPr>
        <a:xfrm>
          <a:off x="2788559" y="-366125"/>
          <a:ext cx="5970422" cy="5970422"/>
        </a:xfrm>
        <a:prstGeom prst="circularArrow">
          <a:avLst>
            <a:gd name="adj1" fmla="val 5085"/>
            <a:gd name="adj2" fmla="val 327528"/>
            <a:gd name="adj3" fmla="val 1472472"/>
            <a:gd name="adj4" fmla="val 16199432"/>
            <a:gd name="adj5" fmla="val 5932"/>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B4B78AF8-37CA-4D9A-9DED-2961EE582F09}">
      <dsp:nvSpPr>
        <dsp:cNvPr id="0" name=""/>
        <dsp:cNvSpPr/>
      </dsp:nvSpPr>
      <dsp:spPr>
        <a:xfrm>
          <a:off x="2634759" y="275878"/>
          <a:ext cx="5970422" cy="5970422"/>
        </a:xfrm>
        <a:prstGeom prst="circularArrow">
          <a:avLst>
            <a:gd name="adj1" fmla="val 5085"/>
            <a:gd name="adj2" fmla="val 327528"/>
            <a:gd name="adj3" fmla="val 8671970"/>
            <a:gd name="adj4" fmla="val 1800502"/>
            <a:gd name="adj5" fmla="val 5932"/>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B32B3803-08B5-4C00-9D0B-4FEE60D83570}">
      <dsp:nvSpPr>
        <dsp:cNvPr id="0" name=""/>
        <dsp:cNvSpPr/>
      </dsp:nvSpPr>
      <dsp:spPr>
        <a:xfrm>
          <a:off x="2743216" y="-366102"/>
          <a:ext cx="5925106" cy="5970422"/>
        </a:xfrm>
        <a:prstGeom prst="circularArrow">
          <a:avLst>
            <a:gd name="adj1" fmla="val 5085"/>
            <a:gd name="adj2" fmla="val 327528"/>
            <a:gd name="adj3" fmla="val 15873039"/>
            <a:gd name="adj4" fmla="val 9000000"/>
            <a:gd name="adj5" fmla="val 5932"/>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91684303-6A26-4880-AE89-42743B0615A0}" type="datetimeFigureOut">
              <a:rPr lang="en-US" smtClean="0"/>
              <a:pPr/>
              <a:t>10/14/2021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E4AB5AB-A5D5-4390-A59C-32BE052B0471}" type="slidenum">
              <a:rPr lang="en-US" smtClean="0"/>
              <a:pPr/>
              <a:t>‹#›</a:t>
            </a:fld>
            <a:endParaRPr lang="en-US" dirty="0"/>
          </a:p>
        </p:txBody>
      </p:sp>
    </p:spTree>
    <p:extLst>
      <p:ext uri="{BB962C8B-B14F-4D97-AF65-F5344CB8AC3E}">
        <p14:creationId xmlns:p14="http://schemas.microsoft.com/office/powerpoint/2010/main" val="390951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6200" y="0"/>
            <a:ext cx="2971800" cy="464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14400" y="4415790"/>
            <a:ext cx="5029200" cy="4183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31580"/>
            <a:ext cx="2971800" cy="464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6200" y="8831580"/>
            <a:ext cx="2971800" cy="464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8774C489-2617-F14A-8CB2-DA533386EBE1}" type="slidenum">
              <a:rPr lang="en-US"/>
              <a:pPr/>
              <a:t>‹#›</a:t>
            </a:fld>
            <a:endParaRPr lang="en-US" dirty="0"/>
          </a:p>
        </p:txBody>
      </p:sp>
    </p:spTree>
    <p:extLst>
      <p:ext uri="{BB962C8B-B14F-4D97-AF65-F5344CB8AC3E}">
        <p14:creationId xmlns:p14="http://schemas.microsoft.com/office/powerpoint/2010/main" val="20379708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a:t>
            </a:r>
          </a:p>
          <a:p>
            <a:endParaRPr lang="en-US" dirty="0"/>
          </a:p>
        </p:txBody>
      </p:sp>
      <p:sp>
        <p:nvSpPr>
          <p:cNvPr id="4" name="Slide Number Placeholder 3"/>
          <p:cNvSpPr>
            <a:spLocks noGrp="1"/>
          </p:cNvSpPr>
          <p:nvPr>
            <p:ph type="sldNum" sz="quarter" idx="10"/>
          </p:nvPr>
        </p:nvSpPr>
        <p:spPr/>
        <p:txBody>
          <a:bodyPr/>
          <a:lstStyle/>
          <a:p>
            <a:fld id="{0195FE27-2DC3-4C2E-8471-F9D2F83EC8F1}" type="slidenum">
              <a:rPr lang="en-US" smtClean="0"/>
              <a:pPr/>
              <a:t>1</a:t>
            </a:fld>
            <a:endParaRPr lang="en-US"/>
          </a:p>
        </p:txBody>
      </p:sp>
    </p:spTree>
    <p:extLst>
      <p:ext uri="{BB962C8B-B14F-4D97-AF65-F5344CB8AC3E}">
        <p14:creationId xmlns:p14="http://schemas.microsoft.com/office/powerpoint/2010/main" val="287841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Finding spiritual practices that help us accept fear, guilt, and shame that may arise with stress</a:t>
            </a:r>
          </a:p>
          <a:p>
            <a:r>
              <a:rPr lang="en-US" sz="1200" dirty="0"/>
              <a:t>And in the process of accepting the stress and these feelings, experience goodness and compassion for self and also for others</a:t>
            </a:r>
          </a:p>
        </p:txBody>
      </p:sp>
      <p:sp>
        <p:nvSpPr>
          <p:cNvPr id="4" name="Slide Number Placeholder 3"/>
          <p:cNvSpPr>
            <a:spLocks noGrp="1"/>
          </p:cNvSpPr>
          <p:nvPr>
            <p:ph type="sldNum" sz="quarter" idx="10"/>
          </p:nvPr>
        </p:nvSpPr>
        <p:spPr/>
        <p:txBody>
          <a:bodyPr/>
          <a:lstStyle/>
          <a:p>
            <a:fld id="{86AA8698-A914-42E4-BEC5-AD51C4CD1C04}" type="slidenum">
              <a:rPr lang="en-US" smtClean="0"/>
              <a:t>2</a:t>
            </a:fld>
            <a:endParaRPr lang="en-US"/>
          </a:p>
        </p:txBody>
      </p:sp>
    </p:spTree>
    <p:extLst>
      <p:ext uri="{BB962C8B-B14F-4D97-AF65-F5344CB8AC3E}">
        <p14:creationId xmlns:p14="http://schemas.microsoft.com/office/powerpoint/2010/main" val="56584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FIRST ROLE PLAY As you listen to this role play, pay attention to how your body is reacting to stress, and what feelings are generated</a:t>
            </a:r>
          </a:p>
          <a:p>
            <a:endParaRPr lang="en-US" dirty="0"/>
          </a:p>
        </p:txBody>
      </p:sp>
      <p:sp>
        <p:nvSpPr>
          <p:cNvPr id="4" name="Slide Number Placeholder 3"/>
          <p:cNvSpPr>
            <a:spLocks noGrp="1"/>
          </p:cNvSpPr>
          <p:nvPr>
            <p:ph type="sldNum" sz="quarter" idx="10"/>
          </p:nvPr>
        </p:nvSpPr>
        <p:spPr/>
        <p:txBody>
          <a:bodyPr/>
          <a:lstStyle/>
          <a:p>
            <a:fld id="{86AA8698-A914-42E4-BEC5-AD51C4CD1C04}" type="slidenum">
              <a:rPr lang="en-US" smtClean="0"/>
              <a:t>4</a:t>
            </a:fld>
            <a:endParaRPr lang="en-US"/>
          </a:p>
        </p:txBody>
      </p:sp>
    </p:spTree>
    <p:extLst>
      <p:ext uri="{BB962C8B-B14F-4D97-AF65-F5344CB8AC3E}">
        <p14:creationId xmlns:p14="http://schemas.microsoft.com/office/powerpoint/2010/main" val="58025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charset="0"/>
                <a:cs typeface="ＭＳ Ｐゴシック" charset="0"/>
              </a:rPr>
              <a:t>In his book Why People Die by Suicide, Thomas Joiner (2006) outlines several theories of suicide that have emerged over the past two centuries. His Interpersonal-Psychological Theory of Suicide has great utility in helping the workplaces assess risk. In this theory, Joiner says that those who kill themselves not only have a desire to die, they have learned to overcome the instinct for self-preservation (see Figure 1).</a:t>
            </a:r>
          </a:p>
          <a:p>
            <a:r>
              <a:rPr lang="en-US" sz="1200" b="0" i="0" kern="1200" dirty="0">
                <a:solidFill>
                  <a:schemeClr val="tx1"/>
                </a:solidFill>
                <a:effectLst/>
                <a:latin typeface="Arial" charset="0"/>
                <a:ea typeface="ＭＳ Ｐゴシック" charset="0"/>
                <a:cs typeface="ＭＳ Ｐゴシック" charset="0"/>
              </a:rPr>
              <a:t> </a:t>
            </a:r>
          </a:p>
          <a:p>
            <a:r>
              <a:rPr lang="en-US" sz="1200" b="0" i="0" kern="1200" dirty="0">
                <a:solidFill>
                  <a:schemeClr val="tx1"/>
                </a:solidFill>
                <a:effectLst/>
                <a:latin typeface="Arial" charset="0"/>
                <a:ea typeface="ＭＳ Ｐゴシック" charset="0"/>
                <a:cs typeface="ＭＳ Ｐゴシック" charset="0"/>
              </a:rPr>
              <a:t>In other words, wanting death, according to Joiner, is composed of two psychological experiences: a perception of being a burden to others (perceived burdensomeness) and social disconnection to something larger than oneself (thwarted belongingness). In the first condition, the word perceived is emphasized, because it doesn’t matter what the rest of the world sees; what matters is how the person views him or herself. Very often the thought is this: “I am worth more dead to the people that love me than I am alive.” The person who is suicidal has often lost their sense of purpose. The second component, thwarted belongingness has to do with a sense of social connection. As human beings we are hardwired to be in relationship with others, and when those ties are cut or dissolve, we suffer in isolation.</a:t>
            </a:r>
          </a:p>
          <a:p>
            <a:br>
              <a:rPr lang="en-US" dirty="0"/>
            </a:br>
            <a:endParaRPr lang="en-US" dirty="0"/>
          </a:p>
        </p:txBody>
      </p:sp>
      <p:sp>
        <p:nvSpPr>
          <p:cNvPr id="4" name="Slide Number Placeholder 3"/>
          <p:cNvSpPr>
            <a:spLocks noGrp="1"/>
          </p:cNvSpPr>
          <p:nvPr>
            <p:ph type="sldNum" sz="quarter" idx="5"/>
          </p:nvPr>
        </p:nvSpPr>
        <p:spPr/>
        <p:txBody>
          <a:bodyPr/>
          <a:lstStyle/>
          <a:p>
            <a:fld id="{8774C489-2617-F14A-8CB2-DA533386EBE1}" type="slidenum">
              <a:rPr lang="en-US" smtClean="0"/>
              <a:pPr/>
              <a:t>6</a:t>
            </a:fld>
            <a:endParaRPr lang="en-US" dirty="0"/>
          </a:p>
        </p:txBody>
      </p:sp>
    </p:spTree>
    <p:extLst>
      <p:ext uri="{BB962C8B-B14F-4D97-AF65-F5344CB8AC3E}">
        <p14:creationId xmlns:p14="http://schemas.microsoft.com/office/powerpoint/2010/main" val="27620893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7326222" y="4198461"/>
            <a:ext cx="731520" cy="731520"/>
          </a:xfrm>
          <a:prstGeom prst="ellipse">
            <a:avLst/>
          </a:prstGeom>
          <a:noFill/>
          <a:ln w="25400" cap="flat" cmpd="sng" algn="ctr">
            <a:solidFill>
              <a:sysClr val="window" lastClr="FFFFFF"/>
            </a:solidFill>
            <a:prstDash val="solid"/>
          </a:ln>
          <a:effectLst/>
        </p:spPr>
      </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12DBC-FB40-4183-9AD9-2F5D76C90D4D}" type="datetimeFigureOut">
              <a:rPr lang="en-US" smtClean="0"/>
              <a:t>10/14/2021</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Tree>
    <p:extLst>
      <p:ext uri="{BB962C8B-B14F-4D97-AF65-F5344CB8AC3E}">
        <p14:creationId xmlns:p14="http://schemas.microsoft.com/office/powerpoint/2010/main" val="401026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12DBC-FB40-4183-9AD9-2F5D76C90D4D}"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4A5E4-5B08-634F-9CB7-77451ABB7ECE}" type="slidenum">
              <a:rPr lang="en-US" smtClean="0"/>
              <a:pPr/>
              <a:t>‹#›</a:t>
            </a:fld>
            <a:endParaRPr lang="en-US" dirty="0"/>
          </a:p>
        </p:txBody>
      </p:sp>
    </p:spTree>
    <p:extLst>
      <p:ext uri="{BB962C8B-B14F-4D97-AF65-F5344CB8AC3E}">
        <p14:creationId xmlns:p14="http://schemas.microsoft.com/office/powerpoint/2010/main" val="104219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12DBC-FB40-4183-9AD9-2F5D76C90D4D}"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6313F-9F5F-0144-B866-F913CA1C5FAD}" type="slidenum">
              <a:rPr lang="en-US" smtClean="0"/>
              <a:pPr/>
              <a:t>‹#›</a:t>
            </a:fld>
            <a:endParaRPr lang="en-US" dirty="0"/>
          </a:p>
        </p:txBody>
      </p:sp>
    </p:spTree>
    <p:extLst>
      <p:ext uri="{BB962C8B-B14F-4D97-AF65-F5344CB8AC3E}">
        <p14:creationId xmlns:p14="http://schemas.microsoft.com/office/powerpoint/2010/main" val="72958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57600"/>
            <a:ext cx="7772400" cy="175260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10"/>
          </p:nvPr>
        </p:nvSpPr>
        <p:spPr/>
        <p:txBody>
          <a:bodyPr/>
          <a:lstStyle>
            <a:lvl1pPr>
              <a:defRPr/>
            </a:lvl1pPr>
          </a:lstStyle>
          <a:p>
            <a:fld id="{0595A5E8-E920-A64C-85D0-E746D4998927}" type="slidenum">
              <a:rPr lang="en-US" smtClean="0"/>
              <a:pPr/>
              <a:t>‹#›</a:t>
            </a:fld>
            <a:endParaRPr lang="en-US" dirty="0"/>
          </a:p>
        </p:txBody>
      </p:sp>
    </p:spTree>
    <p:extLst>
      <p:ext uri="{BB962C8B-B14F-4D97-AF65-F5344CB8AC3E}">
        <p14:creationId xmlns:p14="http://schemas.microsoft.com/office/powerpoint/2010/main" val="53896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ed_1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5C0A5D-961D-4DC4-8E2C-036C143E8993}"/>
              </a:ext>
            </a:extLst>
          </p:cNvPr>
          <p:cNvSpPr/>
          <p:nvPr userDrawn="1"/>
        </p:nvSpPr>
        <p:spPr>
          <a:xfrm>
            <a:off x="136160" y="141402"/>
            <a:ext cx="900784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51636FED-851B-417D-99DA-F691799A789D}"/>
              </a:ext>
            </a:extLst>
          </p:cNvPr>
          <p:cNvSpPr>
            <a:spLocks noGrp="1"/>
          </p:cNvSpPr>
          <p:nvPr>
            <p:ph type="title"/>
          </p:nvPr>
        </p:nvSpPr>
        <p:spPr>
          <a:xfrm>
            <a:off x="246952" y="141403"/>
            <a:ext cx="7682961" cy="914400"/>
          </a:xfrm>
          <a:prstGeom prst="rect">
            <a:avLst/>
          </a:prstGeom>
        </p:spPr>
        <p:txBody>
          <a:bodyPr lIns="0" tIns="0" rIns="0" bIns="0" anchor="ctr" anchorCtr="0"/>
          <a:lstStyle>
            <a:lvl1pPr>
              <a:defRPr>
                <a:solidFill>
                  <a:schemeClr val="bg1"/>
                </a:solidFill>
              </a:defRPr>
            </a:lvl1pPr>
          </a:lstStyle>
          <a:p>
            <a:r>
              <a:rPr lang="en-US"/>
              <a:t>Click to edit Master title style</a:t>
            </a:r>
            <a:endParaRPr lang="en-US" dirty="0"/>
          </a:p>
        </p:txBody>
      </p:sp>
      <p:sp>
        <p:nvSpPr>
          <p:cNvPr id="8" name="Content Placeholder 5">
            <a:extLst>
              <a:ext uri="{FF2B5EF4-FFF2-40B4-BE49-F238E27FC236}">
                <a16:creationId xmlns:a16="http://schemas.microsoft.com/office/drawing/2014/main" id="{C66A2469-3358-401F-B8D4-FD544ACE6F07}"/>
              </a:ext>
            </a:extLst>
          </p:cNvPr>
          <p:cNvSpPr>
            <a:spLocks noGrp="1"/>
          </p:cNvSpPr>
          <p:nvPr>
            <p:ph sz="quarter" idx="12"/>
          </p:nvPr>
        </p:nvSpPr>
        <p:spPr>
          <a:xfrm>
            <a:off x="246952" y="1239838"/>
            <a:ext cx="7681103" cy="4703761"/>
          </a:xfrm>
          <a:prstGeom prst="rect">
            <a:avLst/>
          </a:prstGeom>
        </p:spPr>
        <p:txBody>
          <a:bodyPr lIns="0" tIns="0" rIns="0" bIns="0"/>
          <a:lstStyle>
            <a:lvl1pPr>
              <a:lnSpc>
                <a:spcPct val="100000"/>
              </a:lnSpc>
              <a:spcAft>
                <a:spcPts val="450"/>
              </a:spcAft>
              <a:defRPr sz="1350"/>
            </a:lvl1pPr>
            <a:lvl2pPr>
              <a:lnSpc>
                <a:spcPct val="100000"/>
              </a:lnSpc>
              <a:spcAft>
                <a:spcPts val="450"/>
              </a:spcAft>
              <a:defRPr sz="1350"/>
            </a:lvl2pPr>
            <a:lvl3pPr>
              <a:lnSpc>
                <a:spcPct val="100000"/>
              </a:lnSpc>
              <a:spcAft>
                <a:spcPts val="450"/>
              </a:spcAft>
              <a:defRPr sz="1350"/>
            </a:lvl3pPr>
            <a:lvl4pPr>
              <a:lnSpc>
                <a:spcPct val="100000"/>
              </a:lnSpc>
              <a:spcAft>
                <a:spcPts val="450"/>
              </a:spcAft>
              <a:defRPr sz="1350"/>
            </a:lvl4pPr>
            <a:lvl5pPr>
              <a:lnSpc>
                <a:spcPct val="100000"/>
              </a:lnSpc>
              <a:spcAft>
                <a:spcPts val="450"/>
              </a:spcAft>
              <a:defRPr sz="1350"/>
            </a:lvl5pPr>
            <a:lvl6pPr>
              <a:lnSpc>
                <a:spcPct val="100000"/>
              </a:lnSpc>
              <a:spcAft>
                <a:spcPts val="450"/>
              </a:spcAft>
              <a:defRPr sz="1350"/>
            </a:lvl6pPr>
            <a:lvl7pPr>
              <a:lnSpc>
                <a:spcPct val="100000"/>
              </a:lnSpc>
              <a:spcAft>
                <a:spcPts val="450"/>
              </a:spcAft>
              <a:defRPr sz="1350"/>
            </a:lvl7pPr>
            <a:lvl8pPr>
              <a:lnSpc>
                <a:spcPct val="100000"/>
              </a:lnSpc>
              <a:spcAft>
                <a:spcPts val="450"/>
              </a:spcAft>
              <a:defRPr sz="1350"/>
            </a:lvl8pPr>
            <a:lvl9pPr>
              <a:lnSpc>
                <a:spcPct val="100000"/>
              </a:lnSpc>
              <a:spcAft>
                <a:spcPts val="450"/>
              </a:spcAft>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4233E7BD-F178-4ECD-A438-4522AB45CDC6}"/>
              </a:ext>
            </a:extLst>
          </p:cNvPr>
          <p:cNvSpPr>
            <a:spLocks noGrp="1"/>
          </p:cNvSpPr>
          <p:nvPr>
            <p:ph type="sldNum" sz="quarter" idx="4"/>
          </p:nvPr>
        </p:nvSpPr>
        <p:spPr>
          <a:xfrm>
            <a:off x="4365968" y="6537865"/>
            <a:ext cx="411587" cy="155974"/>
          </a:xfrm>
          <a:prstGeom prst="rect">
            <a:avLst/>
          </a:prstGeom>
        </p:spPr>
        <p:txBody>
          <a:bodyPr vert="horz" lIns="0" tIns="0" rIns="0" bIns="0" rtlCol="0" anchor="b" anchorCtr="0"/>
          <a:lstStyle>
            <a:lvl1pPr marL="0" algn="ctr" defTabSz="685983" rtl="0" eaLnBrk="1" latinLnBrk="0" hangingPunct="1">
              <a:defRPr lang="en-US" sz="675" b="0" kern="1200" smtClean="0">
                <a:solidFill>
                  <a:schemeClr val="tx1"/>
                </a:solidFill>
                <a:latin typeface="Arial" panose="020B0604020202020204" pitchFamily="34" charset="0"/>
                <a:ea typeface="+mn-ea"/>
                <a:cs typeface="Arial" panose="020B0604020202020204" pitchFamily="34" charset="0"/>
              </a:defRPr>
            </a:lvl1pPr>
            <a:lvl2pPr marL="0" algn="ctr">
              <a:defRPr sz="675">
                <a:solidFill>
                  <a:schemeClr val="tx1"/>
                </a:solidFill>
              </a:defRPr>
            </a:lvl2pPr>
            <a:lvl3pPr marL="0" algn="ctr">
              <a:defRPr sz="675">
                <a:solidFill>
                  <a:schemeClr val="tx1"/>
                </a:solidFill>
              </a:defRPr>
            </a:lvl3pPr>
            <a:lvl4pPr marL="0" algn="ctr">
              <a:defRPr sz="675">
                <a:solidFill>
                  <a:schemeClr val="tx1"/>
                </a:solidFill>
              </a:defRPr>
            </a:lvl4pPr>
            <a:lvl5pPr marL="0" algn="ctr">
              <a:defRPr sz="675">
                <a:solidFill>
                  <a:schemeClr val="tx1"/>
                </a:solidFill>
              </a:defRPr>
            </a:lvl5pPr>
            <a:lvl6pPr marL="0" algn="ctr">
              <a:defRPr sz="675">
                <a:solidFill>
                  <a:schemeClr val="tx1"/>
                </a:solidFill>
              </a:defRPr>
            </a:lvl6pPr>
            <a:lvl7pPr marL="0" algn="ctr">
              <a:defRPr sz="675">
                <a:solidFill>
                  <a:schemeClr val="tx1"/>
                </a:solidFill>
              </a:defRPr>
            </a:lvl7pPr>
            <a:lvl8pPr marL="0" algn="ctr">
              <a:defRPr sz="675">
                <a:solidFill>
                  <a:schemeClr val="tx1"/>
                </a:solidFill>
              </a:defRPr>
            </a:lvl8pPr>
            <a:lvl9pPr marL="0" algn="ctr">
              <a:defRPr sz="675">
                <a:solidFill>
                  <a:schemeClr val="tx1"/>
                </a:solidFill>
              </a:defRPr>
            </a:lvl9pPr>
          </a:lstStyle>
          <a:p>
            <a:fld id="{D97432DB-D5F9-4719-ABFF-F75ADEAB889B}" type="slidenum">
              <a:rPr lang="en-US" smtClean="0"/>
              <a:pPr/>
              <a:t>‹#›</a:t>
            </a:fld>
            <a:endParaRPr lang="en-US" dirty="0"/>
          </a:p>
        </p:txBody>
      </p:sp>
      <p:sp>
        <p:nvSpPr>
          <p:cNvPr id="11" name="Footer Placeholder 7">
            <a:extLst>
              <a:ext uri="{FF2B5EF4-FFF2-40B4-BE49-F238E27FC236}">
                <a16:creationId xmlns:a16="http://schemas.microsoft.com/office/drawing/2014/main" id="{DE9F99D2-8F8F-4303-8526-4D6E93BE28D3}"/>
              </a:ext>
            </a:extLst>
          </p:cNvPr>
          <p:cNvSpPr>
            <a:spLocks noGrp="1"/>
          </p:cNvSpPr>
          <p:nvPr>
            <p:ph type="ftr" sz="quarter" idx="3"/>
          </p:nvPr>
        </p:nvSpPr>
        <p:spPr>
          <a:xfrm>
            <a:off x="246952" y="6537901"/>
            <a:ext cx="4115872" cy="155938"/>
          </a:xfrm>
          <a:prstGeom prst="rect">
            <a:avLst/>
          </a:prstGeom>
        </p:spPr>
        <p:txBody>
          <a:bodyPr lIns="0" tIns="0" rIns="0" bIns="0" anchor="b" anchorCtr="0"/>
          <a:lstStyle>
            <a:lvl1pPr marL="0" algn="l" defTabSz="685983" rtl="0" eaLnBrk="1" latinLnBrk="0" hangingPunct="1">
              <a:defRPr lang="en-US" sz="675" b="0" kern="1200" smtClean="0">
                <a:solidFill>
                  <a:schemeClr val="tx1"/>
                </a:solidFill>
                <a:latin typeface="Arial" panose="020B0604020202020204" pitchFamily="34" charset="0"/>
                <a:ea typeface="+mn-ea"/>
                <a:cs typeface="Arial" panose="020B0604020202020204" pitchFamily="34" charset="0"/>
              </a:defRPr>
            </a:lvl1pPr>
            <a:lvl2pPr marL="0">
              <a:defRPr sz="675" b="0">
                <a:solidFill>
                  <a:schemeClr val="tx1"/>
                </a:solidFill>
              </a:defRPr>
            </a:lvl2pPr>
            <a:lvl3pPr marL="0">
              <a:defRPr sz="675" b="0">
                <a:solidFill>
                  <a:schemeClr val="tx1"/>
                </a:solidFill>
              </a:defRPr>
            </a:lvl3pPr>
            <a:lvl4pPr marL="0">
              <a:defRPr sz="675" b="0">
                <a:solidFill>
                  <a:schemeClr val="tx1"/>
                </a:solidFill>
              </a:defRPr>
            </a:lvl4pPr>
            <a:lvl5pPr marL="0">
              <a:defRPr sz="675" b="0">
                <a:solidFill>
                  <a:schemeClr val="tx1"/>
                </a:solidFill>
              </a:defRPr>
            </a:lvl5pPr>
            <a:lvl6pPr marL="0">
              <a:defRPr sz="675" b="0">
                <a:solidFill>
                  <a:schemeClr val="tx1"/>
                </a:solidFill>
              </a:defRPr>
            </a:lvl6pPr>
            <a:lvl7pPr marL="0">
              <a:defRPr sz="675" b="0">
                <a:solidFill>
                  <a:schemeClr val="tx1"/>
                </a:solidFill>
              </a:defRPr>
            </a:lvl7pPr>
            <a:lvl8pPr marL="0">
              <a:defRPr sz="675" b="0">
                <a:solidFill>
                  <a:schemeClr val="tx1"/>
                </a:solidFill>
              </a:defRPr>
            </a:lvl8pPr>
            <a:lvl9pPr marL="0">
              <a:defRPr sz="675" b="0">
                <a:solidFill>
                  <a:schemeClr val="tx1"/>
                </a:solidFill>
              </a:defRPr>
            </a:lvl9pPr>
          </a:lstStyle>
          <a:p>
            <a:r>
              <a:rPr lang="en-US"/>
              <a:t>Carrie Doehring Socially-Just Spiritual Care  June 30, 2021</a:t>
            </a:r>
            <a:endParaRPr lang="en-US" dirty="0"/>
          </a:p>
        </p:txBody>
      </p:sp>
    </p:spTree>
    <p:extLst>
      <p:ext uri="{BB962C8B-B14F-4D97-AF65-F5344CB8AC3E}">
        <p14:creationId xmlns:p14="http://schemas.microsoft.com/office/powerpoint/2010/main" val="2566347382"/>
      </p:ext>
    </p:extLst>
  </p:cSld>
  <p:clrMapOvr>
    <a:masterClrMapping/>
  </p:clrMapOvr>
  <p:extLst>
    <p:ext uri="{DCECCB84-F9BA-43D5-87BE-67443E8EF086}">
      <p15:sldGuideLst xmlns:p15="http://schemas.microsoft.com/office/powerpoint/2012/main">
        <p15:guide id="1" pos="66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12DBC-FB40-4183-9AD9-2F5D76C90D4D}"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746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C812DBC-FB40-4183-9AD9-2F5D76C90D4D}" type="datetimeFigureOut">
              <a:rPr lang="en-US" smtClean="0"/>
              <a:t>10/14/2021</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spTree>
    <p:extLst>
      <p:ext uri="{BB962C8B-B14F-4D97-AF65-F5344CB8AC3E}">
        <p14:creationId xmlns:p14="http://schemas.microsoft.com/office/powerpoint/2010/main" val="113005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12DBC-FB40-4183-9AD9-2F5D76C90D4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29F99-F7F5-2C49-90F6-89B2EB067E78}" type="slidenum">
              <a:rPr lang="en-US" smtClean="0"/>
              <a:pPr/>
              <a:t>‹#›</a:t>
            </a:fld>
            <a:endParaRPr lang="en-US" dirty="0"/>
          </a:p>
        </p:txBody>
      </p:sp>
    </p:spTree>
    <p:extLst>
      <p:ext uri="{BB962C8B-B14F-4D97-AF65-F5344CB8AC3E}">
        <p14:creationId xmlns:p14="http://schemas.microsoft.com/office/powerpoint/2010/main" val="378186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12DBC-FB40-4183-9AD9-2F5D76C90D4D}"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B15FD-E2FD-0C4F-933A-A6A9C0623108}" type="slidenum">
              <a:rPr lang="en-US" smtClean="0"/>
              <a:pPr/>
              <a:t>‹#›</a:t>
            </a:fld>
            <a:endParaRPr lang="en-US" dirty="0"/>
          </a:p>
        </p:txBody>
      </p:sp>
    </p:spTree>
    <p:extLst>
      <p:ext uri="{BB962C8B-B14F-4D97-AF65-F5344CB8AC3E}">
        <p14:creationId xmlns:p14="http://schemas.microsoft.com/office/powerpoint/2010/main" val="397847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C812DBC-FB40-4183-9AD9-2F5D76C90D4D}" type="datetimeFigureOut">
              <a:rPr lang="en-US" smtClean="0"/>
              <a:t>10/14/2021</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Tree>
    <p:extLst>
      <p:ext uri="{BB962C8B-B14F-4D97-AF65-F5344CB8AC3E}">
        <p14:creationId xmlns:p14="http://schemas.microsoft.com/office/powerpoint/2010/main" val="29807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12DBC-FB40-4183-9AD9-2F5D76C90D4D}"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962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5C812DBC-FB40-4183-9AD9-2F5D76C90D4D}" type="datetimeFigureOut">
              <a:rPr lang="en-US" smtClean="0"/>
              <a:t>10/14/2021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6AA96FF-D503-8B4F-BD20-C73E7E95482E}" type="slidenum">
              <a:rPr lang="en-US" smtClean="0"/>
              <a:pPr/>
              <a:t>‹#›</a:t>
            </a:fld>
            <a:endParaRPr lang="en-US" dirty="0"/>
          </a:p>
        </p:txBody>
      </p:sp>
    </p:spTree>
    <p:extLst>
      <p:ext uri="{BB962C8B-B14F-4D97-AF65-F5344CB8AC3E}">
        <p14:creationId xmlns:p14="http://schemas.microsoft.com/office/powerpoint/2010/main" val="373143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5C812DBC-FB40-4183-9AD9-2F5D76C90D4D}" type="datetimeFigureOut">
              <a:rPr lang="en-US" smtClean="0"/>
              <a:t>10/14/2021</a:t>
            </a:fld>
            <a:endParaRPr lang="en-US"/>
          </a:p>
        </p:txBody>
      </p:sp>
      <p:sp>
        <p:nvSpPr>
          <p:cNvPr id="10" name="Slide Number Placeholder 9"/>
          <p:cNvSpPr>
            <a:spLocks noGrp="1"/>
          </p:cNvSpPr>
          <p:nvPr>
            <p:ph type="sldNum" sz="quarter" idx="12"/>
          </p:nvPr>
        </p:nvSpPr>
        <p:spPr/>
        <p:txBody>
          <a:bodyPr/>
          <a:lstStyle/>
          <a:p>
            <a:fld id="{0E915A33-872E-CA4B-A463-FB8BB98E0EBB}" type="slidenum">
              <a:rPr lang="en-US" smtClean="0"/>
              <a:pPr/>
              <a:t>‹#›</a:t>
            </a:fld>
            <a:endParaRPr lang="en-US" dirty="0"/>
          </a:p>
        </p:txBody>
      </p:sp>
    </p:spTree>
    <p:extLst>
      <p:ext uri="{BB962C8B-B14F-4D97-AF65-F5344CB8AC3E}">
        <p14:creationId xmlns:p14="http://schemas.microsoft.com/office/powerpoint/2010/main" val="412935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C812DBC-FB40-4183-9AD9-2F5D76C90D4D}" type="datetimeFigureOut">
              <a:rPr lang="en-US" smtClean="0"/>
              <a:t>10/14/2021</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581E0C31-F8B8-486F-8294-DAB61F6798B1}" type="slidenum">
              <a:rPr lang="en-US" smtClean="0"/>
              <a:pPr/>
              <a:t>‹#›</a:t>
            </a:fld>
            <a:endParaRPr lang="en-US"/>
          </a:p>
        </p:txBody>
      </p:sp>
    </p:spTree>
    <p:extLst>
      <p:ext uri="{BB962C8B-B14F-4D97-AF65-F5344CB8AC3E}">
        <p14:creationId xmlns:p14="http://schemas.microsoft.com/office/powerpoint/2010/main" val="156308439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ideo" Target="https://www.youtube.com/embed/InULYfJHKI0?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19880" cy="4648200"/>
          </a:xfrm>
        </p:spPr>
        <p:txBody>
          <a:bodyPr>
            <a:normAutofit/>
          </a:bodyPr>
          <a:lstStyle/>
          <a:p>
            <a:pPr algn="ctr"/>
            <a:r>
              <a:rPr lang="en-US" sz="4800" i="1" cap="none" dirty="0">
                <a:solidFill>
                  <a:schemeClr val="accent1">
                    <a:lumMod val="75000"/>
                  </a:schemeClr>
                </a:solidFill>
              </a:rPr>
              <a:t>Spiritual resilience: The moral stress of suicide</a:t>
            </a:r>
            <a:endParaRPr lang="en-US" sz="6600" cap="none" dirty="0">
              <a:solidFill>
                <a:schemeClr val="accent1">
                  <a:lumMod val="75000"/>
                </a:schemeClr>
              </a:solidFill>
              <a:effectLst/>
            </a:endParaRPr>
          </a:p>
        </p:txBody>
      </p:sp>
      <p:sp>
        <p:nvSpPr>
          <p:cNvPr id="3" name="Subtitle 2"/>
          <p:cNvSpPr>
            <a:spLocks noGrp="1"/>
          </p:cNvSpPr>
          <p:nvPr>
            <p:ph type="subTitle" idx="1"/>
          </p:nvPr>
        </p:nvSpPr>
        <p:spPr>
          <a:xfrm>
            <a:off x="152400" y="4038600"/>
            <a:ext cx="8991600" cy="2819400"/>
          </a:xfrm>
        </p:spPr>
        <p:txBody>
          <a:bodyPr>
            <a:normAutofit/>
          </a:bodyPr>
          <a:lstStyle/>
          <a:p>
            <a:pPr algn="ctr"/>
            <a:endParaRPr lang="en-US" dirty="0">
              <a:solidFill>
                <a:schemeClr val="accent5">
                  <a:lumMod val="50000"/>
                </a:schemeClr>
              </a:solidFill>
            </a:endParaRPr>
          </a:p>
          <a:p>
            <a:pPr algn="ctr"/>
            <a:r>
              <a:rPr lang="en-US" sz="3600" dirty="0">
                <a:solidFill>
                  <a:schemeClr val="accent5">
                    <a:lumMod val="50000"/>
                  </a:schemeClr>
                </a:solidFill>
                <a:latin typeface="+mj-lt"/>
              </a:rPr>
              <a:t>Carrie Doehring, PhD</a:t>
            </a:r>
          </a:p>
          <a:p>
            <a:pPr algn="ctr"/>
            <a:r>
              <a:rPr lang="en-US" sz="3600" dirty="0">
                <a:solidFill>
                  <a:schemeClr val="accent5">
                    <a:lumMod val="50000"/>
                  </a:schemeClr>
                </a:solidFill>
                <a:latin typeface="+mj-lt"/>
              </a:rPr>
              <a:t>cdoehring@Iliff.edu</a:t>
            </a:r>
          </a:p>
          <a:p>
            <a:endParaRPr lang="en-US" sz="3600" dirty="0">
              <a:solidFill>
                <a:schemeClr val="accent5">
                  <a:lumMod val="50000"/>
                </a:schemeClr>
              </a:solidFill>
              <a:latin typeface="+mj-lt"/>
            </a:endParaRPr>
          </a:p>
        </p:txBody>
      </p:sp>
    </p:spTree>
    <p:extLst>
      <p:ext uri="{BB962C8B-B14F-4D97-AF65-F5344CB8AC3E}">
        <p14:creationId xmlns:p14="http://schemas.microsoft.com/office/powerpoint/2010/main" val="302519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6B40-66DA-47B7-87C2-168F2F6DA334}"/>
              </a:ext>
            </a:extLst>
          </p:cNvPr>
          <p:cNvSpPr>
            <a:spLocks noGrp="1"/>
          </p:cNvSpPr>
          <p:nvPr>
            <p:ph type="title"/>
          </p:nvPr>
        </p:nvSpPr>
        <p:spPr>
          <a:xfrm>
            <a:off x="76200" y="-304800"/>
            <a:ext cx="9448800" cy="1371600"/>
          </a:xfrm>
        </p:spPr>
        <p:txBody>
          <a:bodyPr/>
          <a:lstStyle/>
          <a:p>
            <a:r>
              <a:rPr lang="en-US" dirty="0"/>
              <a:t>Ask &amp; be ready to get help</a:t>
            </a:r>
          </a:p>
        </p:txBody>
      </p:sp>
      <p:sp>
        <p:nvSpPr>
          <p:cNvPr id="4" name="Content Placeholder 3">
            <a:extLst>
              <a:ext uri="{FF2B5EF4-FFF2-40B4-BE49-F238E27FC236}">
                <a16:creationId xmlns:a16="http://schemas.microsoft.com/office/drawing/2014/main" id="{F4FEE947-0922-49D1-97DE-D4B016FB034E}"/>
              </a:ext>
            </a:extLst>
          </p:cNvPr>
          <p:cNvSpPr>
            <a:spLocks noGrp="1"/>
          </p:cNvSpPr>
          <p:nvPr>
            <p:ph sz="half" idx="2"/>
          </p:nvPr>
        </p:nvSpPr>
        <p:spPr>
          <a:xfrm>
            <a:off x="304800" y="685800"/>
            <a:ext cx="8686800" cy="5486400"/>
          </a:xfrm>
        </p:spPr>
        <p:txBody>
          <a:bodyPr>
            <a:noAutofit/>
          </a:bodyPr>
          <a:lstStyle/>
          <a:p>
            <a:r>
              <a:rPr lang="en-US" sz="2200" dirty="0">
                <a:latin typeface="+mj-lt"/>
              </a:rPr>
              <a:t>Ask the question:</a:t>
            </a:r>
          </a:p>
          <a:p>
            <a:pPr marL="0" indent="0">
              <a:buNone/>
            </a:pPr>
            <a:r>
              <a:rPr lang="en-US" sz="2200" dirty="0">
                <a:latin typeface="+mj-lt"/>
              </a:rPr>
              <a:t>Are you thinking of ending your life?</a:t>
            </a:r>
          </a:p>
          <a:p>
            <a:pPr marL="0" indent="0">
              <a:buNone/>
            </a:pPr>
            <a:r>
              <a:rPr lang="en-US" sz="2200" dirty="0">
                <a:latin typeface="+mj-lt"/>
              </a:rPr>
              <a:t>If no: who would you reach out to if you did have those thoughts?</a:t>
            </a:r>
          </a:p>
          <a:p>
            <a:pPr marL="0" indent="0">
              <a:buNone/>
            </a:pPr>
            <a:r>
              <a:rPr lang="en-US" sz="2200" dirty="0">
                <a:latin typeface="+mj-lt"/>
              </a:rPr>
              <a:t>Follow-up: Have there been times recently when you have had those thoughts?</a:t>
            </a:r>
          </a:p>
          <a:p>
            <a:pPr marL="0" indent="0">
              <a:buNone/>
            </a:pPr>
            <a:r>
              <a:rPr lang="en-US" sz="2200" dirty="0">
                <a:latin typeface="+mj-lt"/>
              </a:rPr>
              <a:t>If yes: do you have a plan?</a:t>
            </a:r>
          </a:p>
          <a:p>
            <a:pPr marL="0" indent="0">
              <a:buNone/>
            </a:pPr>
            <a:r>
              <a:rPr lang="en-US" sz="2200" dirty="0">
                <a:latin typeface="+mj-lt"/>
              </a:rPr>
              <a:t>If yes, do not leave this person alone and reach out for help.</a:t>
            </a:r>
          </a:p>
          <a:p>
            <a:pPr marL="0" indent="0">
              <a:buNone/>
            </a:pPr>
            <a:r>
              <a:rPr lang="en-US" sz="2200" dirty="0">
                <a:latin typeface="+mj-lt"/>
              </a:rPr>
              <a:t>Ask if they have health insurance and then see if their health insurance includes a help line for behavioral health, or if not, health. Ask them if they would call the help line while you are with them (or you could call on their behalf).</a:t>
            </a:r>
          </a:p>
          <a:p>
            <a:pPr marL="0" indent="0">
              <a:buNone/>
            </a:pPr>
            <a:r>
              <a:rPr lang="en-US" sz="2200" dirty="0">
                <a:latin typeface="+mj-lt"/>
              </a:rPr>
              <a:t>Call the National Suicide Prevention Lifeline at 1-800-273-TALK (8255). These are routed to the closed crisis center to the caller</a:t>
            </a:r>
          </a:p>
        </p:txBody>
      </p:sp>
    </p:spTree>
    <p:extLst>
      <p:ext uri="{BB962C8B-B14F-4D97-AF65-F5344CB8AC3E}">
        <p14:creationId xmlns:p14="http://schemas.microsoft.com/office/powerpoint/2010/main" val="31325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CFB0-0BC3-49CD-AE7B-ADF6C0FE1662}"/>
              </a:ext>
            </a:extLst>
          </p:cNvPr>
          <p:cNvSpPr>
            <a:spLocks noGrp="1"/>
          </p:cNvSpPr>
          <p:nvPr>
            <p:ph type="title"/>
          </p:nvPr>
        </p:nvSpPr>
        <p:spPr/>
        <p:txBody>
          <a:bodyPr/>
          <a:lstStyle/>
          <a:p>
            <a:r>
              <a:rPr lang="en-US" dirty="0"/>
              <a:t>Use your calming Practices</a:t>
            </a:r>
          </a:p>
        </p:txBody>
      </p:sp>
      <p:sp>
        <p:nvSpPr>
          <p:cNvPr id="3" name="Content Placeholder 2">
            <a:extLst>
              <a:ext uri="{FF2B5EF4-FFF2-40B4-BE49-F238E27FC236}">
                <a16:creationId xmlns:a16="http://schemas.microsoft.com/office/drawing/2014/main" id="{D797701E-F233-42D2-88F0-6FB81AD7C0D4}"/>
              </a:ext>
            </a:extLst>
          </p:cNvPr>
          <p:cNvSpPr>
            <a:spLocks noGrp="1"/>
          </p:cNvSpPr>
          <p:nvPr>
            <p:ph sz="half" idx="1"/>
          </p:nvPr>
        </p:nvSpPr>
        <p:spPr/>
        <p:txBody>
          <a:bodyPr/>
          <a:lstStyle/>
          <a:p>
            <a:r>
              <a:rPr lang="en-US" dirty="0"/>
              <a:t>Use whatever calming practices keep you focused on providing the best care possible.</a:t>
            </a:r>
          </a:p>
          <a:p>
            <a:r>
              <a:rPr lang="en-US" dirty="0"/>
              <a:t>Explore your own values and beliefs about suicide, for example, with any experiences you have had with family members or friends who have thoughts about suicide, attempted suicide, or ended their lives. </a:t>
            </a:r>
          </a:p>
        </p:txBody>
      </p:sp>
      <p:sp>
        <p:nvSpPr>
          <p:cNvPr id="4" name="Content Placeholder 3">
            <a:extLst>
              <a:ext uri="{FF2B5EF4-FFF2-40B4-BE49-F238E27FC236}">
                <a16:creationId xmlns:a16="http://schemas.microsoft.com/office/drawing/2014/main" id="{A1F9380E-FA13-47B7-953C-7C65705CE3AC}"/>
              </a:ext>
            </a:extLst>
          </p:cNvPr>
          <p:cNvSpPr>
            <a:spLocks noGrp="1"/>
          </p:cNvSpPr>
          <p:nvPr>
            <p:ph sz="half" idx="2"/>
          </p:nvPr>
        </p:nvSpPr>
        <p:spPr/>
        <p:txBody>
          <a:bodyPr/>
          <a:lstStyle/>
          <a:p>
            <a:r>
              <a:rPr lang="en-US" dirty="0"/>
              <a:t>Being able to listen and reach out to those who are struggling with hopelessness and thoughts of ending their lives will strength the web of life that protects us all.</a:t>
            </a:r>
          </a:p>
        </p:txBody>
      </p:sp>
    </p:spTree>
    <p:extLst>
      <p:ext uri="{BB962C8B-B14F-4D97-AF65-F5344CB8AC3E}">
        <p14:creationId xmlns:p14="http://schemas.microsoft.com/office/powerpoint/2010/main" val="390899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1B57-88EF-4DE5-9FC2-96239895514D}"/>
              </a:ext>
            </a:extLst>
          </p:cNvPr>
          <p:cNvSpPr>
            <a:spLocks noGrp="1"/>
          </p:cNvSpPr>
          <p:nvPr>
            <p:ph type="title"/>
          </p:nvPr>
        </p:nvSpPr>
        <p:spPr>
          <a:xfrm>
            <a:off x="457200" y="304800"/>
            <a:ext cx="7772400" cy="1609344"/>
          </a:xfrm>
        </p:spPr>
        <p:txBody>
          <a:bodyPr/>
          <a:lstStyle/>
          <a:p>
            <a:r>
              <a:rPr lang="en-US" dirty="0"/>
              <a:t>Being part of the </a:t>
            </a:r>
            <a:r>
              <a:rPr lang="en-US" dirty="0" err="1"/>
              <a:t>WEb</a:t>
            </a:r>
            <a:r>
              <a:rPr lang="en-US" dirty="0"/>
              <a:t> of Life</a:t>
            </a:r>
          </a:p>
        </p:txBody>
      </p:sp>
      <p:sp>
        <p:nvSpPr>
          <p:cNvPr id="3" name="Content Placeholder 2">
            <a:extLst>
              <a:ext uri="{FF2B5EF4-FFF2-40B4-BE49-F238E27FC236}">
                <a16:creationId xmlns:a16="http://schemas.microsoft.com/office/drawing/2014/main" id="{3D296196-8A18-484E-9EA6-3A86DD220019}"/>
              </a:ext>
            </a:extLst>
          </p:cNvPr>
          <p:cNvSpPr>
            <a:spLocks noGrp="1"/>
          </p:cNvSpPr>
          <p:nvPr>
            <p:ph sz="half" idx="1"/>
          </p:nvPr>
        </p:nvSpPr>
        <p:spPr>
          <a:xfrm>
            <a:off x="685800" y="2194560"/>
            <a:ext cx="8534400" cy="4130040"/>
          </a:xfrm>
        </p:spPr>
        <p:txBody>
          <a:bodyPr/>
          <a:lstStyle/>
          <a:p>
            <a:r>
              <a:rPr lang="en-US" sz="2800" dirty="0">
                <a:latin typeface="+mj-lt"/>
              </a:rPr>
              <a:t>Being able to listen and reach out to those who are struggling with hopelessness and thoughts of ending their lives will strength the web of life that protects us all.</a:t>
            </a:r>
          </a:p>
          <a:p>
            <a:endParaRPr lang="en-US" dirty="0"/>
          </a:p>
        </p:txBody>
      </p:sp>
    </p:spTree>
    <p:extLst>
      <p:ext uri="{BB962C8B-B14F-4D97-AF65-F5344CB8AC3E}">
        <p14:creationId xmlns:p14="http://schemas.microsoft.com/office/powerpoint/2010/main" val="347066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06550"/>
            <a:ext cx="2686050" cy="3168650"/>
          </a:xfrm>
        </p:spPr>
        <p:txBody>
          <a:bodyPr>
            <a:normAutofit/>
          </a:bodyPr>
          <a:lstStyle/>
          <a:p>
            <a:pPr algn="ctr"/>
            <a:r>
              <a:rPr lang="en-US" sz="7200" dirty="0"/>
              <a:t>Q</a:t>
            </a:r>
            <a:r>
              <a:rPr lang="en-US" sz="5400" dirty="0"/>
              <a:t>&amp;</a:t>
            </a:r>
            <a:r>
              <a:rPr lang="en-US" sz="7200" dirty="0"/>
              <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0" y="1361480"/>
            <a:ext cx="3035165" cy="3754019"/>
          </a:xfrm>
          <a:prstGeom prst="rect">
            <a:avLst/>
          </a:prstGeom>
        </p:spPr>
      </p:pic>
    </p:spTree>
    <p:extLst>
      <p:ext uri="{BB962C8B-B14F-4D97-AF65-F5344CB8AC3E}">
        <p14:creationId xmlns:p14="http://schemas.microsoft.com/office/powerpoint/2010/main" val="128733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DEE5D7-7374-4040-8095-CDA1D77E2B00}"/>
              </a:ext>
            </a:extLst>
          </p:cNvPr>
          <p:cNvSpPr txBox="1"/>
          <p:nvPr/>
        </p:nvSpPr>
        <p:spPr>
          <a:xfrm>
            <a:off x="381000" y="609600"/>
            <a:ext cx="8534400" cy="5022080"/>
          </a:xfrm>
          <a:prstGeom prst="rect">
            <a:avLst/>
          </a:prstGeom>
          <a:noFill/>
        </p:spPr>
        <p:txBody>
          <a:bodyPr wrap="square">
            <a:spAutoFit/>
          </a:bodyPr>
          <a:lstStyle/>
          <a:p>
            <a:pPr marL="457200" marR="0" indent="-457200" algn="just">
              <a:lnSpc>
                <a:spcPct val="107000"/>
              </a:lnSpc>
              <a:spcBef>
                <a:spcPts val="0"/>
              </a:spcBef>
              <a:spcAft>
                <a:spcPts val="800"/>
              </a:spcAft>
            </a:pPr>
            <a:r>
              <a:rPr lang="en-US" b="1" dirty="0">
                <a:solidFill>
                  <a:srgbClr val="000000"/>
                </a:solidFill>
                <a:effectLst/>
                <a:latin typeface="+mj-lt"/>
                <a:ea typeface="Calibri" panose="020F0502020204030204" pitchFamily="34" charset="0"/>
                <a:cs typeface="Times New Roman" panose="02020603050405020304" pitchFamily="18" charset="0"/>
              </a:rPr>
              <a:t>References</a:t>
            </a:r>
          </a:p>
          <a:p>
            <a:pPr marL="457200" marR="0" indent="-457200" algn="just">
              <a:lnSpc>
                <a:spcPct val="107000"/>
              </a:lnSpc>
              <a:spcBef>
                <a:spcPts val="0"/>
              </a:spcBef>
              <a:spcAft>
                <a:spcPts val="800"/>
              </a:spcAft>
            </a:pPr>
            <a:r>
              <a:rPr lang="en-US" dirty="0">
                <a:solidFill>
                  <a:srgbClr val="000000"/>
                </a:solidFill>
                <a:effectLst/>
                <a:latin typeface="+mj-lt"/>
                <a:ea typeface="Calibri" panose="020F0502020204030204" pitchFamily="34" charset="0"/>
                <a:cs typeface="Times New Roman" panose="02020603050405020304" pitchFamily="18" charset="0"/>
              </a:rPr>
              <a:t>Hall, E. R. (2017). “Maybe Jesus was suicidal too”: A qualitative inquiry into religion and spirituality in suicide attempts. (Doctoral dissertation). Retrieved from ProQuest Dissertations and Theses database.</a:t>
            </a:r>
            <a:endParaRPr lang="en-US" dirty="0">
              <a:effectLst/>
              <a:latin typeface="+mj-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effectLst/>
                <a:latin typeface="+mj-lt"/>
                <a:ea typeface="Calibri" panose="020F0502020204030204" pitchFamily="34" charset="0"/>
                <a:cs typeface="Times New Roman" panose="02020603050405020304" pitchFamily="18" charset="0"/>
              </a:rPr>
              <a:t>Joiner, T. E., Jr. (2005). </a:t>
            </a:r>
            <a:r>
              <a:rPr lang="en-US" i="1" dirty="0">
                <a:effectLst/>
                <a:latin typeface="+mj-lt"/>
                <a:ea typeface="Calibri" panose="020F0502020204030204" pitchFamily="34" charset="0"/>
                <a:cs typeface="Times New Roman" panose="02020603050405020304" pitchFamily="18" charset="0"/>
              </a:rPr>
              <a:t>Why people die by suicide</a:t>
            </a:r>
            <a:r>
              <a:rPr lang="en-US" dirty="0">
                <a:effectLst/>
                <a:latin typeface="+mj-lt"/>
                <a:ea typeface="Calibri" panose="020F0502020204030204" pitchFamily="34" charset="0"/>
                <a:cs typeface="Times New Roman" panose="02020603050405020304" pitchFamily="18" charset="0"/>
              </a:rPr>
              <a:t>. Cambridge, MA: Harvard University Press.</a:t>
            </a:r>
          </a:p>
          <a:p>
            <a:pPr marL="457200" indent="-457200">
              <a:lnSpc>
                <a:spcPct val="107000"/>
              </a:lnSpc>
              <a:spcBef>
                <a:spcPts val="0"/>
              </a:spcBef>
              <a:spcAft>
                <a:spcPts val="0"/>
              </a:spcAft>
            </a:pPr>
            <a:r>
              <a:rPr lang="en-US" dirty="0">
                <a:latin typeface="+mj-lt"/>
              </a:rPr>
              <a:t>Pappas, S. (2021). New research on suicide prevention. </a:t>
            </a:r>
            <a:r>
              <a:rPr lang="en-US" i="1" dirty="0">
                <a:latin typeface="+mj-lt"/>
              </a:rPr>
              <a:t>APA Monitor</a:t>
            </a:r>
            <a:r>
              <a:rPr lang="en-US" i="0" dirty="0">
                <a:latin typeface="+mj-lt"/>
              </a:rPr>
              <a:t>,</a:t>
            </a:r>
            <a:r>
              <a:rPr lang="en-US" i="1" dirty="0">
                <a:latin typeface="+mj-lt"/>
              </a:rPr>
              <a:t> 52</a:t>
            </a:r>
            <a:r>
              <a:rPr lang="en-US" i="0" dirty="0">
                <a:latin typeface="+mj-lt"/>
              </a:rPr>
              <a:t>(6). </a:t>
            </a:r>
            <a:endParaRPr lang="en-US" dirty="0">
              <a:solidFill>
                <a:srgbClr val="000000"/>
              </a:solidFill>
              <a:effectLst/>
              <a:latin typeface="+mj-lt"/>
              <a:ea typeface="Calibri" panose="020F0502020204030204" pitchFamily="34" charset="0"/>
              <a:cs typeface="Times New Roman" panose="02020603050405020304" pitchFamily="18" charset="0"/>
            </a:endParaRPr>
          </a:p>
          <a:p>
            <a:pPr marL="457200" indent="-457200">
              <a:lnSpc>
                <a:spcPct val="107000"/>
              </a:lnSpc>
              <a:spcBef>
                <a:spcPts val="0"/>
              </a:spcBef>
              <a:spcAft>
                <a:spcPts val="0"/>
              </a:spcAft>
            </a:pPr>
            <a:r>
              <a:rPr lang="en-US" dirty="0" err="1">
                <a:solidFill>
                  <a:srgbClr val="000000"/>
                </a:solidFill>
                <a:effectLst/>
                <a:latin typeface="+mj-lt"/>
                <a:ea typeface="Calibri" panose="020F0502020204030204" pitchFamily="34" charset="0"/>
                <a:cs typeface="Times New Roman" panose="02020603050405020304" pitchFamily="18" charset="0"/>
              </a:rPr>
              <a:t>Shneidman</a:t>
            </a:r>
            <a:r>
              <a:rPr lang="en-US" dirty="0">
                <a:solidFill>
                  <a:srgbClr val="000000"/>
                </a:solidFill>
                <a:effectLst/>
                <a:latin typeface="+mj-lt"/>
                <a:ea typeface="Calibri" panose="020F0502020204030204" pitchFamily="34" charset="0"/>
                <a:cs typeface="Times New Roman" panose="02020603050405020304" pitchFamily="18" charset="0"/>
              </a:rPr>
              <a:t>, E. S. (1996). </a:t>
            </a:r>
            <a:r>
              <a:rPr lang="en-US" i="1" dirty="0">
                <a:solidFill>
                  <a:srgbClr val="000000"/>
                </a:solidFill>
                <a:effectLst/>
                <a:latin typeface="+mj-lt"/>
                <a:ea typeface="Calibri" panose="020F0502020204030204" pitchFamily="34" charset="0"/>
                <a:cs typeface="Times New Roman" panose="02020603050405020304" pitchFamily="18" charset="0"/>
              </a:rPr>
              <a:t>The suicidal mind</a:t>
            </a:r>
            <a:r>
              <a:rPr lang="en-US" dirty="0">
                <a:solidFill>
                  <a:srgbClr val="000000"/>
                </a:solidFill>
                <a:effectLst/>
                <a:latin typeface="+mj-lt"/>
                <a:ea typeface="Calibri" panose="020F0502020204030204" pitchFamily="34" charset="0"/>
                <a:cs typeface="Times New Roman" panose="02020603050405020304" pitchFamily="18" charset="0"/>
              </a:rPr>
              <a:t>. New York, NY: Oxford University Press.</a:t>
            </a:r>
            <a:endParaRPr lang="en-US" dirty="0">
              <a:effectLst/>
              <a:latin typeface="+mj-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96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78297" y="1203959"/>
            <a:ext cx="2223963" cy="1890507"/>
          </a:xfrm>
          <a:prstGeom prst="roundRect">
            <a:avLst>
              <a:gd name="adj" fmla="val 19949"/>
            </a:avLst>
          </a:prstGeom>
          <a:solidFill>
            <a:srgbClr val="B1092D"/>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Being aware of our stress reactions </a:t>
            </a:r>
          </a:p>
        </p:txBody>
      </p:sp>
      <p:sp>
        <p:nvSpPr>
          <p:cNvPr id="5" name="Rounded Rectangle 4"/>
          <p:cNvSpPr/>
          <p:nvPr/>
        </p:nvSpPr>
        <p:spPr>
          <a:xfrm>
            <a:off x="152400" y="2589941"/>
            <a:ext cx="2279297" cy="2209800"/>
          </a:xfrm>
          <a:prstGeom prst="roundRect">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Paying attention to our bodies</a:t>
            </a:r>
          </a:p>
        </p:txBody>
      </p:sp>
      <p:sp>
        <p:nvSpPr>
          <p:cNvPr id="6" name="Rounded Rectangle 5"/>
          <p:cNvSpPr/>
          <p:nvPr/>
        </p:nvSpPr>
        <p:spPr>
          <a:xfrm>
            <a:off x="6243332" y="2599359"/>
            <a:ext cx="2895600" cy="2373761"/>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Welcoming with compassion whatever we are feeling </a:t>
            </a:r>
          </a:p>
        </p:txBody>
      </p:sp>
      <p:sp>
        <p:nvSpPr>
          <p:cNvPr id="8" name="Title 1"/>
          <p:cNvSpPr txBox="1">
            <a:spLocks/>
          </p:cNvSpPr>
          <p:nvPr/>
        </p:nvSpPr>
        <p:spPr>
          <a:xfrm>
            <a:off x="457200" y="1"/>
            <a:ext cx="8534400" cy="1447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SPIRITUAL SELF-CARE</a:t>
            </a:r>
          </a:p>
        </p:txBody>
      </p:sp>
      <p:sp>
        <p:nvSpPr>
          <p:cNvPr id="3" name="Striped Right Arrow 2"/>
          <p:cNvSpPr/>
          <p:nvPr/>
        </p:nvSpPr>
        <p:spPr>
          <a:xfrm rot="19470122">
            <a:off x="2094690" y="2005138"/>
            <a:ext cx="1626141"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2210637">
            <a:off x="5336967" y="2099672"/>
            <a:ext cx="1196753"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2262623" y="3487087"/>
            <a:ext cx="4038600" cy="1465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Caring for self in order to care for others</a:t>
            </a:r>
          </a:p>
        </p:txBody>
      </p:sp>
      <p:sp>
        <p:nvSpPr>
          <p:cNvPr id="10" name="Title 9"/>
          <p:cNvSpPr>
            <a:spLocks noGrp="1"/>
          </p:cNvSpPr>
          <p:nvPr>
            <p:ph type="title"/>
          </p:nvPr>
        </p:nvSpPr>
        <p:spPr>
          <a:xfrm flipV="1">
            <a:off x="3886200" y="-1738107"/>
            <a:ext cx="5257800" cy="1890507"/>
          </a:xfrm>
        </p:spPr>
        <p:txBody>
          <a:bodyPr/>
          <a:lstStyle/>
          <a:p>
            <a:endParaRPr lang="en-US" dirty="0"/>
          </a:p>
        </p:txBody>
      </p:sp>
      <p:sp>
        <p:nvSpPr>
          <p:cNvPr id="11" name="Text Placeholder 10"/>
          <p:cNvSpPr>
            <a:spLocks noGrp="1"/>
          </p:cNvSpPr>
          <p:nvPr>
            <p:ph type="body" idx="1"/>
          </p:nvPr>
        </p:nvSpPr>
        <p:spPr>
          <a:xfrm>
            <a:off x="0" y="1"/>
            <a:ext cx="8991600" cy="1203958"/>
          </a:xfrm>
        </p:spPr>
        <p:txBody>
          <a:bodyPr/>
          <a:lstStyle/>
          <a:p>
            <a:endParaRPr lang="en-US" dirty="0"/>
          </a:p>
        </p:txBody>
      </p:sp>
    </p:spTree>
    <p:extLst>
      <p:ext uri="{BB962C8B-B14F-4D97-AF65-F5344CB8AC3E}">
        <p14:creationId xmlns:p14="http://schemas.microsoft.com/office/powerpoint/2010/main" val="40572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01E2-E7C0-472A-8923-6675708356EC}"/>
              </a:ext>
            </a:extLst>
          </p:cNvPr>
          <p:cNvSpPr>
            <a:spLocks noGrp="1"/>
          </p:cNvSpPr>
          <p:nvPr>
            <p:ph type="title"/>
          </p:nvPr>
        </p:nvSpPr>
        <p:spPr>
          <a:xfrm>
            <a:off x="139185" y="164161"/>
            <a:ext cx="7790729" cy="1209389"/>
          </a:xfrm>
        </p:spPr>
        <p:txBody>
          <a:bodyPr>
            <a:normAutofit/>
          </a:bodyPr>
          <a:lstStyle/>
          <a:p>
            <a:r>
              <a:rPr lang="en-US" dirty="0"/>
              <a:t>Eric Whitacre’s Virtual Choir</a:t>
            </a:r>
          </a:p>
        </p:txBody>
      </p:sp>
      <p:sp>
        <p:nvSpPr>
          <p:cNvPr id="3" name="Content Placeholder 2">
            <a:extLst>
              <a:ext uri="{FF2B5EF4-FFF2-40B4-BE49-F238E27FC236}">
                <a16:creationId xmlns:a16="http://schemas.microsoft.com/office/drawing/2014/main" id="{BDFC793D-E82E-47C0-A639-3203D77EFD23}"/>
              </a:ext>
            </a:extLst>
          </p:cNvPr>
          <p:cNvSpPr>
            <a:spLocks noGrp="1"/>
          </p:cNvSpPr>
          <p:nvPr>
            <p:ph sz="quarter" idx="12"/>
          </p:nvPr>
        </p:nvSpPr>
        <p:spPr>
          <a:xfrm>
            <a:off x="139185" y="1648639"/>
            <a:ext cx="8726766" cy="4112617"/>
          </a:xfrm>
        </p:spPr>
        <p:txBody>
          <a:bodyPr/>
          <a:lstStyle/>
          <a:p>
            <a:pPr marL="0" indent="0">
              <a:spcBef>
                <a:spcPts val="0"/>
              </a:spcBef>
              <a:spcAft>
                <a:spcPts val="60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May we sing </a:t>
            </a:r>
          </a:p>
          <a:p>
            <a:pPr marL="0" indent="0">
              <a:spcBef>
                <a:spcPts val="0"/>
              </a:spcBef>
              <a:spcAft>
                <a:spcPts val="600"/>
              </a:spcAft>
              <a:buNone/>
            </a:pP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 </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together, always</a:t>
            </a:r>
            <a:b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b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May our voice be </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 soft</a:t>
            </a:r>
            <a:b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b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May our singing be </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 </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music for others &amp; </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may it </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 </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keep others  </a:t>
            </a:r>
          </a:p>
          <a:p>
            <a:pPr marL="0" indent="0">
              <a:spcBef>
                <a:spcPts val="0"/>
              </a:spcBef>
              <a:spcAft>
                <a:spcPts val="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a-</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Aft>
                <a:spcPts val="0"/>
              </a:spcAft>
              <a:buNone/>
            </a:pP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a:t>
            </a:r>
            <a:r>
              <a:rPr lang="en-US" b="1" i="1" dirty="0">
                <a:latin typeface="Arial Narrow" panose="020B0604020202020204" pitchFamily="34" charset="0"/>
                <a:ea typeface="Times New Roman" panose="02020603050405020304" pitchFamily="18" charset="0"/>
                <a:cs typeface="Times New Roman" panose="02020603050405020304" pitchFamily="18" charset="0"/>
              </a:rPr>
              <a:t> </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loft  </a:t>
            </a:r>
          </a:p>
          <a:p>
            <a:pPr marL="0" indent="0">
              <a:spcAft>
                <a:spcPts val="0"/>
              </a:spcAft>
              <a:buNone/>
            </a:pP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Sing, </a:t>
            </a: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 </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sing </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gently</a:t>
            </a:r>
            <a:r>
              <a:rPr lang="en-US" b="1" dirty="0">
                <a:latin typeface="Arial Narrow" panose="020B0604020202020204" pitchFamily="34" charset="0"/>
                <a:ea typeface="Times New Roman" panose="02020603050405020304" pitchFamily="18" charset="0"/>
                <a:cs typeface="Times New Roman" panose="02020603050405020304" pitchFamily="18" charset="0"/>
              </a:rPr>
              <a:t> </a:t>
            </a: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 always</a:t>
            </a:r>
            <a:b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b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Sing, </a:t>
            </a: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 </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sing </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[I] as one </a:t>
            </a:r>
            <a:r>
              <a:rPr lang="en-US" b="1" i="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[E] </a:t>
            </a:r>
            <a:r>
              <a:rPr lang="en-US" b="1" dirty="0">
                <a:solidFill>
                  <a:srgbClr val="202124"/>
                </a:solidFill>
                <a:latin typeface="Arial Narrow" panose="020B0604020202020204" pitchFamily="34" charset="0"/>
                <a:ea typeface="Times New Roman" panose="02020603050405020304" pitchFamily="18" charset="0"/>
                <a:cs typeface="Times New Roman" panose="02020603050405020304" pitchFamily="18" charset="0"/>
              </a:rPr>
              <a:t>(as one)</a:t>
            </a:r>
            <a:endParaRPr lang="en-US" b="1" dirty="0">
              <a:latin typeface="Arial Narrow"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F600A49E-0DF7-4400-B7D3-E06AA5033866}"/>
              </a:ext>
            </a:extLst>
          </p:cNvPr>
          <p:cNvSpPr>
            <a:spLocks noGrp="1"/>
          </p:cNvSpPr>
          <p:nvPr>
            <p:ph type="sldNum" sz="quarter" idx="4"/>
          </p:nvPr>
        </p:nvSpPr>
        <p:spPr/>
        <p:txBody>
          <a:bodyPr/>
          <a:lstStyle/>
          <a:p>
            <a:fld id="{D97432DB-D5F9-4719-ABFF-F75ADEAB889B}" type="slidenum">
              <a:rPr lang="en-US" smtClean="0"/>
              <a:pPr/>
              <a:t>3</a:t>
            </a:fld>
            <a:endParaRPr lang="en-US" dirty="0"/>
          </a:p>
        </p:txBody>
      </p:sp>
      <p:pic>
        <p:nvPicPr>
          <p:cNvPr id="6" name="Online Media 5" title="Eric Whitacre's Virtual Choir 6: Sing Gently">
            <a:hlinkClick r:id="" action="ppaction://media"/>
            <a:extLst>
              <a:ext uri="{FF2B5EF4-FFF2-40B4-BE49-F238E27FC236}">
                <a16:creationId xmlns:a16="http://schemas.microsoft.com/office/drawing/2014/main" id="{8981C0CA-60EA-4E2A-975A-FBC4E881F896}"/>
              </a:ext>
            </a:extLst>
          </p:cNvPr>
          <p:cNvPicPr>
            <a:picLocks noRot="1" noChangeAspect="1"/>
          </p:cNvPicPr>
          <p:nvPr>
            <a:videoFile r:link="rId1"/>
          </p:nvPr>
        </p:nvPicPr>
        <p:blipFill>
          <a:blip r:embed="rId3"/>
          <a:stretch>
            <a:fillRect/>
          </a:stretch>
        </p:blipFill>
        <p:spPr>
          <a:xfrm>
            <a:off x="1676054" y="1254249"/>
            <a:ext cx="7467946" cy="4624018"/>
          </a:xfrm>
          <a:prstGeom prst="rect">
            <a:avLst/>
          </a:prstGeom>
        </p:spPr>
      </p:pic>
    </p:spTree>
    <p:extLst>
      <p:ext uri="{BB962C8B-B14F-4D97-AF65-F5344CB8AC3E}">
        <p14:creationId xmlns:p14="http://schemas.microsoft.com/office/powerpoint/2010/main" val="25241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1" y="76200"/>
            <a:ext cx="9067799" cy="2057399"/>
          </a:xfrm>
        </p:spPr>
        <p:txBody>
          <a:bodyPr>
            <a:normAutofit fontScale="90000"/>
          </a:bodyPr>
          <a:lstStyle/>
          <a:p>
            <a:r>
              <a:rPr lang="en-US" b="1" dirty="0"/>
              <a:t>Spiritual Self-care begins with practices that connect us with goodness in our bodies &amp; lives</a:t>
            </a:r>
            <a:br>
              <a:rPr lang="en-US" dirty="0"/>
            </a:br>
            <a:r>
              <a:rPr lang="en-US" dirty="0"/>
              <a:t> </a:t>
            </a:r>
            <a:endParaRPr lang="en-US" b="1" dirty="0"/>
          </a:p>
        </p:txBody>
      </p:sp>
      <p:sp>
        <p:nvSpPr>
          <p:cNvPr id="4" name="Rectangle 1"/>
          <p:cNvSpPr>
            <a:spLocks noGrp="1" noChangeArrowheads="1"/>
          </p:cNvSpPr>
          <p:nvPr>
            <p:ph idx="4294967295"/>
          </p:nvPr>
        </p:nvSpPr>
        <p:spPr bwMode="auto">
          <a:xfrm>
            <a:off x="0" y="1622833"/>
            <a:ext cx="8991600" cy="510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a:buNone/>
            </a:pPr>
            <a:r>
              <a:rPr lang="en-US" sz="3300" dirty="0">
                <a:solidFill>
                  <a:schemeClr val="tx2">
                    <a:lumMod val="75000"/>
                  </a:schemeClr>
                </a:solidFill>
                <a:latin typeface="+mj-lt"/>
              </a:rPr>
              <a:t>Finding spiritual practices that help us </a:t>
            </a:r>
          </a:p>
          <a:p>
            <a:r>
              <a:rPr lang="en-US" sz="3300" dirty="0">
                <a:solidFill>
                  <a:schemeClr val="tx2">
                    <a:lumMod val="75000"/>
                  </a:schemeClr>
                </a:solidFill>
                <a:latin typeface="+mj-lt"/>
              </a:rPr>
              <a:t>Become aware of physiological stress of caring for others</a:t>
            </a:r>
          </a:p>
          <a:p>
            <a:r>
              <a:rPr lang="en-US" sz="3300" dirty="0">
                <a:solidFill>
                  <a:schemeClr val="tx2">
                    <a:lumMod val="75000"/>
                  </a:schemeClr>
                </a:solidFill>
                <a:latin typeface="+mj-lt"/>
              </a:rPr>
              <a:t>Accept whatever feelings----fear, guilt, anger, shame, etc.--- may arise from the stress of caregiving</a:t>
            </a:r>
          </a:p>
          <a:p>
            <a:r>
              <a:rPr lang="en-US" sz="3300" dirty="0">
                <a:solidFill>
                  <a:schemeClr val="tx2">
                    <a:lumMod val="75000"/>
                  </a:schemeClr>
                </a:solidFill>
                <a:latin typeface="+mj-lt"/>
              </a:rPr>
              <a:t>Embrace this stress and these feelings, hold them in love, and experience goodness and compassion for self and others</a:t>
            </a:r>
          </a:p>
        </p:txBody>
      </p:sp>
    </p:spTree>
    <p:extLst>
      <p:ext uri="{BB962C8B-B14F-4D97-AF65-F5344CB8AC3E}">
        <p14:creationId xmlns:p14="http://schemas.microsoft.com/office/powerpoint/2010/main" val="107581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064516273"/>
              </p:ext>
            </p:extLst>
          </p:nvPr>
        </p:nvGraphicFramePr>
        <p:xfrm>
          <a:off x="0" y="1358900"/>
          <a:ext cx="7315200"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0" y="-76200"/>
            <a:ext cx="9525000" cy="1435100"/>
          </a:xfrm>
        </p:spPr>
        <p:txBody>
          <a:bodyPr>
            <a:normAutofit/>
          </a:bodyPr>
          <a:lstStyle/>
          <a:p>
            <a:pPr algn="ctr"/>
            <a:r>
              <a:rPr lang="en-US" dirty="0"/>
              <a:t>Emotions: The Energy of spiritual orientations to STRESS</a:t>
            </a:r>
          </a:p>
        </p:txBody>
      </p:sp>
      <p:sp>
        <p:nvSpPr>
          <p:cNvPr id="5" name="Cloud 4"/>
          <p:cNvSpPr/>
          <p:nvPr/>
        </p:nvSpPr>
        <p:spPr>
          <a:xfrm>
            <a:off x="4572001" y="3600451"/>
            <a:ext cx="34289" cy="3428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Heart 5"/>
          <p:cNvSpPr/>
          <p:nvPr/>
        </p:nvSpPr>
        <p:spPr>
          <a:xfrm>
            <a:off x="2488796" y="3701325"/>
            <a:ext cx="2488947" cy="1066800"/>
          </a:xfrm>
          <a:prstGeom prst="hear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Emotions</a:t>
            </a:r>
          </a:p>
        </p:txBody>
      </p:sp>
      <p:sp>
        <p:nvSpPr>
          <p:cNvPr id="3" name="TextBox 2"/>
          <p:cNvSpPr txBox="1"/>
          <p:nvPr/>
        </p:nvSpPr>
        <p:spPr>
          <a:xfrm>
            <a:off x="7060947" y="2595520"/>
            <a:ext cx="2242826" cy="2677656"/>
          </a:xfrm>
          <a:prstGeom prst="rect">
            <a:avLst/>
          </a:prstGeom>
          <a:noFill/>
        </p:spPr>
        <p:txBody>
          <a:bodyPr wrap="square" rtlCol="0">
            <a:spAutoFit/>
          </a:bodyPr>
          <a:lstStyle/>
          <a:p>
            <a:r>
              <a:rPr lang="en-US" dirty="0"/>
              <a:t>Fear?</a:t>
            </a:r>
          </a:p>
          <a:p>
            <a:endParaRPr lang="en-US" dirty="0"/>
          </a:p>
          <a:p>
            <a:r>
              <a:rPr lang="en-US" dirty="0"/>
              <a:t>Shame?</a:t>
            </a:r>
          </a:p>
          <a:p>
            <a:endParaRPr lang="en-US" dirty="0"/>
          </a:p>
          <a:p>
            <a:r>
              <a:rPr lang="en-US" dirty="0"/>
              <a:t>Compassion?</a:t>
            </a:r>
          </a:p>
          <a:p>
            <a:endParaRPr lang="en-US" dirty="0"/>
          </a:p>
          <a:p>
            <a:r>
              <a:rPr lang="en-US" dirty="0"/>
              <a:t>Calm?</a:t>
            </a:r>
          </a:p>
        </p:txBody>
      </p:sp>
      <p:sp>
        <p:nvSpPr>
          <p:cNvPr id="9" name="Left Arrow 8"/>
          <p:cNvSpPr/>
          <p:nvPr/>
        </p:nvSpPr>
        <p:spPr>
          <a:xfrm rot="20218003" flipV="1">
            <a:off x="4649413" y="3115839"/>
            <a:ext cx="2449720" cy="24773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Left Arrow 9"/>
          <p:cNvSpPr/>
          <p:nvPr/>
        </p:nvSpPr>
        <p:spPr>
          <a:xfrm rot="20767069">
            <a:off x="4830971" y="3641782"/>
            <a:ext cx="1844011" cy="205513"/>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Left Arrow 10"/>
          <p:cNvSpPr/>
          <p:nvPr/>
        </p:nvSpPr>
        <p:spPr>
          <a:xfrm>
            <a:off x="4657879" y="4009304"/>
            <a:ext cx="2050329" cy="19831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Left Arrow 11"/>
          <p:cNvSpPr/>
          <p:nvPr/>
        </p:nvSpPr>
        <p:spPr>
          <a:xfrm rot="984276">
            <a:off x="4734656" y="4545183"/>
            <a:ext cx="2036642" cy="20851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p:cNvSpPr txBox="1"/>
          <p:nvPr/>
        </p:nvSpPr>
        <p:spPr>
          <a:xfrm>
            <a:off x="5943600" y="5715001"/>
            <a:ext cx="1773936" cy="253916"/>
          </a:xfrm>
          <a:prstGeom prst="rect">
            <a:avLst/>
          </a:prstGeom>
          <a:noFill/>
        </p:spPr>
        <p:txBody>
          <a:bodyPr wrap="square" rtlCol="0">
            <a:spAutoFit/>
          </a:bodyPr>
          <a:lstStyle/>
          <a:p>
            <a:pPr>
              <a:defRPr/>
            </a:pPr>
            <a:r>
              <a:rPr lang="en-US" sz="1050" dirty="0">
                <a:solidFill>
                  <a:prstClr val="black"/>
                </a:solidFill>
              </a:rPr>
              <a:t>© Carrie Doehring</a:t>
            </a:r>
          </a:p>
        </p:txBody>
      </p:sp>
      <p:sp>
        <p:nvSpPr>
          <p:cNvPr id="14" name="TextBox 13">
            <a:extLst>
              <a:ext uri="{FF2B5EF4-FFF2-40B4-BE49-F238E27FC236}">
                <a16:creationId xmlns:a16="http://schemas.microsoft.com/office/drawing/2014/main" id="{A3D517C7-BAC2-4D0E-98EC-BE5ABEFC4871}"/>
              </a:ext>
            </a:extLst>
          </p:cNvPr>
          <p:cNvSpPr txBox="1"/>
          <p:nvPr/>
        </p:nvSpPr>
        <p:spPr>
          <a:xfrm>
            <a:off x="6172200" y="1968512"/>
            <a:ext cx="2809300" cy="461665"/>
          </a:xfrm>
          <a:prstGeom prst="rect">
            <a:avLst/>
          </a:prstGeom>
          <a:noFill/>
        </p:spPr>
        <p:txBody>
          <a:bodyPr wrap="square" rtlCol="0">
            <a:spAutoFit/>
          </a:bodyPr>
          <a:lstStyle/>
          <a:p>
            <a:r>
              <a:rPr lang="en-US" b="1" dirty="0">
                <a:solidFill>
                  <a:srgbClr val="FF0000"/>
                </a:solidFill>
              </a:rPr>
              <a:t>Stress generates</a:t>
            </a:r>
            <a:r>
              <a:rPr lang="en-US" b="1" dirty="0"/>
              <a:t>:</a:t>
            </a:r>
          </a:p>
        </p:txBody>
      </p:sp>
    </p:spTree>
    <p:extLst>
      <p:ext uri="{BB962C8B-B14F-4D97-AF65-F5344CB8AC3E}">
        <p14:creationId xmlns:p14="http://schemas.microsoft.com/office/powerpoint/2010/main" val="421283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1" cy="685800"/>
          </a:xfrm>
        </p:spPr>
        <p:txBody>
          <a:bodyPr>
            <a:noAutofit/>
          </a:bodyPr>
          <a:lstStyle/>
          <a:p>
            <a:pPr algn="ctr"/>
            <a:r>
              <a:rPr lang="en-US" sz="3000" dirty="0"/>
              <a:t>Suicide as a way of ‘coping’ with stress</a:t>
            </a:r>
            <a:endParaRPr lang="en-US" sz="285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13793142"/>
              </p:ext>
            </p:extLst>
          </p:nvPr>
        </p:nvGraphicFramePr>
        <p:xfrm>
          <a:off x="-685800" y="838200"/>
          <a:ext cx="11049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loud 4"/>
          <p:cNvSpPr/>
          <p:nvPr/>
        </p:nvSpPr>
        <p:spPr>
          <a:xfrm>
            <a:off x="4572001" y="3600451"/>
            <a:ext cx="34289" cy="3428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Explosion 1 2"/>
          <p:cNvSpPr/>
          <p:nvPr/>
        </p:nvSpPr>
        <p:spPr>
          <a:xfrm>
            <a:off x="2819400" y="3276600"/>
            <a:ext cx="4876800" cy="175369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GUILT, SHAME, ANGER, SELF DISGUST, DESPAIR</a:t>
            </a:r>
          </a:p>
        </p:txBody>
      </p:sp>
      <p:sp>
        <p:nvSpPr>
          <p:cNvPr id="7" name="TextBox 6"/>
          <p:cNvSpPr txBox="1"/>
          <p:nvPr/>
        </p:nvSpPr>
        <p:spPr>
          <a:xfrm>
            <a:off x="7154779" y="6442502"/>
            <a:ext cx="1836821" cy="415498"/>
          </a:xfrm>
          <a:prstGeom prst="rect">
            <a:avLst/>
          </a:prstGeom>
          <a:noFill/>
        </p:spPr>
        <p:txBody>
          <a:bodyPr wrap="square" rtlCol="0">
            <a:spAutoFit/>
          </a:bodyPr>
          <a:lstStyle/>
          <a:p>
            <a:pPr>
              <a:defRPr/>
            </a:pPr>
            <a:r>
              <a:rPr lang="en-US" sz="1050" dirty="0"/>
              <a:t>Why People Die by Suicide, Thomas Joiner (2006) </a:t>
            </a:r>
            <a:endParaRPr lang="en-US" sz="1050" dirty="0">
              <a:solidFill>
                <a:prstClr val="black"/>
              </a:solidFill>
            </a:endParaRPr>
          </a:p>
        </p:txBody>
      </p:sp>
    </p:spTree>
    <p:extLst>
      <p:ext uri="{BB962C8B-B14F-4D97-AF65-F5344CB8AC3E}">
        <p14:creationId xmlns:p14="http://schemas.microsoft.com/office/powerpoint/2010/main" val="25242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8AA5E4AC-875A-47A9-A56E-DED4F44100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4">
                                            <p:graphicEl>
                                              <a:dgm id="{E8E851E2-7429-4AB6-88A9-59300EFF7C45}"/>
                                            </p:graphic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4">
                                            <p:graphicEl>
                                              <a:dgm id="{53615AE8-9328-4C34-8FDD-7BC8C88464D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4">
                                            <p:graphicEl>
                                              <a:dgm id="{B4B78AF8-37CA-4D9A-9DED-2961EE582F09}"/>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70F09CD6-775A-4435-99F3-129D600C04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4">
                                            <p:graphicEl>
                                              <a:dgm id="{B32B3803-08B5-4C00-9D0B-4FEE60D835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2399"/>
            <a:ext cx="9067800" cy="1143000"/>
          </a:xfrm>
        </p:spPr>
        <p:txBody>
          <a:bodyPr>
            <a:noAutofit/>
          </a:bodyPr>
          <a:lstStyle/>
          <a:p>
            <a:pPr algn="ctr"/>
            <a:r>
              <a:rPr lang="en-US" sz="2800" dirty="0"/>
              <a:t>Suicide: a way of ending despair/pain</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95600" y="3404937"/>
            <a:ext cx="5486401" cy="4114800"/>
          </a:xfrm>
        </p:spPr>
      </p:pic>
      <p:sp>
        <p:nvSpPr>
          <p:cNvPr id="3" name="TextBox 2">
            <a:extLst>
              <a:ext uri="{FF2B5EF4-FFF2-40B4-BE49-F238E27FC236}">
                <a16:creationId xmlns:a16="http://schemas.microsoft.com/office/drawing/2014/main" id="{971A1FAA-F3EC-4F8C-9CE5-819FA61F58CA}"/>
              </a:ext>
            </a:extLst>
          </p:cNvPr>
          <p:cNvSpPr txBox="1"/>
          <p:nvPr/>
        </p:nvSpPr>
        <p:spPr>
          <a:xfrm>
            <a:off x="228600" y="968276"/>
            <a:ext cx="8795086" cy="2308324"/>
          </a:xfrm>
          <a:prstGeom prst="rect">
            <a:avLst/>
          </a:prstGeom>
          <a:noFill/>
        </p:spPr>
        <p:txBody>
          <a:bodyPr wrap="square" rtlCol="0">
            <a:spAutoFit/>
          </a:bodyPr>
          <a:lstStyle/>
          <a:p>
            <a:r>
              <a:rPr lang="en-US" dirty="0" err="1"/>
              <a:t>Suicidologist</a:t>
            </a:r>
            <a:r>
              <a:rPr lang="en-US" dirty="0"/>
              <a:t> </a:t>
            </a:r>
            <a:r>
              <a:rPr lang="en-US" dirty="0" err="1"/>
              <a:t>Shneidman</a:t>
            </a:r>
            <a:r>
              <a:rPr lang="en-US" dirty="0"/>
              <a:t> (1993, 1996) identifies a tunnel vision created by a suicidal constriction of the mind. Ryan Hall (2017) found evidence for this tunnel vision in her research on participants’ stories of how spiritual practices that used to help were no longer meaningful in the final stages of their near-lethal suicide attempts. </a:t>
            </a:r>
          </a:p>
        </p:txBody>
      </p:sp>
    </p:spTree>
    <p:extLst>
      <p:ext uri="{BB962C8B-B14F-4D97-AF65-F5344CB8AC3E}">
        <p14:creationId xmlns:p14="http://schemas.microsoft.com/office/powerpoint/2010/main" val="30569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E2409-6E3E-427A-8311-237B211C2A1A}"/>
              </a:ext>
            </a:extLst>
          </p:cNvPr>
          <p:cNvSpPr>
            <a:spLocks noGrp="1"/>
          </p:cNvSpPr>
          <p:nvPr>
            <p:ph type="title"/>
          </p:nvPr>
        </p:nvSpPr>
        <p:spPr>
          <a:xfrm>
            <a:off x="152400" y="-533400"/>
            <a:ext cx="8305800" cy="2627376"/>
          </a:xfrm>
        </p:spPr>
        <p:txBody>
          <a:bodyPr/>
          <a:lstStyle/>
          <a:p>
            <a:r>
              <a:rPr lang="en-US" dirty="0"/>
              <a:t>Be Alert to Risk Factors</a:t>
            </a:r>
          </a:p>
        </p:txBody>
      </p:sp>
      <p:sp>
        <p:nvSpPr>
          <p:cNvPr id="4" name="Content Placeholder 3">
            <a:extLst>
              <a:ext uri="{FF2B5EF4-FFF2-40B4-BE49-F238E27FC236}">
                <a16:creationId xmlns:a16="http://schemas.microsoft.com/office/drawing/2014/main" id="{A9F03455-5E30-49F0-81D1-8C7E828388C8}"/>
              </a:ext>
            </a:extLst>
          </p:cNvPr>
          <p:cNvSpPr>
            <a:spLocks noGrp="1"/>
          </p:cNvSpPr>
          <p:nvPr>
            <p:ph sz="half" idx="1"/>
          </p:nvPr>
        </p:nvSpPr>
        <p:spPr>
          <a:xfrm>
            <a:off x="152400" y="1066800"/>
            <a:ext cx="8839200" cy="5105400"/>
          </a:xfrm>
        </p:spPr>
        <p:txBody>
          <a:bodyPr>
            <a:noAutofit/>
          </a:bodyPr>
          <a:lstStyle/>
          <a:p>
            <a:r>
              <a:rPr lang="en-US" sz="2800" dirty="0">
                <a:latin typeface="+mj-lt"/>
              </a:rPr>
              <a:t>Prior suicide attempt(s) </a:t>
            </a:r>
          </a:p>
          <a:p>
            <a:r>
              <a:rPr lang="en-US" sz="2800" dirty="0">
                <a:latin typeface="+mj-lt"/>
              </a:rPr>
              <a:t>Alcohol and drug abuse </a:t>
            </a:r>
          </a:p>
          <a:p>
            <a:r>
              <a:rPr lang="en-US" sz="2800" dirty="0">
                <a:latin typeface="+mj-lt"/>
              </a:rPr>
              <a:t>Mood and anxiety disorders, e.g., depression, posttraumatic stress disorder (PTSD) </a:t>
            </a:r>
          </a:p>
          <a:p>
            <a:r>
              <a:rPr lang="en-US" sz="2800" dirty="0">
                <a:latin typeface="+mj-lt"/>
              </a:rPr>
              <a:t>Access to a means to kill oneself, i.e., lethal means</a:t>
            </a:r>
          </a:p>
          <a:p>
            <a:r>
              <a:rPr lang="en-US" sz="2800" dirty="0">
                <a:latin typeface="+mj-lt"/>
              </a:rPr>
              <a:t>a “triggering” event causing shame or despair may make them more likely to attempt suicide. These events may include relationship problems or break-ups, problems at work, financial hardships, legal difficulties, and worsening health</a:t>
            </a:r>
          </a:p>
          <a:p>
            <a:pPr marL="0" indent="0">
              <a:buNone/>
            </a:pPr>
            <a:r>
              <a:rPr lang="en-US" sz="2400" b="0" i="0" dirty="0">
                <a:effectLst/>
                <a:latin typeface="Roboto" panose="02000000000000000000" pitchFamily="2" charset="0"/>
              </a:rPr>
              <a:t>The Role of Faith Community Leaders in Preventing Suicide.pdf</a:t>
            </a:r>
            <a:endParaRPr lang="en-US" sz="2800" dirty="0">
              <a:latin typeface="+mj-lt"/>
            </a:endParaRPr>
          </a:p>
        </p:txBody>
      </p:sp>
    </p:spTree>
    <p:extLst>
      <p:ext uri="{BB962C8B-B14F-4D97-AF65-F5344CB8AC3E}">
        <p14:creationId xmlns:p14="http://schemas.microsoft.com/office/powerpoint/2010/main" val="398962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49F9-0D7C-45C7-AC91-7FBB17477424}"/>
              </a:ext>
            </a:extLst>
          </p:cNvPr>
          <p:cNvSpPr>
            <a:spLocks noGrp="1"/>
          </p:cNvSpPr>
          <p:nvPr>
            <p:ph type="title"/>
          </p:nvPr>
        </p:nvSpPr>
        <p:spPr>
          <a:xfrm>
            <a:off x="76200" y="228600"/>
            <a:ext cx="8382000" cy="533400"/>
          </a:xfrm>
        </p:spPr>
        <p:txBody>
          <a:bodyPr>
            <a:normAutofit fontScale="90000"/>
          </a:bodyPr>
          <a:lstStyle/>
          <a:p>
            <a:r>
              <a:rPr lang="en-US" dirty="0"/>
              <a:t>Immediate Signs</a:t>
            </a:r>
          </a:p>
        </p:txBody>
      </p:sp>
      <p:sp>
        <p:nvSpPr>
          <p:cNvPr id="4" name="Content Placeholder 3">
            <a:extLst>
              <a:ext uri="{FF2B5EF4-FFF2-40B4-BE49-F238E27FC236}">
                <a16:creationId xmlns:a16="http://schemas.microsoft.com/office/drawing/2014/main" id="{AA73630F-5544-406E-BC30-A8508942B2FF}"/>
              </a:ext>
            </a:extLst>
          </p:cNvPr>
          <p:cNvSpPr>
            <a:spLocks noGrp="1"/>
          </p:cNvSpPr>
          <p:nvPr>
            <p:ph sz="half" idx="2"/>
          </p:nvPr>
        </p:nvSpPr>
        <p:spPr>
          <a:xfrm>
            <a:off x="304800" y="990600"/>
            <a:ext cx="8145018" cy="5181600"/>
          </a:xfrm>
        </p:spPr>
        <p:txBody>
          <a:bodyPr/>
          <a:lstStyle/>
          <a:p>
            <a:r>
              <a:rPr lang="en-US" sz="2800" dirty="0">
                <a:latin typeface="+mj-lt"/>
              </a:rPr>
              <a:t>Explicit references to wanting to die or end one’s life</a:t>
            </a:r>
          </a:p>
          <a:p>
            <a:r>
              <a:rPr lang="en-US" sz="2800" dirty="0">
                <a:latin typeface="+mj-lt"/>
              </a:rPr>
              <a:t>Looking for ways to end one’s life</a:t>
            </a:r>
          </a:p>
          <a:p>
            <a:r>
              <a:rPr lang="en-US" sz="2800" dirty="0">
                <a:latin typeface="+mj-lt"/>
              </a:rPr>
              <a:t>Talking about feeling hopeless or having no reason to live.</a:t>
            </a:r>
          </a:p>
          <a:p>
            <a:pPr marL="0" indent="0">
              <a:buNone/>
            </a:pPr>
            <a:r>
              <a:rPr lang="en-US" sz="2800" b="0" i="0" dirty="0">
                <a:effectLst/>
                <a:latin typeface="+mj-lt"/>
              </a:rPr>
              <a:t>The Role of Faith Community Leaders in Preventing Suicide.pdf</a:t>
            </a:r>
            <a:endParaRPr lang="en-US" sz="2800" dirty="0">
              <a:latin typeface="+mj-lt"/>
            </a:endParaRPr>
          </a:p>
          <a:p>
            <a:endParaRPr lang="en-US" dirty="0"/>
          </a:p>
        </p:txBody>
      </p:sp>
    </p:spTree>
    <p:extLst>
      <p:ext uri="{BB962C8B-B14F-4D97-AF65-F5344CB8AC3E}">
        <p14:creationId xmlns:p14="http://schemas.microsoft.com/office/powerpoint/2010/main" val="55484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31638</TotalTime>
  <Words>1222</Words>
  <Application>Microsoft Office PowerPoint</Application>
  <PresentationFormat>On-screen Show (4:3)</PresentationFormat>
  <Paragraphs>98</Paragraphs>
  <Slides>14</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Century Gothic</vt:lpstr>
      <vt:lpstr>Palatino Linotype</vt:lpstr>
      <vt:lpstr>Roboto</vt:lpstr>
      <vt:lpstr>Wingdings</vt:lpstr>
      <vt:lpstr>Wood Type</vt:lpstr>
      <vt:lpstr>Spiritual resilience: The moral stress of suicide</vt:lpstr>
      <vt:lpstr>PowerPoint Presentation</vt:lpstr>
      <vt:lpstr>Eric Whitacre’s Virtual Choir</vt:lpstr>
      <vt:lpstr>Spiritual Self-care begins with practices that connect us with goodness in our bodies &amp; lives  </vt:lpstr>
      <vt:lpstr>Emotions: The Energy of spiritual orientations to STRESS</vt:lpstr>
      <vt:lpstr>Suicide as a way of ‘coping’ with stress</vt:lpstr>
      <vt:lpstr>Suicide: a way of ending despair/pain</vt:lpstr>
      <vt:lpstr>Be Alert to Risk Factors</vt:lpstr>
      <vt:lpstr>Immediate Signs</vt:lpstr>
      <vt:lpstr>Ask &amp; be ready to get help</vt:lpstr>
      <vt:lpstr>Use your calming Practices</vt:lpstr>
      <vt:lpstr>Being part of the WEb of Life</vt:lpstr>
      <vt:lpstr>Q&amp;A</vt:lpstr>
      <vt:lpstr>PowerPoint Presentation</vt:lpstr>
    </vt:vector>
  </TitlesOfParts>
  <Company>mitchell mitchell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mitchell</dc:creator>
  <cp:lastModifiedBy>Carrie Doehring</cp:lastModifiedBy>
  <cp:revision>559</cp:revision>
  <cp:lastPrinted>2018-10-17T15:17:17Z</cp:lastPrinted>
  <dcterms:created xsi:type="dcterms:W3CDTF">2014-01-31T17:15:00Z</dcterms:created>
  <dcterms:modified xsi:type="dcterms:W3CDTF">2021-10-14T15:27:33Z</dcterms:modified>
</cp:coreProperties>
</file>